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88"/>
  </p:notesMasterIdLst>
  <p:sldIdLst>
    <p:sldId id="256" r:id="rId2"/>
    <p:sldId id="259" r:id="rId3"/>
    <p:sldId id="260" r:id="rId4"/>
    <p:sldId id="288" r:id="rId5"/>
    <p:sldId id="457" r:id="rId6"/>
    <p:sldId id="287" r:id="rId7"/>
    <p:sldId id="261" r:id="rId8"/>
    <p:sldId id="456" r:id="rId9"/>
    <p:sldId id="289" r:id="rId10"/>
    <p:sldId id="378" r:id="rId11"/>
    <p:sldId id="379" r:id="rId12"/>
    <p:sldId id="290" r:id="rId13"/>
    <p:sldId id="392" r:id="rId14"/>
    <p:sldId id="458" r:id="rId15"/>
    <p:sldId id="460" r:id="rId16"/>
    <p:sldId id="381" r:id="rId17"/>
    <p:sldId id="292" r:id="rId18"/>
    <p:sldId id="382" r:id="rId19"/>
    <p:sldId id="383" r:id="rId20"/>
    <p:sldId id="384" r:id="rId21"/>
    <p:sldId id="385" r:id="rId22"/>
    <p:sldId id="293" r:id="rId23"/>
    <p:sldId id="386" r:id="rId24"/>
    <p:sldId id="294" r:id="rId25"/>
    <p:sldId id="387" r:id="rId26"/>
    <p:sldId id="461" r:id="rId27"/>
    <p:sldId id="464" r:id="rId28"/>
    <p:sldId id="463" r:id="rId29"/>
    <p:sldId id="465" r:id="rId30"/>
    <p:sldId id="296" r:id="rId31"/>
    <p:sldId id="262" r:id="rId32"/>
    <p:sldId id="298" r:id="rId33"/>
    <p:sldId id="297" r:id="rId34"/>
    <p:sldId id="263" r:id="rId35"/>
    <p:sldId id="299" r:id="rId36"/>
    <p:sldId id="300" r:id="rId37"/>
    <p:sldId id="301" r:id="rId38"/>
    <p:sldId id="466" r:id="rId39"/>
    <p:sldId id="302" r:id="rId40"/>
    <p:sldId id="305" r:id="rId41"/>
    <p:sldId id="395" r:id="rId42"/>
    <p:sldId id="307" r:id="rId43"/>
    <p:sldId id="396" r:id="rId44"/>
    <p:sldId id="308" r:id="rId45"/>
    <p:sldId id="309" r:id="rId46"/>
    <p:sldId id="393" r:id="rId47"/>
    <p:sldId id="310" r:id="rId48"/>
    <p:sldId id="389" r:id="rId49"/>
    <p:sldId id="397" r:id="rId50"/>
    <p:sldId id="398" r:id="rId51"/>
    <p:sldId id="268" r:id="rId52"/>
    <p:sldId id="341" r:id="rId53"/>
    <p:sldId id="317" r:id="rId54"/>
    <p:sldId id="318" r:id="rId55"/>
    <p:sldId id="319" r:id="rId56"/>
    <p:sldId id="320" r:id="rId57"/>
    <p:sldId id="321" r:id="rId58"/>
    <p:sldId id="323" r:id="rId59"/>
    <p:sldId id="324" r:id="rId60"/>
    <p:sldId id="394" r:id="rId61"/>
    <p:sldId id="327" r:id="rId62"/>
    <p:sldId id="328" r:id="rId63"/>
    <p:sldId id="342" r:id="rId64"/>
    <p:sldId id="329" r:id="rId65"/>
    <p:sldId id="330" r:id="rId66"/>
    <p:sldId id="467" r:id="rId67"/>
    <p:sldId id="331" r:id="rId68"/>
    <p:sldId id="343" r:id="rId69"/>
    <p:sldId id="332" r:id="rId70"/>
    <p:sldId id="333" r:id="rId71"/>
    <p:sldId id="334" r:id="rId72"/>
    <p:sldId id="471" r:id="rId73"/>
    <p:sldId id="338" r:id="rId74"/>
    <p:sldId id="344" r:id="rId75"/>
    <p:sldId id="345" r:id="rId76"/>
    <p:sldId id="346" r:id="rId77"/>
    <p:sldId id="347" r:id="rId78"/>
    <p:sldId id="348" r:id="rId79"/>
    <p:sldId id="469" r:id="rId80"/>
    <p:sldId id="349" r:id="rId81"/>
    <p:sldId id="350" r:id="rId82"/>
    <p:sldId id="468" r:id="rId83"/>
    <p:sldId id="351" r:id="rId84"/>
    <p:sldId id="352" r:id="rId85"/>
    <p:sldId id="391" r:id="rId86"/>
    <p:sldId id="286" r:id="rId8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E0000"/>
    <a:srgbClr val="F5E7D8"/>
    <a:srgbClr val="D2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268" autoAdjust="0"/>
    <p:restoredTop sz="94660"/>
  </p:normalViewPr>
  <p:slideViewPr>
    <p:cSldViewPr snapToGrid="0">
      <p:cViewPr>
        <p:scale>
          <a:sx n="121" d="100"/>
          <a:sy n="121" d="100"/>
        </p:scale>
        <p:origin x="2100" y="912"/>
      </p:cViewPr>
      <p:guideLst>
        <p:guide orient="horz" pos="2112"/>
        <p:guide pos="3896"/>
      </p:guideLst>
    </p:cSldViewPr>
  </p:slideViewPr>
  <p:notesTextViewPr>
    <p:cViewPr>
      <p:scale>
        <a:sx n="1" d="1"/>
        <a:sy n="1" d="1"/>
      </p:scale>
      <p:origin x="0" y="0"/>
    </p:cViewPr>
  </p:notesTextViewPr>
  <p:sorterViewPr>
    <p:cViewPr>
      <p:scale>
        <a:sx n="49" d="100"/>
        <a:sy n="49"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notesMaster" Target="notesMasters/notesMaster1.xml"/><Relationship Id="rId9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656EF32-F1A3-4E6B-B927-38826FE4552C}" type="datetimeFigureOut">
              <a:rPr lang="zh-CN" altLang="en-US" smtClean="0"/>
              <a:t>2018/10/12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6AC4E5C-3C7A-4886-88BF-DC6C5F7E8C58}" type="slidenum">
              <a:rPr lang="zh-CN" altLang="en-US" smtClean="0"/>
              <a:t>‹#›</a:t>
            </a:fld>
            <a:endParaRPr lang="zh-CN" altLang="en-US"/>
          </a:p>
        </p:txBody>
      </p:sp>
    </p:spTree>
    <p:extLst>
      <p:ext uri="{BB962C8B-B14F-4D97-AF65-F5344CB8AC3E}">
        <p14:creationId xmlns:p14="http://schemas.microsoft.com/office/powerpoint/2010/main" val="5970336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AC4E5C-3C7A-4886-88BF-DC6C5F7E8C58}"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AC4E5C-3C7A-4886-88BF-DC6C5F7E8C58}" type="slidenum">
              <a:rPr lang="zh-CN" altLang="en-US" smtClean="0"/>
              <a:t>12</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AC4E5C-3C7A-4886-88BF-DC6C5F7E8C58}" type="slidenum">
              <a:rPr lang="zh-CN" altLang="en-US" smtClean="0"/>
              <a:t>13</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AC4E5C-3C7A-4886-88BF-DC6C5F7E8C58}" type="slidenum">
              <a:rPr lang="zh-CN" altLang="en-US" smtClean="0"/>
              <a:t>16</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AC4E5C-3C7A-4886-88BF-DC6C5F7E8C58}" type="slidenum">
              <a:rPr lang="zh-CN" altLang="en-US" smtClean="0"/>
              <a:t>17</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AC4E5C-3C7A-4886-88BF-DC6C5F7E8C58}" type="slidenum">
              <a:rPr lang="zh-CN" altLang="en-US" smtClean="0"/>
              <a:t>18</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AC4E5C-3C7A-4886-88BF-DC6C5F7E8C58}" type="slidenum">
              <a:rPr lang="zh-CN" altLang="en-US" smtClean="0"/>
              <a:t>19</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AC4E5C-3C7A-4886-88BF-DC6C5F7E8C58}" type="slidenum">
              <a:rPr lang="zh-CN" altLang="en-US" smtClean="0"/>
              <a:t>20</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AC4E5C-3C7A-4886-88BF-DC6C5F7E8C58}" type="slidenum">
              <a:rPr lang="zh-CN" altLang="en-US" smtClean="0"/>
              <a:t>21</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AC4E5C-3C7A-4886-88BF-DC6C5F7E8C58}" type="slidenum">
              <a:rPr lang="zh-CN" altLang="en-US" smtClean="0"/>
              <a:t>22</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AC4E5C-3C7A-4886-88BF-DC6C5F7E8C58}" type="slidenum">
              <a:rPr lang="zh-CN" altLang="en-US" smtClean="0"/>
              <a:t>23</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AC4E5C-3C7A-4886-88BF-DC6C5F7E8C58}"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AC4E5C-3C7A-4886-88BF-DC6C5F7E8C58}" type="slidenum">
              <a:rPr lang="zh-CN" altLang="en-US" smtClean="0"/>
              <a:t>24</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AC4E5C-3C7A-4886-88BF-DC6C5F7E8C58}" type="slidenum">
              <a:rPr lang="zh-CN" altLang="en-US" smtClean="0"/>
              <a:t>25</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AC4E5C-3C7A-4886-88BF-DC6C5F7E8C58}" type="slidenum">
              <a:rPr lang="zh-CN" altLang="en-US" smtClean="0"/>
              <a:t>30</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AC4E5C-3C7A-4886-88BF-DC6C5F7E8C58}" type="slidenum">
              <a:rPr lang="zh-CN" altLang="en-US" smtClean="0"/>
              <a:t>31</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AC4E5C-3C7A-4886-88BF-DC6C5F7E8C58}" type="slidenum">
              <a:rPr lang="zh-CN" altLang="en-US" smtClean="0"/>
              <a:t>32</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AC4E5C-3C7A-4886-88BF-DC6C5F7E8C58}" type="slidenum">
              <a:rPr lang="zh-CN" altLang="en-US" smtClean="0"/>
              <a:t>33</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AC4E5C-3C7A-4886-88BF-DC6C5F7E8C58}" type="slidenum">
              <a:rPr lang="zh-CN" altLang="en-US" smtClean="0"/>
              <a:t>34</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AC4E5C-3C7A-4886-88BF-DC6C5F7E8C58}" type="slidenum">
              <a:rPr lang="zh-CN" altLang="en-US" smtClean="0"/>
              <a:t>35</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AC4E5C-3C7A-4886-88BF-DC6C5F7E8C58}" type="slidenum">
              <a:rPr lang="zh-CN" altLang="en-US" smtClean="0"/>
              <a:t>36</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AC4E5C-3C7A-4886-88BF-DC6C5F7E8C58}" type="slidenum">
              <a:rPr lang="zh-CN" altLang="en-US" smtClean="0"/>
              <a:t>37</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AC4E5C-3C7A-4886-88BF-DC6C5F7E8C58}" type="slidenum">
              <a:rPr lang="zh-CN" altLang="en-US" smtClean="0"/>
              <a:t>3</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AC4E5C-3C7A-4886-88BF-DC6C5F7E8C58}" type="slidenum">
              <a:rPr lang="zh-CN" altLang="en-US" smtClean="0"/>
              <a:t>39</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AC4E5C-3C7A-4886-88BF-DC6C5F7E8C58}" type="slidenum">
              <a:rPr lang="zh-CN" altLang="en-US" smtClean="0"/>
              <a:t>40</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AC4E5C-3C7A-4886-88BF-DC6C5F7E8C58}" type="slidenum">
              <a:rPr lang="zh-CN" altLang="en-US" smtClean="0"/>
              <a:t>41</a:t>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AC4E5C-3C7A-4886-88BF-DC6C5F7E8C58}" type="slidenum">
              <a:rPr lang="zh-CN" altLang="en-US" smtClean="0"/>
              <a:t>42</a:t>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AC4E5C-3C7A-4886-88BF-DC6C5F7E8C58}" type="slidenum">
              <a:rPr lang="zh-CN" altLang="en-US" smtClean="0"/>
              <a:t>43</a:t>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AC4E5C-3C7A-4886-88BF-DC6C5F7E8C58}" type="slidenum">
              <a:rPr lang="zh-CN" altLang="en-US" smtClean="0"/>
              <a:t>44</a:t>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AC4E5C-3C7A-4886-88BF-DC6C5F7E8C58}" type="slidenum">
              <a:rPr lang="zh-CN" altLang="en-US" smtClean="0"/>
              <a:t>45</a:t>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AC4E5C-3C7A-4886-88BF-DC6C5F7E8C58}" type="slidenum">
              <a:rPr lang="zh-CN" altLang="en-US" smtClean="0"/>
              <a:t>46</a:t>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AC4E5C-3C7A-4886-88BF-DC6C5F7E8C58}" type="slidenum">
              <a:rPr lang="zh-CN" altLang="en-US" smtClean="0"/>
              <a:t>47</a:t>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AC4E5C-3C7A-4886-88BF-DC6C5F7E8C58}" type="slidenum">
              <a:rPr lang="zh-CN" altLang="en-US" smtClean="0"/>
              <a:t>48</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AC4E5C-3C7A-4886-88BF-DC6C5F7E8C58}" type="slidenum">
              <a:rPr lang="zh-CN" altLang="en-US" smtClean="0"/>
              <a:t>4</a:t>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AC4E5C-3C7A-4886-88BF-DC6C5F7E8C58}" type="slidenum">
              <a:rPr lang="zh-CN" altLang="en-US" smtClean="0"/>
              <a:t>49</a:t>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AC4E5C-3C7A-4886-88BF-DC6C5F7E8C58}" type="slidenum">
              <a:rPr lang="zh-CN" altLang="en-US" smtClean="0"/>
              <a:t>50</a:t>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AC4E5C-3C7A-4886-88BF-DC6C5F7E8C58}" type="slidenum">
              <a:rPr lang="zh-CN" altLang="en-US" smtClean="0"/>
              <a:t>51</a:t>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AC4E5C-3C7A-4886-88BF-DC6C5F7E8C58}" type="slidenum">
              <a:rPr lang="zh-CN" altLang="en-US" smtClean="0"/>
              <a:t>52</a:t>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AC4E5C-3C7A-4886-88BF-DC6C5F7E8C58}" type="slidenum">
              <a:rPr lang="zh-CN" altLang="en-US" smtClean="0"/>
              <a:t>53</a:t>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AC4E5C-3C7A-4886-88BF-DC6C5F7E8C58}" type="slidenum">
              <a:rPr lang="zh-CN" altLang="en-US" smtClean="0"/>
              <a:t>54</a:t>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AC4E5C-3C7A-4886-88BF-DC6C5F7E8C58}" type="slidenum">
              <a:rPr lang="zh-CN" altLang="en-US" smtClean="0"/>
              <a:t>55</a:t>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AC4E5C-3C7A-4886-88BF-DC6C5F7E8C58}" type="slidenum">
              <a:rPr lang="zh-CN" altLang="en-US" smtClean="0"/>
              <a:t>56</a:t>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AC4E5C-3C7A-4886-88BF-DC6C5F7E8C58}" type="slidenum">
              <a:rPr lang="zh-CN" altLang="en-US" smtClean="0"/>
              <a:t>57</a:t>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AC4E5C-3C7A-4886-88BF-DC6C5F7E8C58}" type="slidenum">
              <a:rPr lang="zh-CN" altLang="en-US" smtClean="0"/>
              <a:t>58</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AC4E5C-3C7A-4886-88BF-DC6C5F7E8C58}" type="slidenum">
              <a:rPr lang="zh-CN" altLang="en-US" smtClean="0"/>
              <a:t>6</a:t>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AC4E5C-3C7A-4886-88BF-DC6C5F7E8C58}" type="slidenum">
              <a:rPr lang="zh-CN" altLang="en-US" smtClean="0"/>
              <a:t>59</a:t>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AC4E5C-3C7A-4886-88BF-DC6C5F7E8C58}" type="slidenum">
              <a:rPr lang="zh-CN" altLang="en-US" smtClean="0"/>
              <a:t>60</a:t>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AC4E5C-3C7A-4886-88BF-DC6C5F7E8C58}" type="slidenum">
              <a:rPr lang="zh-CN" altLang="en-US" smtClean="0"/>
              <a:t>61</a:t>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AC4E5C-3C7A-4886-88BF-DC6C5F7E8C58}" type="slidenum">
              <a:rPr lang="zh-CN" altLang="en-US" smtClean="0"/>
              <a:t>62</a:t>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AC4E5C-3C7A-4886-88BF-DC6C5F7E8C58}" type="slidenum">
              <a:rPr lang="zh-CN" altLang="en-US" smtClean="0"/>
              <a:t>63</a:t>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AC4E5C-3C7A-4886-88BF-DC6C5F7E8C58}" type="slidenum">
              <a:rPr lang="zh-CN" altLang="en-US" smtClean="0"/>
              <a:t>64</a:t>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AC4E5C-3C7A-4886-88BF-DC6C5F7E8C58}" type="slidenum">
              <a:rPr lang="zh-CN" altLang="en-US" smtClean="0"/>
              <a:t>65</a:t>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AC4E5C-3C7A-4886-88BF-DC6C5F7E8C58}" type="slidenum">
              <a:rPr lang="zh-CN" altLang="en-US" smtClean="0"/>
              <a:t>67</a:t>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AC4E5C-3C7A-4886-88BF-DC6C5F7E8C58}" type="slidenum">
              <a:rPr lang="zh-CN" altLang="en-US" smtClean="0"/>
              <a:t>68</a:t>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AC4E5C-3C7A-4886-88BF-DC6C5F7E8C58}" type="slidenum">
              <a:rPr lang="zh-CN" altLang="en-US" smtClean="0"/>
              <a:t>69</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AC4E5C-3C7A-4886-88BF-DC6C5F7E8C58}" type="slidenum">
              <a:rPr lang="zh-CN" altLang="en-US" smtClean="0"/>
              <a:t>7</a:t>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AC4E5C-3C7A-4886-88BF-DC6C5F7E8C58}" type="slidenum">
              <a:rPr lang="zh-CN" altLang="en-US" smtClean="0"/>
              <a:t>70</a:t>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AC4E5C-3C7A-4886-88BF-DC6C5F7E8C58}" type="slidenum">
              <a:rPr lang="zh-CN" altLang="en-US" smtClean="0"/>
              <a:t>71</a:t>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AC4E5C-3C7A-4886-88BF-DC6C5F7E8C58}" type="slidenum">
              <a:rPr lang="zh-CN" altLang="en-US" smtClean="0"/>
              <a:t>72</a:t>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AC4E5C-3C7A-4886-88BF-DC6C5F7E8C58}" type="slidenum">
              <a:rPr lang="zh-CN" altLang="en-US" smtClean="0"/>
              <a:t>73</a:t>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AC4E5C-3C7A-4886-88BF-DC6C5F7E8C58}" type="slidenum">
              <a:rPr lang="zh-CN" altLang="en-US" smtClean="0"/>
              <a:t>74</a:t>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AC4E5C-3C7A-4886-88BF-DC6C5F7E8C58}" type="slidenum">
              <a:rPr lang="zh-CN" altLang="en-US" smtClean="0"/>
              <a:t>75</a:t>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AC4E5C-3C7A-4886-88BF-DC6C5F7E8C58}" type="slidenum">
              <a:rPr lang="zh-CN" altLang="en-US" smtClean="0"/>
              <a:t>76</a:t>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AC4E5C-3C7A-4886-88BF-DC6C5F7E8C58}" type="slidenum">
              <a:rPr lang="zh-CN" altLang="en-US" smtClean="0"/>
              <a:t>77</a:t>
            </a:fld>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AC4E5C-3C7A-4886-88BF-DC6C5F7E8C58}" type="slidenum">
              <a:rPr lang="zh-CN" altLang="en-US" smtClean="0"/>
              <a:t>78</a:t>
            </a:fld>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AC4E5C-3C7A-4886-88BF-DC6C5F7E8C58}" type="slidenum">
              <a:rPr lang="zh-CN" altLang="en-US" smtClean="0"/>
              <a:t>79</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AC4E5C-3C7A-4886-88BF-DC6C5F7E8C58}" type="slidenum">
              <a:rPr lang="zh-CN" altLang="en-US" smtClean="0"/>
              <a:t>9</a:t>
            </a:fld>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AC4E5C-3C7A-4886-88BF-DC6C5F7E8C58}" type="slidenum">
              <a:rPr lang="zh-CN" altLang="en-US" smtClean="0"/>
              <a:t>80</a:t>
            </a:fld>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AC4E5C-3C7A-4886-88BF-DC6C5F7E8C58}" type="slidenum">
              <a:rPr lang="zh-CN" altLang="en-US" smtClean="0"/>
              <a:t>81</a:t>
            </a:fld>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AC4E5C-3C7A-4886-88BF-DC6C5F7E8C58}" type="slidenum">
              <a:rPr lang="zh-CN" altLang="en-US" smtClean="0"/>
              <a:t>82</a:t>
            </a:fld>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AC4E5C-3C7A-4886-88BF-DC6C5F7E8C58}" type="slidenum">
              <a:rPr lang="zh-CN" altLang="en-US" smtClean="0"/>
              <a:t>83</a:t>
            </a:fld>
            <a:endParaRPr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AC4E5C-3C7A-4886-88BF-DC6C5F7E8C58}" type="slidenum">
              <a:rPr lang="zh-CN" altLang="en-US" smtClean="0"/>
              <a:t>84</a:t>
            </a:fld>
            <a:endParaRPr lang="zh-CN"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AC4E5C-3C7A-4886-88BF-DC6C5F7E8C58}" type="slidenum">
              <a:rPr lang="zh-CN" altLang="en-US" smtClean="0"/>
              <a:t>85</a:t>
            </a:fld>
            <a:endParaRPr lang="zh-CN" alt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AC4E5C-3C7A-4886-88BF-DC6C5F7E8C58}" type="slidenum">
              <a:rPr lang="zh-CN" altLang="en-US" smtClean="0"/>
              <a:t>86</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AC4E5C-3C7A-4886-88BF-DC6C5F7E8C58}" type="slidenum">
              <a:rPr lang="zh-CN" altLang="en-US" smtClean="0"/>
              <a:t>10</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AC4E5C-3C7A-4886-88BF-DC6C5F7E8C58}" type="slidenum">
              <a:rPr lang="zh-CN" altLang="en-US" smtClean="0"/>
              <a:t>11</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22516C88-1DBC-4A6F-B7E7-3EF051E8B715}" type="datetimeFigureOut">
              <a:rPr lang="zh-CN" altLang="en-US" smtClean="0"/>
              <a:t>2018/10/12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FBB8A7E-8CFB-4EE6-B02F-58142BF95AC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22516C88-1DBC-4A6F-B7E7-3EF051E8B715}" type="datetimeFigureOut">
              <a:rPr lang="zh-CN" altLang="en-US" smtClean="0"/>
              <a:t>2018/10/12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FBB8A7E-8CFB-4EE6-B02F-58142BF95AC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22516C88-1DBC-4A6F-B7E7-3EF051E8B715}" type="datetimeFigureOut">
              <a:rPr lang="zh-CN" altLang="en-US" smtClean="0"/>
              <a:t>2018/10/12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FBB8A7E-8CFB-4EE6-B02F-58142BF95AC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22516C88-1DBC-4A6F-B7E7-3EF051E8B715}" type="datetimeFigureOut">
              <a:rPr lang="zh-CN" altLang="en-US" smtClean="0"/>
              <a:t>2018/10/12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FBB8A7E-8CFB-4EE6-B02F-58142BF95AC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22516C88-1DBC-4A6F-B7E7-3EF051E8B715}" type="datetimeFigureOut">
              <a:rPr lang="zh-CN" altLang="en-US" smtClean="0"/>
              <a:t>2018/10/12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FBB8A7E-8CFB-4EE6-B02F-58142BF95AC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22516C88-1DBC-4A6F-B7E7-3EF051E8B715}" type="datetimeFigureOut">
              <a:rPr lang="zh-CN" altLang="en-US" smtClean="0"/>
              <a:t>2018/10/12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FBB8A7E-8CFB-4EE6-B02F-58142BF95AC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22516C88-1DBC-4A6F-B7E7-3EF051E8B715}" type="datetimeFigureOut">
              <a:rPr lang="zh-CN" altLang="en-US" smtClean="0"/>
              <a:t>2018/10/12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FBB8A7E-8CFB-4EE6-B02F-58142BF95AC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22516C88-1DBC-4A6F-B7E7-3EF051E8B715}" type="datetimeFigureOut">
              <a:rPr lang="zh-CN" altLang="en-US" smtClean="0"/>
              <a:t>2018/10/12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FBB8A7E-8CFB-4EE6-B02F-58142BF95AC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2516C88-1DBC-4A6F-B7E7-3EF051E8B715}" type="datetimeFigureOut">
              <a:rPr lang="zh-CN" altLang="en-US" smtClean="0"/>
              <a:t>2018/10/12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FBB8A7E-8CFB-4EE6-B02F-58142BF95AC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22516C88-1DBC-4A6F-B7E7-3EF051E8B715}" type="datetimeFigureOut">
              <a:rPr lang="zh-CN" altLang="en-US" smtClean="0"/>
              <a:t>2018/10/12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FBB8A7E-8CFB-4EE6-B02F-58142BF95AC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22516C88-1DBC-4A6F-B7E7-3EF051E8B715}" type="datetimeFigureOut">
              <a:rPr lang="zh-CN" altLang="en-US" smtClean="0"/>
              <a:t>2018/10/12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FBB8A7E-8CFB-4EE6-B02F-58142BF95AC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2516C88-1DBC-4A6F-B7E7-3EF051E8B715}" type="datetimeFigureOut">
              <a:rPr lang="zh-CN" altLang="en-US" smtClean="0"/>
              <a:t>2018/10/12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FBB8A7E-8CFB-4EE6-B02F-58142BF95AC5}"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microsoft.com/office/2007/relationships/hdphoto" Target="../media/hdphoto2.wdp"/><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microsoft.com/office/2007/relationships/hdphoto" Target="../media/hdphoto2.wdp"/><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microsoft.com/office/2007/relationships/hdphoto" Target="../media/hdphoto2.wdp"/><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microsoft.com/office/2007/relationships/hdphoto" Target="../media/hdphoto2.wdp"/><Relationship Id="rId4" Type="http://schemas.openxmlformats.org/officeDocument/2006/relationships/image" Target="../media/image7.pn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microsoft.com/office/2007/relationships/hdphoto" Target="../media/hdphoto2.wdp"/><Relationship Id="rId4" Type="http://schemas.openxmlformats.org/officeDocument/2006/relationships/image" Target="../media/image7.png"/></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microsoft.com/office/2007/relationships/hdphoto" Target="../media/hdphoto2.wdp"/><Relationship Id="rId4" Type="http://schemas.openxmlformats.org/officeDocument/2006/relationships/image" Target="../media/image7.png"/></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microsoft.com/office/2007/relationships/hdphoto" Target="../media/hdphoto2.wdp"/><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3.png"/><Relationship Id="rId4" Type="http://schemas.microsoft.com/office/2007/relationships/hdphoto" Target="../media/hdphoto1.wdp"/></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microsoft.com/office/2007/relationships/hdphoto" Target="../media/hdphoto2.wdp"/><Relationship Id="rId4" Type="http://schemas.openxmlformats.org/officeDocument/2006/relationships/image" Target="../media/image7.png"/></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microsoft.com/office/2007/relationships/hdphoto" Target="../media/hdphoto2.wdp"/><Relationship Id="rId4" Type="http://schemas.openxmlformats.org/officeDocument/2006/relationships/image" Target="../media/image7.png"/></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microsoft.com/office/2007/relationships/hdphoto" Target="../media/hdphoto2.wdp"/><Relationship Id="rId4" Type="http://schemas.openxmlformats.org/officeDocument/2006/relationships/image" Target="../media/image7.png"/></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microsoft.com/office/2007/relationships/hdphoto" Target="../media/hdphoto2.wdp"/><Relationship Id="rId4" Type="http://schemas.openxmlformats.org/officeDocument/2006/relationships/image" Target="../media/image7.png"/></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microsoft.com/office/2007/relationships/hdphoto" Target="../media/hdphoto2.wdp"/><Relationship Id="rId4" Type="http://schemas.openxmlformats.org/officeDocument/2006/relationships/image" Target="../media/image7.png"/></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microsoft.com/office/2007/relationships/hdphoto" Target="../media/hdphoto2.wdp"/><Relationship Id="rId4" Type="http://schemas.openxmlformats.org/officeDocument/2006/relationships/image" Target="../media/image7.png"/></Relationships>
</file>

<file path=ppt/slides/_rels/slide2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5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6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4.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6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8.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6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4.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7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7.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7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0.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8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6.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366900" y="3280483"/>
            <a:ext cx="7667445" cy="1569660"/>
          </a:xfrm>
          <a:prstGeom prst="rect">
            <a:avLst/>
          </a:prstGeom>
        </p:spPr>
        <p:txBody>
          <a:bodyPr wrap="square">
            <a:spAutoFit/>
          </a:bodyPr>
          <a:lstStyle/>
          <a:p>
            <a:pPr algn="ctr"/>
            <a:r>
              <a:rPr lang="en-US" altLang="zh-CN" sz="4800" b="1" dirty="0">
                <a:solidFill>
                  <a:schemeClr val="accent1"/>
                </a:solidFill>
                <a:latin typeface="方正正中黑简体" panose="02000000000000000000" pitchFamily="2" charset="-122"/>
                <a:ea typeface="方正正中黑简体" panose="02000000000000000000" pitchFamily="2" charset="-122"/>
              </a:rPr>
              <a:t>《</a:t>
            </a:r>
            <a:r>
              <a:rPr lang="zh-CN" altLang="en-US" sz="4800" b="1" dirty="0">
                <a:solidFill>
                  <a:schemeClr val="accent1"/>
                </a:solidFill>
                <a:latin typeface="方正正中黑简体" panose="02000000000000000000" pitchFamily="2" charset="-122"/>
                <a:ea typeface="方正正中黑简体" panose="02000000000000000000" pitchFamily="2" charset="-122"/>
              </a:rPr>
              <a:t>中国共产党纪律处分条例</a:t>
            </a:r>
            <a:r>
              <a:rPr lang="en-US" altLang="zh-CN" sz="4800" b="1" dirty="0" smtClean="0">
                <a:solidFill>
                  <a:schemeClr val="accent1"/>
                </a:solidFill>
                <a:latin typeface="方正正中黑简体" panose="02000000000000000000" pitchFamily="2" charset="-122"/>
                <a:ea typeface="方正正中黑简体" panose="02000000000000000000" pitchFamily="2" charset="-122"/>
              </a:rPr>
              <a:t>》</a:t>
            </a:r>
            <a:r>
              <a:rPr lang="zh-CN" altLang="en-US" sz="4800" b="1" dirty="0" smtClean="0">
                <a:solidFill>
                  <a:schemeClr val="accent1"/>
                </a:solidFill>
                <a:latin typeface="方正正中黑简体" panose="02000000000000000000" pitchFamily="2" charset="-122"/>
                <a:ea typeface="方正正中黑简体" panose="02000000000000000000" pitchFamily="2" charset="-122"/>
              </a:rPr>
              <a:t>的</a:t>
            </a:r>
            <a:r>
              <a:rPr lang="zh-CN" altLang="en-US" sz="4800" b="1" dirty="0">
                <a:solidFill>
                  <a:schemeClr val="accent1"/>
                </a:solidFill>
                <a:latin typeface="方正正中黑简体" panose="02000000000000000000" pitchFamily="2" charset="-122"/>
                <a:ea typeface="方正正中黑简体" panose="02000000000000000000" pitchFamily="2" charset="-122"/>
              </a:rPr>
              <a:t>理解与适用</a:t>
            </a:r>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14387" y="1112469"/>
            <a:ext cx="2857500" cy="1190625"/>
          </a:xfrm>
          <a:prstGeom prst="rect">
            <a:avLst/>
          </a:prstGeom>
        </p:spPr>
      </p:pic>
      <p:pic>
        <p:nvPicPr>
          <p:cNvPr id="9" name="图片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8680" y="236287"/>
            <a:ext cx="10536402" cy="1733379"/>
          </a:xfrm>
          <a:prstGeom prst="rect">
            <a:avLst/>
          </a:prstGeom>
        </p:spPr>
      </p:pic>
      <p:pic>
        <p:nvPicPr>
          <p:cNvPr id="10" name="图片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8680" y="872338"/>
            <a:ext cx="4470387" cy="5985662"/>
          </a:xfrm>
          <a:prstGeom prst="rect">
            <a:avLst/>
          </a:prstGeom>
        </p:spPr>
      </p:pic>
      <p:sp>
        <p:nvSpPr>
          <p:cNvPr id="11" name="Freeform 29"/>
          <p:cNvSpPr/>
          <p:nvPr/>
        </p:nvSpPr>
        <p:spPr bwMode="auto">
          <a:xfrm>
            <a:off x="1374576" y="2643438"/>
            <a:ext cx="2091839" cy="1926869"/>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FC000"/>
              </a:gs>
              <a:gs pos="50000">
                <a:schemeClr val="bg1"/>
              </a:gs>
              <a:gs pos="50000">
                <a:srgbClr val="F2B800"/>
              </a:gs>
              <a:gs pos="100000">
                <a:srgbClr val="FFFF00"/>
              </a:gs>
            </a:gsLst>
            <a:lin ang="5400000" scaled="1"/>
          </a:gradFill>
          <a:ln>
            <a:noFill/>
          </a:ln>
          <a:effectLst>
            <a:outerShdw blurRad="152400" dist="152400" dir="2700000" algn="tl" rotWithShape="0">
              <a:prstClr val="black">
                <a:alpha val="60000"/>
              </a:prstClr>
            </a:outerShdw>
          </a:effectLst>
        </p:spPr>
        <p:txBody>
          <a:bodyPr vert="horz" wrap="square" lIns="91440" tIns="45720" rIns="91440" bIns="45720" numCol="1" anchor="t" anchorCtr="0" compatLnSpc="1"/>
          <a:lstStyle/>
          <a:p>
            <a:endParaRPr lang="zh-CN" altLang="en-US">
              <a:noFill/>
            </a:endParaRPr>
          </a:p>
        </p:txBody>
      </p:sp>
      <p:sp>
        <p:nvSpPr>
          <p:cNvPr id="3" name="TextBox 2"/>
          <p:cNvSpPr txBox="1"/>
          <p:nvPr/>
        </p:nvSpPr>
        <p:spPr>
          <a:xfrm>
            <a:off x="5012810" y="5005552"/>
            <a:ext cx="6093373" cy="369332"/>
          </a:xfrm>
          <a:prstGeom prst="rect">
            <a:avLst/>
          </a:prstGeom>
          <a:noFill/>
        </p:spPr>
        <p:txBody>
          <a:bodyPr wrap="square" rtlCol="0">
            <a:spAutoFit/>
          </a:bodyPr>
          <a:lstStyle/>
          <a:p>
            <a:pPr algn="ctr"/>
            <a:r>
              <a:rPr lang="zh-CN" altLang="en-US" b="1" dirty="0" smtClean="0">
                <a:latin typeface="+mj-ea"/>
                <a:ea typeface="+mj-ea"/>
              </a:rPr>
              <a:t>河南省纪委监察委    孟祥璟</a:t>
            </a:r>
            <a:endParaRPr lang="zh-CN" altLang="en-US" b="1" dirty="0">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Effect transition="in" filter="fade">
                                      <p:cBhvr>
                                        <p:cTn id="9" dur="1000"/>
                                        <p:tgtEl>
                                          <p:spTgt spid="6"/>
                                        </p:tgtEl>
                                      </p:cBhvr>
                                    </p:animEffect>
                                  </p:childTnLst>
                                </p:cTn>
                              </p:par>
                              <p:par>
                                <p:cTn id="10" presetID="35" presetClass="path" presetSubtype="0" accel="50000" decel="50000" fill="hold" grpId="1" nodeType="withEffect">
                                  <p:stCondLst>
                                    <p:cond delay="0"/>
                                  </p:stCondLst>
                                  <p:childTnLst>
                                    <p:animMotion origin="layout" path="M 0 -3.7037E-6 L -0.41185 -3.7037E-6 " pathEditMode="relative" rAng="0" ptsTypes="AA">
                                      <p:cBhvr>
                                        <p:cTn id="11" dur="2000" spd="-100000" fill="hold"/>
                                        <p:tgtEl>
                                          <p:spTgt spid="6"/>
                                        </p:tgtEl>
                                        <p:attrNameLst>
                                          <p:attrName>ppt_x</p:attrName>
                                          <p:attrName>ppt_y</p:attrName>
                                        </p:attrNameLst>
                                      </p:cBhvr>
                                      <p:rCtr x="-20599" y="0"/>
                                    </p:animMotion>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1000" fill="hold"/>
                                        <p:tgtEl>
                                          <p:spTgt spid="4"/>
                                        </p:tgtEl>
                                        <p:attrNameLst>
                                          <p:attrName>ppt_w</p:attrName>
                                        </p:attrNameLst>
                                      </p:cBhvr>
                                      <p:tavLst>
                                        <p:tav tm="0">
                                          <p:val>
                                            <p:fltVal val="0"/>
                                          </p:val>
                                        </p:tav>
                                        <p:tav tm="100000">
                                          <p:val>
                                            <p:strVal val="#ppt_w"/>
                                          </p:val>
                                        </p:tav>
                                      </p:tavLst>
                                    </p:anim>
                                    <p:anim calcmode="lin" valueType="num">
                                      <p:cBhvr>
                                        <p:cTn id="16" dur="1000" fill="hold"/>
                                        <p:tgtEl>
                                          <p:spTgt spid="4"/>
                                        </p:tgtEl>
                                        <p:attrNameLst>
                                          <p:attrName>ppt_h</p:attrName>
                                        </p:attrNameLst>
                                      </p:cBhvr>
                                      <p:tavLst>
                                        <p:tav tm="0">
                                          <p:val>
                                            <p:fltVal val="0"/>
                                          </p:val>
                                        </p:tav>
                                        <p:tav tm="100000">
                                          <p:val>
                                            <p:strVal val="#ppt_h"/>
                                          </p:val>
                                        </p:tav>
                                      </p:tavLst>
                                    </p:anim>
                                    <p:animEffect transition="in" filter="fade">
                                      <p:cBhvr>
                                        <p:cTn id="17" dur="1000"/>
                                        <p:tgtEl>
                                          <p:spTgt spid="4"/>
                                        </p:tgtEl>
                                      </p:cBhvr>
                                    </p:animEffect>
                                  </p:childTnLst>
                                </p:cTn>
                              </p:par>
                              <p:par>
                                <p:cTn id="18" presetID="35" presetClass="path" presetSubtype="0" accel="50000" decel="50000" fill="hold" nodeType="withEffect">
                                  <p:stCondLst>
                                    <p:cond delay="0"/>
                                  </p:stCondLst>
                                  <p:childTnLst>
                                    <p:animMotion origin="layout" path="M 1.25E-6 -1.11111E-6 L 0.31575 -1.11111E-6 " pathEditMode="relative" rAng="0" ptsTypes="AA">
                                      <p:cBhvr>
                                        <p:cTn id="19" dur="2000" spd="-100000" fill="hold"/>
                                        <p:tgtEl>
                                          <p:spTgt spid="4"/>
                                        </p:tgtEl>
                                        <p:attrNameLst>
                                          <p:attrName>ppt_x</p:attrName>
                                          <p:attrName>ppt_y</p:attrName>
                                        </p:attrNameLst>
                                      </p:cBhvr>
                                      <p:rCtr x="15781" y="0"/>
                                    </p:animMotion>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1000"/>
                                        <p:tgtEl>
                                          <p:spTgt spid="9"/>
                                        </p:tgtEl>
                                      </p:cBhvr>
                                    </p:animEffect>
                                  </p:childTnLst>
                                </p:cTn>
                              </p:par>
                            </p:childTnLst>
                          </p:cTn>
                        </p:par>
                        <p:par>
                          <p:cTn id="24" fill="hold">
                            <p:stCondLst>
                              <p:cond delay="3000"/>
                            </p:stCondLst>
                            <p:childTnLst>
                              <p:par>
                                <p:cTn id="25" presetID="53" presetClass="entr" presetSubtype="16"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p:cTn id="27" dur="500" fill="hold"/>
                                        <p:tgtEl>
                                          <p:spTgt spid="10"/>
                                        </p:tgtEl>
                                        <p:attrNameLst>
                                          <p:attrName>ppt_w</p:attrName>
                                        </p:attrNameLst>
                                      </p:cBhvr>
                                      <p:tavLst>
                                        <p:tav tm="0">
                                          <p:val>
                                            <p:fltVal val="0"/>
                                          </p:val>
                                        </p:tav>
                                        <p:tav tm="100000">
                                          <p:val>
                                            <p:strVal val="#ppt_w"/>
                                          </p:val>
                                        </p:tav>
                                      </p:tavLst>
                                    </p:anim>
                                    <p:anim calcmode="lin" valueType="num">
                                      <p:cBhvr>
                                        <p:cTn id="28" dur="500" fill="hold"/>
                                        <p:tgtEl>
                                          <p:spTgt spid="10"/>
                                        </p:tgtEl>
                                        <p:attrNameLst>
                                          <p:attrName>ppt_h</p:attrName>
                                        </p:attrNameLst>
                                      </p:cBhvr>
                                      <p:tavLst>
                                        <p:tav tm="0">
                                          <p:val>
                                            <p:fltVal val="0"/>
                                          </p:val>
                                        </p:tav>
                                        <p:tav tm="100000">
                                          <p:val>
                                            <p:strVal val="#ppt_h"/>
                                          </p:val>
                                        </p:tav>
                                      </p:tavLst>
                                    </p:anim>
                                    <p:animEffect transition="in" filter="fade">
                                      <p:cBhvr>
                                        <p:cTn id="29" dur="500"/>
                                        <p:tgtEl>
                                          <p:spTgt spid="10"/>
                                        </p:tgtEl>
                                      </p:cBhvr>
                                    </p:animEffect>
                                  </p:childTnLst>
                                </p:cTn>
                              </p:par>
                              <p:par>
                                <p:cTn id="30" presetID="35" presetClass="path" presetSubtype="0" accel="50000" decel="50000" fill="hold" nodeType="withEffect">
                                  <p:stCondLst>
                                    <p:cond delay="0"/>
                                  </p:stCondLst>
                                  <p:childTnLst>
                                    <p:animMotion origin="layout" path="M 1.45833E-6 -7.40741E-7 L 0.42526 -7.40741E-7 " pathEditMode="relative" rAng="0" ptsTypes="AA">
                                      <p:cBhvr>
                                        <p:cTn id="31" dur="1000" spd="-100000" fill="hold"/>
                                        <p:tgtEl>
                                          <p:spTgt spid="10"/>
                                        </p:tgtEl>
                                        <p:attrNameLst>
                                          <p:attrName>ppt_x</p:attrName>
                                          <p:attrName>ppt_y</p:attrName>
                                        </p:attrNameLst>
                                      </p:cBhvr>
                                      <p:rCtr x="21263" y="0"/>
                                    </p:animMotion>
                                  </p:childTnLst>
                                </p:cTn>
                              </p:par>
                            </p:childTnLst>
                          </p:cTn>
                        </p:par>
                        <p:par>
                          <p:cTn id="32" fill="hold">
                            <p:stCondLst>
                              <p:cond delay="3500"/>
                            </p:stCondLst>
                            <p:childTnLst>
                              <p:par>
                                <p:cTn id="33" presetID="53" presetClass="entr" presetSubtype="16"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p:cTn id="35" dur="250" fill="hold"/>
                                        <p:tgtEl>
                                          <p:spTgt spid="11"/>
                                        </p:tgtEl>
                                        <p:attrNameLst>
                                          <p:attrName>ppt_w</p:attrName>
                                        </p:attrNameLst>
                                      </p:cBhvr>
                                      <p:tavLst>
                                        <p:tav tm="0">
                                          <p:val>
                                            <p:fltVal val="0"/>
                                          </p:val>
                                        </p:tav>
                                        <p:tav tm="100000">
                                          <p:val>
                                            <p:strVal val="#ppt_w"/>
                                          </p:val>
                                        </p:tav>
                                      </p:tavLst>
                                    </p:anim>
                                    <p:anim calcmode="lin" valueType="num">
                                      <p:cBhvr>
                                        <p:cTn id="36" dur="250" fill="hold"/>
                                        <p:tgtEl>
                                          <p:spTgt spid="11"/>
                                        </p:tgtEl>
                                        <p:attrNameLst>
                                          <p:attrName>ppt_h</p:attrName>
                                        </p:attrNameLst>
                                      </p:cBhvr>
                                      <p:tavLst>
                                        <p:tav tm="0">
                                          <p:val>
                                            <p:fltVal val="0"/>
                                          </p:val>
                                        </p:tav>
                                        <p:tav tm="100000">
                                          <p:val>
                                            <p:strVal val="#ppt_h"/>
                                          </p:val>
                                        </p:tav>
                                      </p:tavLst>
                                    </p:anim>
                                    <p:animEffect transition="in" filter="fade">
                                      <p:cBhvr>
                                        <p:cTn id="37" dur="250"/>
                                        <p:tgtEl>
                                          <p:spTgt spid="11"/>
                                        </p:tgtEl>
                                      </p:cBhvr>
                                    </p:animEffect>
                                  </p:childTnLst>
                                </p:cTn>
                              </p:par>
                              <p:par>
                                <p:cTn id="38" presetID="6" presetClass="emph" presetSubtype="0" decel="100000" fill="hold" grpId="1" nodeType="withEffect">
                                  <p:stCondLst>
                                    <p:cond delay="200"/>
                                  </p:stCondLst>
                                  <p:childTnLst>
                                    <p:animScale>
                                      <p:cBhvr>
                                        <p:cTn id="39" dur="250" fill="hold"/>
                                        <p:tgtEl>
                                          <p:spTgt spid="11"/>
                                        </p:tgtEl>
                                      </p:cBhvr>
                                      <p:by x="120000" y="120000"/>
                                    </p:animScale>
                                  </p:childTnLst>
                                </p:cTn>
                              </p:par>
                              <p:par>
                                <p:cTn id="40" presetID="6" presetClass="emph" presetSubtype="0" decel="100000" fill="hold" grpId="2" nodeType="withEffect">
                                  <p:stCondLst>
                                    <p:cond delay="400"/>
                                  </p:stCondLst>
                                  <p:childTnLst>
                                    <p:animScale>
                                      <p:cBhvr>
                                        <p:cTn id="41" dur="250" fill="hold"/>
                                        <p:tgtEl>
                                          <p:spTgt spid="11"/>
                                        </p:tgtEl>
                                      </p:cBhvr>
                                      <p:by x="83000" y="83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11" grpId="0" animBg="1"/>
      <p:bldP spid="11" grpId="1" animBg="1"/>
      <p:bldP spid="11" grpId="2"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88923" y="246423"/>
            <a:ext cx="4103077" cy="675011"/>
          </a:xfrm>
          <a:prstGeom prst="rect">
            <a:avLst/>
          </a:prstGeom>
        </p:spPr>
      </p:pic>
      <p:cxnSp>
        <p:nvCxnSpPr>
          <p:cNvPr id="4" name="直接连接符 3"/>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1060287" y="353095"/>
            <a:ext cx="5262188" cy="461665"/>
          </a:xfrm>
          <a:prstGeom prst="rect">
            <a:avLst/>
          </a:prstGeom>
        </p:spPr>
        <p:txBody>
          <a:bodyPr wrap="square">
            <a:spAutoFit/>
          </a:bodyPr>
          <a:lstStyle/>
          <a:p>
            <a:r>
              <a:rPr lang="zh-CN" altLang="en-US" sz="2400" b="1" dirty="0">
                <a:solidFill>
                  <a:schemeClr val="accent1"/>
                </a:solidFill>
                <a:latin typeface="微软雅黑" panose="020B0503020204020204" pitchFamily="34" charset="-122"/>
                <a:ea typeface="微软雅黑" panose="020B0503020204020204" pitchFamily="34" charset="-122"/>
              </a:rPr>
              <a:t>第一部分</a:t>
            </a:r>
            <a:r>
              <a:rPr lang="zh-CN" altLang="en-US" sz="2400" b="1" dirty="0" smtClean="0">
                <a:solidFill>
                  <a:schemeClr val="accent1"/>
                </a:solidFill>
                <a:latin typeface="微软雅黑" panose="020B0503020204020204" pitchFamily="34" charset="-122"/>
                <a:ea typeface="微软雅黑" panose="020B0503020204020204" pitchFamily="34" charset="-122"/>
              </a:rPr>
              <a:t>：修订背景和主要精神</a:t>
            </a:r>
            <a:endParaRPr lang="zh-CN" altLang="en-US" sz="2400" b="1" dirty="0">
              <a:solidFill>
                <a:schemeClr val="accent1"/>
              </a:solidFill>
              <a:latin typeface="微软雅黑" panose="020B0503020204020204" pitchFamily="34" charset="-122"/>
              <a:ea typeface="微软雅黑" panose="020B0503020204020204" pitchFamily="34" charset="-122"/>
            </a:endParaRPr>
          </a:p>
        </p:txBody>
      </p:sp>
      <p:sp>
        <p:nvSpPr>
          <p:cNvPr id="6" name="Freeform 29"/>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12" name="矩形 11"/>
          <p:cNvSpPr/>
          <p:nvPr/>
        </p:nvSpPr>
        <p:spPr>
          <a:xfrm>
            <a:off x="4163062" y="1287851"/>
            <a:ext cx="4173520" cy="523220"/>
          </a:xfrm>
          <a:prstGeom prst="rect">
            <a:avLst/>
          </a:prstGeom>
          <a:ln>
            <a:noFill/>
          </a:ln>
        </p:spPr>
        <p:txBody>
          <a:bodyPr wrap="square">
            <a:spAutoFit/>
          </a:bodyPr>
          <a:lstStyle/>
          <a:p>
            <a:pPr algn="ctr">
              <a:spcAft>
                <a:spcPts val="300"/>
              </a:spcAft>
            </a:pPr>
            <a:r>
              <a:rPr lang="en-US" altLang="zh-CN" sz="2800" b="1" dirty="0" smtClean="0">
                <a:solidFill>
                  <a:schemeClr val="accent1"/>
                </a:solidFill>
                <a:latin typeface="微软雅黑" panose="020B0503020204020204" pitchFamily="34" charset="-122"/>
                <a:ea typeface="微软雅黑" panose="020B0503020204020204" pitchFamily="34" charset="-122"/>
              </a:rPr>
              <a:t>18</a:t>
            </a:r>
            <a:r>
              <a:rPr lang="zh-CN" altLang="en-US" sz="2800" b="1" dirty="0" smtClean="0">
                <a:solidFill>
                  <a:schemeClr val="accent1"/>
                </a:solidFill>
                <a:latin typeface="微软雅黑" panose="020B0503020204020204" pitchFamily="34" charset="-122"/>
                <a:ea typeface="微软雅黑" panose="020B0503020204020204" pitchFamily="34" charset="-122"/>
              </a:rPr>
              <a:t>年</a:t>
            </a:r>
            <a:r>
              <a:rPr lang="zh-CN" altLang="en-US" sz="2800" b="1" dirty="0">
                <a:solidFill>
                  <a:schemeClr val="accent1"/>
                </a:solidFill>
                <a:latin typeface="微软雅黑" panose="020B0503020204020204" pitchFamily="34" charset="-122"/>
                <a:ea typeface="微软雅黑" panose="020B0503020204020204" pitchFamily="34" charset="-122"/>
              </a:rPr>
              <a:t>条例的修订背景</a:t>
            </a:r>
          </a:p>
        </p:txBody>
      </p:sp>
      <p:sp>
        <p:nvSpPr>
          <p:cNvPr id="13" name="圆角矩形 12"/>
          <p:cNvSpPr/>
          <p:nvPr/>
        </p:nvSpPr>
        <p:spPr>
          <a:xfrm>
            <a:off x="877570" y="2072640"/>
            <a:ext cx="10916920" cy="4538345"/>
          </a:xfrm>
          <a:prstGeom prst="roundRect">
            <a:avLst/>
          </a:prstGeom>
          <a:ln>
            <a:noFill/>
          </a:ln>
          <a:effectLst>
            <a:outerShdw blurRad="127000" dist="508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endParaRPr>
          </a:p>
        </p:txBody>
      </p:sp>
      <p:sp>
        <p:nvSpPr>
          <p:cNvPr id="14" name="TextBox 13"/>
          <p:cNvSpPr txBox="1"/>
          <p:nvPr/>
        </p:nvSpPr>
        <p:spPr>
          <a:xfrm>
            <a:off x="1235075" y="2357120"/>
            <a:ext cx="10202545" cy="3969385"/>
          </a:xfrm>
          <a:prstGeom prst="rect">
            <a:avLst/>
          </a:prstGeom>
          <a:noFill/>
        </p:spPr>
        <p:txBody>
          <a:bodyPr wrap="square" rtlCol="0">
            <a:spAutoFit/>
          </a:bodyPr>
          <a:lstStyle/>
          <a:p>
            <a:pPr algn="just" fontAlgn="auto">
              <a:lnSpc>
                <a:spcPct val="150000"/>
              </a:lnSpc>
            </a:pPr>
            <a:r>
              <a:rPr lang="en-US" altLang="zh-CN" sz="1400" dirty="0">
                <a:solidFill>
                  <a:schemeClr val="bg1"/>
                </a:solidFill>
                <a:latin typeface="微软雅黑" panose="020B0503020204020204" pitchFamily="34" charset="-122"/>
                <a:ea typeface="微软雅黑" panose="020B0503020204020204" pitchFamily="34" charset="-122"/>
              </a:rPr>
              <a:t>      </a:t>
            </a:r>
            <a:r>
              <a:rPr lang="en-US" altLang="zh-CN" sz="1600" dirty="0">
                <a:solidFill>
                  <a:schemeClr val="bg1"/>
                </a:solidFill>
                <a:latin typeface="微软雅黑" panose="020B0503020204020204" pitchFamily="34" charset="-122"/>
                <a:ea typeface="微软雅黑" panose="020B0503020204020204" pitchFamily="34" charset="-122"/>
              </a:rPr>
              <a:t>    </a:t>
            </a:r>
            <a:r>
              <a:rPr lang="en-US" altLang="zh-CN" sz="2400" b="1" dirty="0">
                <a:solidFill>
                  <a:schemeClr val="bg1"/>
                </a:solidFill>
                <a:latin typeface="微软雅黑" panose="020B0503020204020204" pitchFamily="34" charset="-122"/>
                <a:ea typeface="微软雅黑" panose="020B0503020204020204" pitchFamily="34" charset="-122"/>
              </a:rPr>
              <a:t>2015</a:t>
            </a:r>
            <a:r>
              <a:rPr lang="zh-CN" altLang="en-US" sz="2400" b="1" dirty="0">
                <a:solidFill>
                  <a:schemeClr val="bg1"/>
                </a:solidFill>
                <a:latin typeface="微软雅黑" panose="020B0503020204020204" pitchFamily="34" charset="-122"/>
                <a:ea typeface="微软雅黑" panose="020B0503020204020204" pitchFamily="34" charset="-122"/>
              </a:rPr>
              <a:t>年</a:t>
            </a:r>
            <a:r>
              <a:rPr lang="en-US" altLang="zh-CN" sz="2400" b="1" dirty="0">
                <a:solidFill>
                  <a:schemeClr val="bg1"/>
                </a:solidFill>
                <a:latin typeface="微软雅黑" panose="020B0503020204020204" pitchFamily="34" charset="-122"/>
                <a:ea typeface="微软雅黑" panose="020B0503020204020204" pitchFamily="34" charset="-122"/>
              </a:rPr>
              <a:t>《</a:t>
            </a:r>
            <a:r>
              <a:rPr lang="zh-CN" altLang="en-US" sz="2400" b="1" dirty="0">
                <a:solidFill>
                  <a:schemeClr val="bg1"/>
                </a:solidFill>
                <a:latin typeface="微软雅黑" panose="020B0503020204020204" pitchFamily="34" charset="-122"/>
                <a:ea typeface="微软雅黑" panose="020B0503020204020204" pitchFamily="34" charset="-122"/>
              </a:rPr>
              <a:t>条例</a:t>
            </a:r>
            <a:r>
              <a:rPr lang="en-US" altLang="zh-CN" sz="2400" b="1" dirty="0">
                <a:solidFill>
                  <a:schemeClr val="bg1"/>
                </a:solidFill>
                <a:latin typeface="微软雅黑" panose="020B0503020204020204" pitchFamily="34" charset="-122"/>
                <a:ea typeface="微软雅黑" panose="020B0503020204020204" pitchFamily="34" charset="-122"/>
              </a:rPr>
              <a:t>》</a:t>
            </a:r>
            <a:r>
              <a:rPr lang="zh-CN" altLang="en-US" sz="2400" b="1" dirty="0">
                <a:solidFill>
                  <a:schemeClr val="bg1"/>
                </a:solidFill>
                <a:latin typeface="微软雅黑" panose="020B0503020204020204" pitchFamily="34" charset="-122"/>
                <a:ea typeface="微软雅黑" panose="020B0503020204020204" pitchFamily="34" charset="-122"/>
              </a:rPr>
              <a:t>印发后，党中央先后制定、修订了</a:t>
            </a:r>
            <a:r>
              <a:rPr lang="en-US" altLang="zh-CN" sz="2400" b="1" dirty="0">
                <a:solidFill>
                  <a:schemeClr val="bg1"/>
                </a:solidFill>
                <a:latin typeface="微软雅黑" panose="020B0503020204020204" pitchFamily="34" charset="-122"/>
                <a:ea typeface="微软雅黑" panose="020B0503020204020204" pitchFamily="34" charset="-122"/>
              </a:rPr>
              <a:t>《</a:t>
            </a:r>
            <a:r>
              <a:rPr lang="zh-CN" altLang="en-US" sz="2400" b="1" dirty="0">
                <a:solidFill>
                  <a:schemeClr val="bg1"/>
                </a:solidFill>
                <a:latin typeface="微软雅黑" panose="020B0503020204020204" pitchFamily="34" charset="-122"/>
                <a:ea typeface="微软雅黑" panose="020B0503020204020204" pitchFamily="34" charset="-122"/>
              </a:rPr>
              <a:t>关于新形势下党内政治生活的若干准则</a:t>
            </a:r>
            <a:r>
              <a:rPr lang="en-US" altLang="zh-CN" sz="2400" b="1" dirty="0">
                <a:solidFill>
                  <a:schemeClr val="bg1"/>
                </a:solidFill>
                <a:latin typeface="微软雅黑" panose="020B0503020204020204" pitchFamily="34" charset="-122"/>
                <a:ea typeface="微软雅黑" panose="020B0503020204020204" pitchFamily="34" charset="-122"/>
              </a:rPr>
              <a:t>》</a:t>
            </a:r>
            <a:r>
              <a:rPr lang="zh-CN" altLang="en-US" sz="2400" b="1" dirty="0">
                <a:solidFill>
                  <a:schemeClr val="bg1"/>
                </a:solidFill>
                <a:latin typeface="微软雅黑" panose="020B0503020204020204" pitchFamily="34" charset="-122"/>
                <a:ea typeface="微软雅黑" panose="020B0503020204020204" pitchFamily="34" charset="-122"/>
              </a:rPr>
              <a:t>和</a:t>
            </a:r>
            <a:r>
              <a:rPr lang="en-US" altLang="zh-CN" sz="2400" b="1" dirty="0">
                <a:solidFill>
                  <a:schemeClr val="bg1"/>
                </a:solidFill>
                <a:latin typeface="微软雅黑" panose="020B0503020204020204" pitchFamily="34" charset="-122"/>
                <a:ea typeface="微软雅黑" panose="020B0503020204020204" pitchFamily="34" charset="-122"/>
              </a:rPr>
              <a:t>《</a:t>
            </a:r>
            <a:r>
              <a:rPr lang="zh-CN" altLang="en-US" sz="2400" b="1" dirty="0">
                <a:solidFill>
                  <a:schemeClr val="bg1"/>
                </a:solidFill>
                <a:latin typeface="微软雅黑" panose="020B0503020204020204" pitchFamily="34" charset="-122"/>
                <a:ea typeface="微软雅黑" panose="020B0503020204020204" pitchFamily="34" charset="-122"/>
              </a:rPr>
              <a:t>中国共产党党内监督条例</a:t>
            </a:r>
            <a:r>
              <a:rPr lang="en-US" altLang="zh-CN" sz="2400" b="1" dirty="0">
                <a:solidFill>
                  <a:schemeClr val="bg1"/>
                </a:solidFill>
                <a:latin typeface="微软雅黑" panose="020B0503020204020204" pitchFamily="34" charset="-122"/>
                <a:ea typeface="微软雅黑" panose="020B0503020204020204" pitchFamily="34" charset="-122"/>
              </a:rPr>
              <a:t>》</a:t>
            </a:r>
            <a:r>
              <a:rPr lang="zh-CN" altLang="en-US" sz="2400" b="1" dirty="0">
                <a:solidFill>
                  <a:schemeClr val="bg1"/>
                </a:solidFill>
                <a:latin typeface="微软雅黑" panose="020B0503020204020204" pitchFamily="34" charset="-122"/>
                <a:ea typeface="微软雅黑" panose="020B0503020204020204" pitchFamily="34" charset="-122"/>
              </a:rPr>
              <a:t>等重要党内法规。党的十九大将党的纪律建设纳入党的建设总体布局，在修改党章时充实完善了纪律建设相关内容。</a:t>
            </a:r>
            <a:endParaRPr lang="en-US" altLang="zh-CN" sz="2400" b="1" dirty="0">
              <a:solidFill>
                <a:schemeClr val="bg1"/>
              </a:solidFill>
              <a:latin typeface="微软雅黑" panose="020B0503020204020204" pitchFamily="34" charset="-122"/>
              <a:ea typeface="微软雅黑" panose="020B0503020204020204" pitchFamily="34" charset="-122"/>
            </a:endParaRPr>
          </a:p>
          <a:p>
            <a:pPr algn="just" fontAlgn="auto">
              <a:lnSpc>
                <a:spcPct val="150000"/>
              </a:lnSpc>
            </a:pPr>
            <a:r>
              <a:rPr lang="zh-CN" altLang="en-US" sz="2400" b="1" dirty="0">
                <a:solidFill>
                  <a:schemeClr val="bg1"/>
                </a:solidFill>
                <a:latin typeface="微软雅黑" panose="020B0503020204020204" pitchFamily="34" charset="-122"/>
                <a:ea typeface="微软雅黑" panose="020B0503020204020204" pitchFamily="34" charset="-122"/>
              </a:rPr>
              <a:t>       党的十八大以来，党的纪律建设的理论、实践和制度创新成果需要以党规党纪形式固化下来，所以根据新形势修订</a:t>
            </a:r>
            <a:r>
              <a:rPr lang="en-US" altLang="zh-CN" sz="2400" b="1" dirty="0">
                <a:solidFill>
                  <a:schemeClr val="bg1"/>
                </a:solidFill>
                <a:latin typeface="微软雅黑" panose="020B0503020204020204" pitchFamily="34" charset="-122"/>
                <a:ea typeface="微软雅黑" panose="020B0503020204020204" pitchFamily="34" charset="-122"/>
              </a:rPr>
              <a:t>《</a:t>
            </a:r>
            <a:r>
              <a:rPr lang="zh-CN" altLang="en-US" sz="2400" b="1" dirty="0">
                <a:solidFill>
                  <a:schemeClr val="bg1"/>
                </a:solidFill>
                <a:latin typeface="微软雅黑" panose="020B0503020204020204" pitchFamily="34" charset="-122"/>
                <a:ea typeface="微软雅黑" panose="020B0503020204020204" pitchFamily="34" charset="-122"/>
              </a:rPr>
              <a:t>条例</a:t>
            </a:r>
            <a:r>
              <a:rPr lang="en-US" altLang="zh-CN" sz="2400" b="1" dirty="0">
                <a:solidFill>
                  <a:schemeClr val="bg1"/>
                </a:solidFill>
                <a:latin typeface="微软雅黑" panose="020B0503020204020204" pitchFamily="34" charset="-122"/>
                <a:ea typeface="微软雅黑" panose="020B0503020204020204" pitchFamily="34" charset="-122"/>
              </a:rPr>
              <a:t>》</a:t>
            </a:r>
            <a:r>
              <a:rPr lang="zh-CN" altLang="en-US" sz="2400" b="1" dirty="0">
                <a:solidFill>
                  <a:schemeClr val="bg1"/>
                </a:solidFill>
                <a:latin typeface="微软雅黑" panose="020B0503020204020204" pitchFamily="34" charset="-122"/>
                <a:ea typeface="微软雅黑" panose="020B0503020204020204" pitchFamily="34" charset="-122"/>
              </a:rPr>
              <a:t>势在必行。</a:t>
            </a:r>
            <a:endParaRPr lang="en-US" altLang="zh-CN" sz="2400" b="1" dirty="0">
              <a:solidFill>
                <a:schemeClr val="bg1"/>
              </a:solidFill>
              <a:latin typeface="微软雅黑" panose="020B0503020204020204" pitchFamily="34" charset="-122"/>
              <a:ea typeface="微软雅黑" panose="020B0503020204020204" pitchFamily="34" charset="-122"/>
            </a:endParaRPr>
          </a:p>
          <a:p>
            <a:pPr algn="ctr" fontAlgn="auto">
              <a:lnSpc>
                <a:spcPct val="150000"/>
              </a:lnSpc>
            </a:pPr>
            <a:r>
              <a:rPr lang="zh-CN" altLang="en-US" sz="2400" b="1" dirty="0">
                <a:latin typeface="微软雅黑" panose="020B0503020204020204" pitchFamily="34" charset="-122"/>
                <a:ea typeface="微软雅黑" panose="020B0503020204020204" pitchFamily="34" charset="-122"/>
              </a:rPr>
              <a:t>突出政治性，严明政治纪律、政治规矩</a:t>
            </a:r>
          </a:p>
        </p:txBody>
      </p:sp>
    </p:spTree>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ppt_w</p:attrName>
                                        </p:attrNameLst>
                                      </p:cBhvr>
                                      <p:tavLst>
                                        <p:tav tm="0">
                                          <p:val>
                                            <p:strVal val="(6*min(max(#ppt_w*#ppt_h,.3),1)-7.4)/-.7*#ppt_w"/>
                                          </p:val>
                                        </p:tav>
                                        <p:tav tm="100000">
                                          <p:val>
                                            <p:strVal val="#ppt_w"/>
                                          </p:val>
                                        </p:tav>
                                      </p:tavLst>
                                    </p:anim>
                                    <p:anim calcmode="lin" valueType="num">
                                      <p:cBhvr>
                                        <p:cTn id="8" dur="1000" fill="hold"/>
                                        <p:tgtEl>
                                          <p:spTgt spid="12"/>
                                        </p:tgtEl>
                                        <p:attrNameLst>
                                          <p:attrName>ppt_h</p:attrName>
                                        </p:attrNameLst>
                                      </p:cBhvr>
                                      <p:tavLst>
                                        <p:tav tm="0">
                                          <p:val>
                                            <p:strVal val="(6*min(max(#ppt_w*#ppt_h,.3),1)-7.4)/-.7*#ppt_h"/>
                                          </p:val>
                                        </p:tav>
                                        <p:tav tm="100000">
                                          <p:val>
                                            <p:strVal val="#ppt_h"/>
                                          </p:val>
                                        </p:tav>
                                      </p:tavLst>
                                    </p:anim>
                                    <p:anim calcmode="lin" valueType="num">
                                      <p:cBhvr>
                                        <p:cTn id="9" dur="1000" fill="hold"/>
                                        <p:tgtEl>
                                          <p:spTgt spid="12"/>
                                        </p:tgtEl>
                                        <p:attrNameLst>
                                          <p:attrName>ppt_x</p:attrName>
                                        </p:attrNameLst>
                                      </p:cBhvr>
                                      <p:tavLst>
                                        <p:tav tm="0">
                                          <p:val>
                                            <p:fltVal val="0.5"/>
                                          </p:val>
                                        </p:tav>
                                        <p:tav tm="100000">
                                          <p:val>
                                            <p:strVal val="#ppt_x"/>
                                          </p:val>
                                        </p:tav>
                                      </p:tavLst>
                                    </p:anim>
                                    <p:anim calcmode="lin" valueType="num">
                                      <p:cBhvr>
                                        <p:cTn id="10" dur="1000" fill="hold"/>
                                        <p:tgtEl>
                                          <p:spTgt spid="12"/>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1000"/>
                            </p:stCondLst>
                            <p:childTnLst>
                              <p:par>
                                <p:cTn id="12" presetID="53" presetClass="entr" presetSubtype="16"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p:cTn id="14" dur="500" fill="hold"/>
                                        <p:tgtEl>
                                          <p:spTgt spid="13"/>
                                        </p:tgtEl>
                                        <p:attrNameLst>
                                          <p:attrName>ppt_w</p:attrName>
                                        </p:attrNameLst>
                                      </p:cBhvr>
                                      <p:tavLst>
                                        <p:tav tm="0">
                                          <p:val>
                                            <p:fltVal val="0"/>
                                          </p:val>
                                        </p:tav>
                                        <p:tav tm="100000">
                                          <p:val>
                                            <p:strVal val="#ppt_w"/>
                                          </p:val>
                                        </p:tav>
                                      </p:tavLst>
                                    </p:anim>
                                    <p:anim calcmode="lin" valueType="num">
                                      <p:cBhvr>
                                        <p:cTn id="15" dur="500" fill="hold"/>
                                        <p:tgtEl>
                                          <p:spTgt spid="13"/>
                                        </p:tgtEl>
                                        <p:attrNameLst>
                                          <p:attrName>ppt_h</p:attrName>
                                        </p:attrNameLst>
                                      </p:cBhvr>
                                      <p:tavLst>
                                        <p:tav tm="0">
                                          <p:val>
                                            <p:fltVal val="0"/>
                                          </p:val>
                                        </p:tav>
                                        <p:tav tm="100000">
                                          <p:val>
                                            <p:strVal val="#ppt_h"/>
                                          </p:val>
                                        </p:tav>
                                      </p:tavLst>
                                    </p:anim>
                                    <p:animEffect transition="in" filter="fade">
                                      <p:cBhvr>
                                        <p:cTn id="1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88923" y="246423"/>
            <a:ext cx="4103077" cy="675011"/>
          </a:xfrm>
          <a:prstGeom prst="rect">
            <a:avLst/>
          </a:prstGeom>
        </p:spPr>
      </p:pic>
      <p:cxnSp>
        <p:nvCxnSpPr>
          <p:cNvPr id="3" name="直接连接符 2"/>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060287" y="353095"/>
            <a:ext cx="5262188" cy="461665"/>
          </a:xfrm>
          <a:prstGeom prst="rect">
            <a:avLst/>
          </a:prstGeom>
        </p:spPr>
        <p:txBody>
          <a:bodyPr wrap="square">
            <a:spAutoFit/>
          </a:bodyPr>
          <a:lstStyle/>
          <a:p>
            <a:r>
              <a:rPr lang="zh-CN" altLang="en-US" sz="2400" b="1" dirty="0" smtClean="0">
                <a:solidFill>
                  <a:schemeClr val="accent1"/>
                </a:solidFill>
                <a:latin typeface="微软雅黑" panose="020B0503020204020204" pitchFamily="34" charset="-122"/>
                <a:ea typeface="微软雅黑" panose="020B0503020204020204" pitchFamily="34" charset="-122"/>
              </a:rPr>
              <a:t>第一部分：修订背景和主要精神</a:t>
            </a:r>
            <a:endParaRPr lang="zh-CN" altLang="en-US" sz="2400" b="1" dirty="0">
              <a:solidFill>
                <a:schemeClr val="accent1"/>
              </a:solidFill>
              <a:latin typeface="微软雅黑" panose="020B0503020204020204" pitchFamily="34" charset="-122"/>
              <a:ea typeface="微软雅黑" panose="020B0503020204020204" pitchFamily="34" charset="-122"/>
            </a:endParaRPr>
          </a:p>
        </p:txBody>
      </p:sp>
      <p:sp>
        <p:nvSpPr>
          <p:cNvPr id="5" name="Freeform 29"/>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9" name="圆角矩形 28"/>
          <p:cNvSpPr/>
          <p:nvPr/>
        </p:nvSpPr>
        <p:spPr>
          <a:xfrm>
            <a:off x="4330065" y="1316355"/>
            <a:ext cx="7265035" cy="4630420"/>
          </a:xfrm>
          <a:prstGeom prst="roundRect">
            <a:avLst>
              <a:gd name="adj" fmla="val 10006"/>
            </a:avLst>
          </a:prstGeom>
          <a:noFill/>
          <a:ln w="12700">
            <a:solidFill>
              <a:schemeClr val="tx2"/>
            </a:solidFill>
          </a:ln>
        </p:spPr>
        <p:txBody>
          <a:bodyPr vert="horz" wrap="square" lIns="91440" tIns="45720" rIns="91440" bIns="45720" numCol="1" anchor="t" anchorCtr="0" compatLnSpc="1"/>
          <a:lstStyle/>
          <a:p>
            <a:endParaRPr lang="zh-CN" altLang="en-US">
              <a:solidFill>
                <a:schemeClr val="tx1"/>
              </a:solidFill>
            </a:endParaRPr>
          </a:p>
        </p:txBody>
      </p:sp>
      <p:sp>
        <p:nvSpPr>
          <p:cNvPr id="42" name="任意多边形 41"/>
          <p:cNvSpPr/>
          <p:nvPr/>
        </p:nvSpPr>
        <p:spPr>
          <a:xfrm>
            <a:off x="4330700" y="1203960"/>
            <a:ext cx="7265035" cy="789940"/>
          </a:xfrm>
          <a:custGeom>
            <a:avLst/>
            <a:gdLst>
              <a:gd name="connsiteX0" fmla="*/ 207337 w 3321018"/>
              <a:gd name="connsiteY0" fmla="*/ 0 h 481479"/>
              <a:gd name="connsiteX1" fmla="*/ 3113681 w 3321018"/>
              <a:gd name="connsiteY1" fmla="*/ 0 h 481479"/>
              <a:gd name="connsiteX2" fmla="*/ 3321018 w 3321018"/>
              <a:gd name="connsiteY2" fmla="*/ 207337 h 481479"/>
              <a:gd name="connsiteX3" fmla="*/ 3321018 w 3321018"/>
              <a:gd name="connsiteY3" fmla="*/ 481479 h 481479"/>
              <a:gd name="connsiteX4" fmla="*/ 0 w 3321018"/>
              <a:gd name="connsiteY4" fmla="*/ 481479 h 481479"/>
              <a:gd name="connsiteX5" fmla="*/ 0 w 3321018"/>
              <a:gd name="connsiteY5" fmla="*/ 207337 h 481479"/>
              <a:gd name="connsiteX6" fmla="*/ 207337 w 3321018"/>
              <a:gd name="connsiteY6" fmla="*/ 0 h 481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21018" h="481479">
                <a:moveTo>
                  <a:pt x="207337" y="0"/>
                </a:moveTo>
                <a:lnTo>
                  <a:pt x="3113681" y="0"/>
                </a:lnTo>
                <a:cubicBezTo>
                  <a:pt x="3228190" y="0"/>
                  <a:pt x="3321018" y="92828"/>
                  <a:pt x="3321018" y="207337"/>
                </a:cubicBezTo>
                <a:lnTo>
                  <a:pt x="3321018" y="481479"/>
                </a:lnTo>
                <a:lnTo>
                  <a:pt x="0" y="481479"/>
                </a:lnTo>
                <a:lnTo>
                  <a:pt x="0" y="207337"/>
                </a:lnTo>
                <a:cubicBezTo>
                  <a:pt x="0" y="92828"/>
                  <a:pt x="92828" y="0"/>
                  <a:pt x="207337" y="0"/>
                </a:cubicBezTo>
                <a:close/>
              </a:path>
            </a:pathLst>
          </a:custGeom>
          <a:ln>
            <a:noFill/>
          </a:ln>
          <a:effectLst>
            <a:outerShdw blurRad="127000" dist="508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endParaRPr>
          </a:p>
        </p:txBody>
      </p:sp>
      <p:sp>
        <p:nvSpPr>
          <p:cNvPr id="37" name="矩形 36"/>
          <p:cNvSpPr/>
          <p:nvPr/>
        </p:nvSpPr>
        <p:spPr>
          <a:xfrm>
            <a:off x="5715000" y="1369060"/>
            <a:ext cx="4853305" cy="460375"/>
          </a:xfrm>
          <a:prstGeom prst="rect">
            <a:avLst/>
          </a:prstGeom>
        </p:spPr>
        <p:txBody>
          <a:bodyPr wrap="square">
            <a:spAutoFit/>
          </a:bodyPr>
          <a:lstStyle/>
          <a:p>
            <a:pPr algn="ctr"/>
            <a:r>
              <a:rPr lang="zh-CN" altLang="en-US" sz="2400" b="1" dirty="0" smtClean="0">
                <a:solidFill>
                  <a:schemeClr val="bg1"/>
                </a:solidFill>
                <a:latin typeface="微软雅黑" panose="020B0503020204020204" pitchFamily="34" charset="-122"/>
                <a:ea typeface="微软雅黑" panose="020B0503020204020204" pitchFamily="34" charset="-122"/>
              </a:rPr>
              <a:t>一、坚持</a:t>
            </a:r>
            <a:r>
              <a:rPr lang="zh-CN" altLang="en-US" sz="2400" b="1" dirty="0">
                <a:solidFill>
                  <a:schemeClr val="bg1"/>
                </a:solidFill>
                <a:latin typeface="微软雅黑" panose="020B0503020204020204" pitchFamily="34" charset="-122"/>
                <a:ea typeface="微软雅黑" panose="020B0503020204020204" pitchFamily="34" charset="-122"/>
              </a:rPr>
              <a:t>尊崇党章，回归原教旨</a:t>
            </a:r>
          </a:p>
        </p:txBody>
      </p:sp>
      <p:sp>
        <p:nvSpPr>
          <p:cNvPr id="46" name="矩形 45"/>
          <p:cNvSpPr/>
          <p:nvPr/>
        </p:nvSpPr>
        <p:spPr>
          <a:xfrm>
            <a:off x="4446270" y="2183130"/>
            <a:ext cx="7033260" cy="3046095"/>
          </a:xfrm>
          <a:prstGeom prst="rect">
            <a:avLst/>
          </a:prstGeom>
        </p:spPr>
        <p:txBody>
          <a:bodyPr wrap="square">
            <a:spAutoFit/>
          </a:bodyPr>
          <a:lstStyle/>
          <a:p>
            <a:pPr algn="just"/>
            <a:r>
              <a:rPr lang="en-US" altLang="zh-CN" sz="2400" b="1" dirty="0" smtClean="0">
                <a:latin typeface="微软雅黑" panose="020B0503020204020204" pitchFamily="34" charset="-122"/>
                <a:ea typeface="微软雅黑" panose="020B0503020204020204" pitchFamily="34" charset="-122"/>
                <a:sym typeface="+mn-ea"/>
              </a:rPr>
              <a:t>党章第三条第（五）项 维护党的团结和统一，对党忠诚老实，言行一致，坚决反对一切派别组织和小集团活动，反对阳奉阴违的两面派行为和一切阴谋诡计。</a:t>
            </a:r>
          </a:p>
          <a:p>
            <a:pPr algn="just"/>
            <a:endParaRPr lang="en-US" altLang="zh-CN" sz="2400" b="1" dirty="0" smtClean="0">
              <a:latin typeface="微软雅黑" panose="020B0503020204020204" pitchFamily="34" charset="-122"/>
              <a:ea typeface="微软雅黑" panose="020B0503020204020204" pitchFamily="34" charset="-122"/>
              <a:sym typeface="+mn-ea"/>
            </a:endParaRPr>
          </a:p>
          <a:p>
            <a:pPr algn="just"/>
            <a:r>
              <a:rPr lang="en-US" altLang="zh-CN" sz="2400" b="1" dirty="0" smtClean="0">
                <a:latin typeface="微软雅黑" panose="020B0503020204020204" pitchFamily="34" charset="-122"/>
                <a:ea typeface="微软雅黑" panose="020B0503020204020204" pitchFamily="34" charset="-122"/>
                <a:sym typeface="+mn-ea"/>
              </a:rPr>
              <a:t>2018</a:t>
            </a:r>
            <a:r>
              <a:rPr lang="zh-CN" altLang="en-US" sz="2400" b="1" dirty="0" smtClean="0">
                <a:latin typeface="微软雅黑" panose="020B0503020204020204" pitchFamily="34" charset="-122"/>
                <a:ea typeface="微软雅黑" panose="020B0503020204020204" pitchFamily="34" charset="-122"/>
                <a:sym typeface="+mn-ea"/>
              </a:rPr>
              <a:t>年条例</a:t>
            </a:r>
            <a:r>
              <a:rPr lang="en-US" altLang="zh-CN" sz="2400" b="1" dirty="0" smtClean="0">
                <a:latin typeface="微软雅黑" panose="020B0503020204020204" pitchFamily="34" charset="-122"/>
                <a:ea typeface="微软雅黑" panose="020B0503020204020204" pitchFamily="34" charset="-122"/>
                <a:sym typeface="+mn-ea"/>
              </a:rPr>
              <a:t>在指导思想中，把</a:t>
            </a:r>
            <a:r>
              <a:rPr lang="en-US" altLang="zh-CN" sz="2400" b="1" dirty="0" smtClean="0">
                <a:latin typeface="微软雅黑" panose="020B0503020204020204" pitchFamily="34" charset="-122"/>
                <a:ea typeface="微软雅黑" panose="020B0503020204020204" pitchFamily="34" charset="-122"/>
              </a:rPr>
              <a:t>“一个思想”“两个维护”“四个意识”写入总则，树立纪律建设的鲜明导向。</a:t>
            </a:r>
          </a:p>
        </p:txBody>
      </p:sp>
      <p:sp>
        <p:nvSpPr>
          <p:cNvPr id="6" name="椭圆 5"/>
          <p:cNvSpPr/>
          <p:nvPr/>
        </p:nvSpPr>
        <p:spPr>
          <a:xfrm>
            <a:off x="1507736" y="2618944"/>
            <a:ext cx="2458229" cy="2458229"/>
          </a:xfrm>
          <a:prstGeom prst="ellipse">
            <a:avLst/>
          </a:prstGeom>
          <a:gradFill flip="none" rotWithShape="1">
            <a:gsLst>
              <a:gs pos="0">
                <a:srgbClr val="B40000"/>
              </a:gs>
              <a:gs pos="100000">
                <a:srgbClr val="FFFF00"/>
              </a:gs>
              <a:gs pos="67000">
                <a:srgbClr val="FF0000"/>
              </a:gs>
            </a:gsLst>
            <a:lin ang="16200000" scaled="1"/>
            <a:tileRect/>
          </a:gradFill>
          <a:ln w="28575">
            <a:gradFill>
              <a:gsLst>
                <a:gs pos="0">
                  <a:srgbClr val="FFFF00"/>
                </a:gs>
                <a:gs pos="100000">
                  <a:srgbClr val="FFA000"/>
                </a:gs>
              </a:gsLst>
              <a:lin ang="5400000" scaled="1"/>
            </a:grad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7" name="图片 6"/>
          <p:cNvPicPr>
            <a:picLocks noChangeAspect="1"/>
          </p:cNvPicPr>
          <p:nvPr/>
        </p:nvPicPr>
        <p:blipFill>
          <a:blip r:embed="rId4" cstate="print">
            <a:extLst>
              <a:ext uri="{BEBA8EAE-BF5A-486C-A8C5-ECC9F3942E4B}">
                <a14:imgProps xmlns:a14="http://schemas.microsoft.com/office/drawing/2010/main">
                  <a14:imgLayer r:embed="rId5">
                    <a14:imgEffect>
                      <a14:brightnessContrast bright="20000"/>
                    </a14:imgEffect>
                  </a14:imgLayer>
                </a14:imgProps>
              </a:ext>
              <a:ext uri="{28A0092B-C50C-407E-A947-70E740481C1C}">
                <a14:useLocalDpi xmlns:a14="http://schemas.microsoft.com/office/drawing/2010/main" val="0"/>
              </a:ext>
            </a:extLst>
          </a:blip>
          <a:stretch>
            <a:fillRect/>
          </a:stretch>
        </p:blipFill>
        <p:spPr>
          <a:xfrm>
            <a:off x="2357855" y="2800202"/>
            <a:ext cx="756721" cy="643618"/>
          </a:xfrm>
          <a:prstGeom prst="rect">
            <a:avLst/>
          </a:prstGeom>
        </p:spPr>
      </p:pic>
      <p:sp>
        <p:nvSpPr>
          <p:cNvPr id="8" name="矩形 7"/>
          <p:cNvSpPr/>
          <p:nvPr/>
        </p:nvSpPr>
        <p:spPr>
          <a:xfrm>
            <a:off x="1639368" y="3530434"/>
            <a:ext cx="2193693" cy="1198880"/>
          </a:xfrm>
          <a:prstGeom prst="rect">
            <a:avLst/>
          </a:prstGeom>
          <a:noFill/>
          <a:effectLst/>
        </p:spPr>
        <p:txBody>
          <a:bodyPr wrap="square" rtlCol="0">
            <a:spAutoFit/>
          </a:bodyPr>
          <a:lstStyle/>
          <a:p>
            <a:pPr algn="ctr"/>
            <a:r>
              <a:rPr lang="zh-CN" altLang="en-US" sz="3600" b="1" dirty="0" smtClean="0">
                <a:gradFill>
                  <a:gsLst>
                    <a:gs pos="0">
                      <a:srgbClr val="FFC000"/>
                    </a:gs>
                    <a:gs pos="33000">
                      <a:srgbClr val="FFFF99"/>
                    </a:gs>
                    <a:gs pos="66000">
                      <a:srgbClr val="F2B800"/>
                    </a:gs>
                    <a:gs pos="100000">
                      <a:srgbClr val="FFFF00"/>
                    </a:gs>
                  </a:gsLst>
                  <a:lin ang="5400000" scaled="0"/>
                </a:gradFill>
                <a:effectLst>
                  <a:outerShdw blurRad="152400" dist="152400" dir="2700000" algn="tl" rotWithShape="0">
                    <a:prstClr val="black">
                      <a:alpha val="60000"/>
                    </a:prstClr>
                  </a:outerShdw>
                </a:effectLst>
                <a:latin typeface="微软雅黑" panose="020B0503020204020204" pitchFamily="34" charset="-122"/>
                <a:ea typeface="微软雅黑" panose="020B0503020204020204" pitchFamily="34" charset="-122"/>
              </a:rPr>
              <a:t>修订的</a:t>
            </a:r>
            <a:endParaRPr lang="en-US" altLang="zh-CN" sz="3600" b="1" dirty="0" smtClean="0">
              <a:gradFill>
                <a:gsLst>
                  <a:gs pos="0">
                    <a:srgbClr val="FFC000"/>
                  </a:gs>
                  <a:gs pos="33000">
                    <a:srgbClr val="FFFF99"/>
                  </a:gs>
                  <a:gs pos="66000">
                    <a:srgbClr val="F2B800"/>
                  </a:gs>
                  <a:gs pos="100000">
                    <a:srgbClr val="FFFF00"/>
                  </a:gs>
                </a:gsLst>
                <a:lin ang="5400000" scaled="0"/>
              </a:gradFill>
              <a:effectLst>
                <a:outerShdw blurRad="152400" dist="152400" dir="2700000" algn="tl" rotWithShape="0">
                  <a:prstClr val="black">
                    <a:alpha val="60000"/>
                  </a:prstClr>
                </a:outerShdw>
              </a:effectLst>
              <a:latin typeface="微软雅黑" panose="020B0503020204020204" pitchFamily="34" charset="-122"/>
              <a:ea typeface="微软雅黑" panose="020B0503020204020204" pitchFamily="34" charset="-122"/>
            </a:endParaRPr>
          </a:p>
          <a:p>
            <a:pPr algn="ctr"/>
            <a:r>
              <a:rPr lang="zh-CN" altLang="en-US" sz="3600" b="1" dirty="0">
                <a:gradFill>
                  <a:gsLst>
                    <a:gs pos="0">
                      <a:srgbClr val="FFC000"/>
                    </a:gs>
                    <a:gs pos="33000">
                      <a:srgbClr val="FFFF99"/>
                    </a:gs>
                    <a:gs pos="66000">
                      <a:srgbClr val="F2B800"/>
                    </a:gs>
                    <a:gs pos="100000">
                      <a:srgbClr val="FFFF00"/>
                    </a:gs>
                  </a:gsLst>
                  <a:lin ang="5400000" scaled="0"/>
                </a:gradFill>
                <a:effectLst>
                  <a:outerShdw blurRad="152400" dist="152400" dir="2700000" algn="tl" rotWithShape="0">
                    <a:prstClr val="black">
                      <a:alpha val="60000"/>
                    </a:prstClr>
                  </a:outerShdw>
                </a:effectLst>
                <a:latin typeface="微软雅黑" panose="020B0503020204020204" pitchFamily="34" charset="-122"/>
                <a:ea typeface="微软雅黑" panose="020B0503020204020204" pitchFamily="34" charset="-122"/>
              </a:rPr>
              <a:t>精神</a:t>
            </a:r>
          </a:p>
        </p:txBody>
      </p:sp>
      <p:sp>
        <p:nvSpPr>
          <p:cNvPr id="9" name="椭圆 8"/>
          <p:cNvSpPr/>
          <p:nvPr/>
        </p:nvSpPr>
        <p:spPr>
          <a:xfrm>
            <a:off x="1296850" y="2408058"/>
            <a:ext cx="2880000" cy="2880000"/>
          </a:xfrm>
          <a:prstGeom prst="ellipse">
            <a:avLst/>
          </a:prstGeom>
          <a:noFill/>
          <a:ln w="12700">
            <a:solidFill>
              <a:schemeClr val="tx2"/>
            </a:solidFill>
          </a:ln>
        </p:spPr>
        <p:txBody>
          <a:bodyPr vert="horz" wrap="square" lIns="91440" tIns="45720" rIns="91440" bIns="45720" numCol="1" anchor="t" anchorCtr="0" compatLnSpc="1"/>
          <a:lstStyle/>
          <a:p>
            <a:endParaRPr lang="zh-CN" altLang="en-US">
              <a:solidFill>
                <a:schemeClr val="tx1"/>
              </a:solidFill>
            </a:endParaRPr>
          </a:p>
        </p:txBody>
      </p:sp>
    </p:spTree>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300" fill="hold"/>
                                        <p:tgtEl>
                                          <p:spTgt spid="29"/>
                                        </p:tgtEl>
                                        <p:attrNameLst>
                                          <p:attrName>ppt_w</p:attrName>
                                        </p:attrNameLst>
                                      </p:cBhvr>
                                      <p:tavLst>
                                        <p:tav tm="0">
                                          <p:val>
                                            <p:fltVal val="0"/>
                                          </p:val>
                                        </p:tav>
                                        <p:tav tm="100000">
                                          <p:val>
                                            <p:strVal val="#ppt_w"/>
                                          </p:val>
                                        </p:tav>
                                      </p:tavLst>
                                    </p:anim>
                                    <p:anim calcmode="lin" valueType="num">
                                      <p:cBhvr>
                                        <p:cTn id="8" dur="300" fill="hold"/>
                                        <p:tgtEl>
                                          <p:spTgt spid="29"/>
                                        </p:tgtEl>
                                        <p:attrNameLst>
                                          <p:attrName>ppt_h</p:attrName>
                                        </p:attrNameLst>
                                      </p:cBhvr>
                                      <p:tavLst>
                                        <p:tav tm="0">
                                          <p:val>
                                            <p:fltVal val="0"/>
                                          </p:val>
                                        </p:tav>
                                        <p:tav tm="100000">
                                          <p:val>
                                            <p:strVal val="#ppt_h"/>
                                          </p:val>
                                        </p:tav>
                                      </p:tavLst>
                                    </p:anim>
                                    <p:animEffect transition="in" filter="fade">
                                      <p:cBhvr>
                                        <p:cTn id="9" dur="300"/>
                                        <p:tgtEl>
                                          <p:spTgt spid="29"/>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42"/>
                                        </p:tgtEl>
                                        <p:attrNameLst>
                                          <p:attrName>style.visibility</p:attrName>
                                        </p:attrNameLst>
                                      </p:cBhvr>
                                      <p:to>
                                        <p:strVal val="visible"/>
                                      </p:to>
                                    </p:set>
                                    <p:anim calcmode="lin" valueType="num">
                                      <p:cBhvr>
                                        <p:cTn id="13" dur="300" fill="hold"/>
                                        <p:tgtEl>
                                          <p:spTgt spid="42"/>
                                        </p:tgtEl>
                                        <p:attrNameLst>
                                          <p:attrName>ppt_w</p:attrName>
                                        </p:attrNameLst>
                                      </p:cBhvr>
                                      <p:tavLst>
                                        <p:tav tm="0">
                                          <p:val>
                                            <p:fltVal val="0"/>
                                          </p:val>
                                        </p:tav>
                                        <p:tav tm="100000">
                                          <p:val>
                                            <p:strVal val="#ppt_w"/>
                                          </p:val>
                                        </p:tav>
                                      </p:tavLst>
                                    </p:anim>
                                    <p:anim calcmode="lin" valueType="num">
                                      <p:cBhvr>
                                        <p:cTn id="14" dur="300" fill="hold"/>
                                        <p:tgtEl>
                                          <p:spTgt spid="42"/>
                                        </p:tgtEl>
                                        <p:attrNameLst>
                                          <p:attrName>ppt_h</p:attrName>
                                        </p:attrNameLst>
                                      </p:cBhvr>
                                      <p:tavLst>
                                        <p:tav tm="0">
                                          <p:val>
                                            <p:fltVal val="0"/>
                                          </p:val>
                                        </p:tav>
                                        <p:tav tm="100000">
                                          <p:val>
                                            <p:strVal val="#ppt_h"/>
                                          </p:val>
                                        </p:tav>
                                      </p:tavLst>
                                    </p:anim>
                                    <p:animEffect transition="in" filter="fade">
                                      <p:cBhvr>
                                        <p:cTn id="15" dur="300"/>
                                        <p:tgtEl>
                                          <p:spTgt spid="42"/>
                                        </p:tgtEl>
                                      </p:cBhvr>
                                    </p:animEffect>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500"/>
                                        <p:tgtEl>
                                          <p:spTgt spid="37"/>
                                        </p:tgtEl>
                                      </p:cBhvr>
                                    </p:animEffect>
                                  </p:childTnLst>
                                </p:cTn>
                              </p:par>
                            </p:childTnLst>
                          </p:cTn>
                        </p:par>
                        <p:par>
                          <p:cTn id="20" fill="hold">
                            <p:stCondLst>
                              <p:cond delay="1500"/>
                            </p:stCondLst>
                            <p:childTnLst>
                              <p:par>
                                <p:cTn id="21" presetID="53" presetClass="entr" presetSubtype="16" fill="hold" grpId="0" nodeType="afterEffect">
                                  <p:stCondLst>
                                    <p:cond delay="0"/>
                                  </p:stCondLst>
                                  <p:iterate type="lt">
                                    <p:tmPct val="10000"/>
                                  </p:iterate>
                                  <p:childTnLst>
                                    <p:set>
                                      <p:cBhvr>
                                        <p:cTn id="22" dur="1" fill="hold">
                                          <p:stCondLst>
                                            <p:cond delay="0"/>
                                          </p:stCondLst>
                                        </p:cTn>
                                        <p:tgtEl>
                                          <p:spTgt spid="46"/>
                                        </p:tgtEl>
                                        <p:attrNameLst>
                                          <p:attrName>style.visibility</p:attrName>
                                        </p:attrNameLst>
                                      </p:cBhvr>
                                      <p:to>
                                        <p:strVal val="visible"/>
                                      </p:to>
                                    </p:set>
                                    <p:anim calcmode="lin" valueType="num">
                                      <p:cBhvr>
                                        <p:cTn id="23" dur="250" fill="hold"/>
                                        <p:tgtEl>
                                          <p:spTgt spid="46"/>
                                        </p:tgtEl>
                                        <p:attrNameLst>
                                          <p:attrName>ppt_w</p:attrName>
                                        </p:attrNameLst>
                                      </p:cBhvr>
                                      <p:tavLst>
                                        <p:tav tm="0">
                                          <p:val>
                                            <p:fltVal val="0"/>
                                          </p:val>
                                        </p:tav>
                                        <p:tav tm="100000">
                                          <p:val>
                                            <p:strVal val="#ppt_w"/>
                                          </p:val>
                                        </p:tav>
                                      </p:tavLst>
                                    </p:anim>
                                    <p:anim calcmode="lin" valueType="num">
                                      <p:cBhvr>
                                        <p:cTn id="24" dur="250" fill="hold"/>
                                        <p:tgtEl>
                                          <p:spTgt spid="46"/>
                                        </p:tgtEl>
                                        <p:attrNameLst>
                                          <p:attrName>ppt_h</p:attrName>
                                        </p:attrNameLst>
                                      </p:cBhvr>
                                      <p:tavLst>
                                        <p:tav tm="0">
                                          <p:val>
                                            <p:fltVal val="0"/>
                                          </p:val>
                                        </p:tav>
                                        <p:tav tm="100000">
                                          <p:val>
                                            <p:strVal val="#ppt_h"/>
                                          </p:val>
                                        </p:tav>
                                      </p:tavLst>
                                    </p:anim>
                                    <p:animEffect transition="in" filter="fade">
                                      <p:cBhvr>
                                        <p:cTn id="25" dur="250"/>
                                        <p:tgtEl>
                                          <p:spTgt spid="46"/>
                                        </p:tgtEl>
                                      </p:cBhvr>
                                    </p:animEffect>
                                  </p:childTnLst>
                                </p:cTn>
                              </p:par>
                              <p:par>
                                <p:cTn id="26" presetID="53" presetClass="entr" presetSubtype="16" fill="hold" grpId="0" nodeType="withEffect">
                                  <p:stCondLst>
                                    <p:cond delay="400"/>
                                  </p:stCondLst>
                                  <p:childTnLst>
                                    <p:set>
                                      <p:cBhvr>
                                        <p:cTn id="27" dur="1" fill="hold">
                                          <p:stCondLst>
                                            <p:cond delay="0"/>
                                          </p:stCondLst>
                                        </p:cTn>
                                        <p:tgtEl>
                                          <p:spTgt spid="6"/>
                                        </p:tgtEl>
                                        <p:attrNameLst>
                                          <p:attrName>style.visibility</p:attrName>
                                        </p:attrNameLst>
                                      </p:cBhvr>
                                      <p:to>
                                        <p:strVal val="visible"/>
                                      </p:to>
                                    </p:set>
                                    <p:anim calcmode="lin" valueType="num">
                                      <p:cBhvr>
                                        <p:cTn id="28" dur="250" fill="hold"/>
                                        <p:tgtEl>
                                          <p:spTgt spid="6"/>
                                        </p:tgtEl>
                                        <p:attrNameLst>
                                          <p:attrName>ppt_w</p:attrName>
                                        </p:attrNameLst>
                                      </p:cBhvr>
                                      <p:tavLst>
                                        <p:tav tm="0">
                                          <p:val>
                                            <p:fltVal val="0"/>
                                          </p:val>
                                        </p:tav>
                                        <p:tav tm="100000">
                                          <p:val>
                                            <p:strVal val="#ppt_w"/>
                                          </p:val>
                                        </p:tav>
                                      </p:tavLst>
                                    </p:anim>
                                    <p:anim calcmode="lin" valueType="num">
                                      <p:cBhvr>
                                        <p:cTn id="29" dur="250" fill="hold"/>
                                        <p:tgtEl>
                                          <p:spTgt spid="6"/>
                                        </p:tgtEl>
                                        <p:attrNameLst>
                                          <p:attrName>ppt_h</p:attrName>
                                        </p:attrNameLst>
                                      </p:cBhvr>
                                      <p:tavLst>
                                        <p:tav tm="0">
                                          <p:val>
                                            <p:fltVal val="0"/>
                                          </p:val>
                                        </p:tav>
                                        <p:tav tm="100000">
                                          <p:val>
                                            <p:strVal val="#ppt_h"/>
                                          </p:val>
                                        </p:tav>
                                      </p:tavLst>
                                    </p:anim>
                                    <p:animEffect transition="in" filter="fade">
                                      <p:cBhvr>
                                        <p:cTn id="30" dur="250"/>
                                        <p:tgtEl>
                                          <p:spTgt spid="6"/>
                                        </p:tgtEl>
                                      </p:cBhvr>
                                    </p:animEffect>
                                  </p:childTnLst>
                                </p:cTn>
                              </p:par>
                              <p:par>
                                <p:cTn id="31" presetID="6" presetClass="emph" presetSubtype="0" decel="100000" fill="hold" grpId="1" nodeType="withEffect">
                                  <p:stCondLst>
                                    <p:cond delay="600"/>
                                  </p:stCondLst>
                                  <p:childTnLst>
                                    <p:animScale>
                                      <p:cBhvr>
                                        <p:cTn id="32" dur="250" fill="hold"/>
                                        <p:tgtEl>
                                          <p:spTgt spid="6"/>
                                        </p:tgtEl>
                                      </p:cBhvr>
                                      <p:by x="120000" y="120000"/>
                                    </p:animScale>
                                  </p:childTnLst>
                                </p:cTn>
                              </p:par>
                              <p:par>
                                <p:cTn id="33" presetID="6" presetClass="emph" presetSubtype="0" decel="100000" fill="hold" grpId="2" nodeType="withEffect">
                                  <p:stCondLst>
                                    <p:cond delay="800"/>
                                  </p:stCondLst>
                                  <p:childTnLst>
                                    <p:animScale>
                                      <p:cBhvr>
                                        <p:cTn id="34" dur="250" fill="hold"/>
                                        <p:tgtEl>
                                          <p:spTgt spid="6"/>
                                        </p:tgtEl>
                                      </p:cBhvr>
                                      <p:by x="83000" y="83000"/>
                                    </p:animScale>
                                  </p:childTnLst>
                                </p:cTn>
                              </p:par>
                              <p:par>
                                <p:cTn id="35" presetID="53" presetClass="entr" presetSubtype="16" fill="hold" nodeType="withEffect">
                                  <p:stCondLst>
                                    <p:cond delay="600"/>
                                  </p:stCondLst>
                                  <p:childTnLst>
                                    <p:set>
                                      <p:cBhvr>
                                        <p:cTn id="36" dur="1" fill="hold">
                                          <p:stCondLst>
                                            <p:cond delay="0"/>
                                          </p:stCondLst>
                                        </p:cTn>
                                        <p:tgtEl>
                                          <p:spTgt spid="7"/>
                                        </p:tgtEl>
                                        <p:attrNameLst>
                                          <p:attrName>style.visibility</p:attrName>
                                        </p:attrNameLst>
                                      </p:cBhvr>
                                      <p:to>
                                        <p:strVal val="visible"/>
                                      </p:to>
                                    </p:set>
                                    <p:anim calcmode="lin" valueType="num">
                                      <p:cBhvr>
                                        <p:cTn id="37" dur="250" fill="hold"/>
                                        <p:tgtEl>
                                          <p:spTgt spid="7"/>
                                        </p:tgtEl>
                                        <p:attrNameLst>
                                          <p:attrName>ppt_w</p:attrName>
                                        </p:attrNameLst>
                                      </p:cBhvr>
                                      <p:tavLst>
                                        <p:tav tm="0">
                                          <p:val>
                                            <p:fltVal val="0"/>
                                          </p:val>
                                        </p:tav>
                                        <p:tav tm="100000">
                                          <p:val>
                                            <p:strVal val="#ppt_w"/>
                                          </p:val>
                                        </p:tav>
                                      </p:tavLst>
                                    </p:anim>
                                    <p:anim calcmode="lin" valueType="num">
                                      <p:cBhvr>
                                        <p:cTn id="38" dur="250" fill="hold"/>
                                        <p:tgtEl>
                                          <p:spTgt spid="7"/>
                                        </p:tgtEl>
                                        <p:attrNameLst>
                                          <p:attrName>ppt_h</p:attrName>
                                        </p:attrNameLst>
                                      </p:cBhvr>
                                      <p:tavLst>
                                        <p:tav tm="0">
                                          <p:val>
                                            <p:fltVal val="0"/>
                                          </p:val>
                                        </p:tav>
                                        <p:tav tm="100000">
                                          <p:val>
                                            <p:strVal val="#ppt_h"/>
                                          </p:val>
                                        </p:tav>
                                      </p:tavLst>
                                    </p:anim>
                                    <p:animEffect transition="in" filter="fade">
                                      <p:cBhvr>
                                        <p:cTn id="39" dur="250"/>
                                        <p:tgtEl>
                                          <p:spTgt spid="7"/>
                                        </p:tgtEl>
                                      </p:cBhvr>
                                    </p:animEffect>
                                  </p:childTnLst>
                                </p:cTn>
                              </p:par>
                              <p:par>
                                <p:cTn id="40" presetID="6" presetClass="emph" presetSubtype="0" decel="100000" fill="hold" nodeType="withEffect">
                                  <p:stCondLst>
                                    <p:cond delay="800"/>
                                  </p:stCondLst>
                                  <p:childTnLst>
                                    <p:animScale>
                                      <p:cBhvr>
                                        <p:cTn id="41" dur="250" fill="hold"/>
                                        <p:tgtEl>
                                          <p:spTgt spid="7"/>
                                        </p:tgtEl>
                                      </p:cBhvr>
                                      <p:by x="120000" y="120000"/>
                                    </p:animScale>
                                  </p:childTnLst>
                                </p:cTn>
                              </p:par>
                              <p:par>
                                <p:cTn id="42" presetID="6" presetClass="emph" presetSubtype="0" decel="100000" fill="hold" nodeType="withEffect">
                                  <p:stCondLst>
                                    <p:cond delay="1000"/>
                                  </p:stCondLst>
                                  <p:childTnLst>
                                    <p:animScale>
                                      <p:cBhvr>
                                        <p:cTn id="43" dur="250" fill="hold"/>
                                        <p:tgtEl>
                                          <p:spTgt spid="7"/>
                                        </p:tgtEl>
                                      </p:cBhvr>
                                      <p:by x="83000" y="83000"/>
                                    </p:animScale>
                                  </p:childTnLst>
                                </p:cTn>
                              </p:par>
                              <p:par>
                                <p:cTn id="44" presetID="53" presetClass="entr" presetSubtype="16" fill="hold" grpId="0" nodeType="withEffect">
                                  <p:stCondLst>
                                    <p:cond delay="600"/>
                                  </p:stCondLst>
                                  <p:childTnLst>
                                    <p:set>
                                      <p:cBhvr>
                                        <p:cTn id="45" dur="1" fill="hold">
                                          <p:stCondLst>
                                            <p:cond delay="0"/>
                                          </p:stCondLst>
                                        </p:cTn>
                                        <p:tgtEl>
                                          <p:spTgt spid="8"/>
                                        </p:tgtEl>
                                        <p:attrNameLst>
                                          <p:attrName>style.visibility</p:attrName>
                                        </p:attrNameLst>
                                      </p:cBhvr>
                                      <p:to>
                                        <p:strVal val="visible"/>
                                      </p:to>
                                    </p:set>
                                    <p:anim calcmode="lin" valueType="num">
                                      <p:cBhvr>
                                        <p:cTn id="46" dur="250" fill="hold"/>
                                        <p:tgtEl>
                                          <p:spTgt spid="8"/>
                                        </p:tgtEl>
                                        <p:attrNameLst>
                                          <p:attrName>ppt_w</p:attrName>
                                        </p:attrNameLst>
                                      </p:cBhvr>
                                      <p:tavLst>
                                        <p:tav tm="0">
                                          <p:val>
                                            <p:fltVal val="0"/>
                                          </p:val>
                                        </p:tav>
                                        <p:tav tm="100000">
                                          <p:val>
                                            <p:strVal val="#ppt_w"/>
                                          </p:val>
                                        </p:tav>
                                      </p:tavLst>
                                    </p:anim>
                                    <p:anim calcmode="lin" valueType="num">
                                      <p:cBhvr>
                                        <p:cTn id="47" dur="250" fill="hold"/>
                                        <p:tgtEl>
                                          <p:spTgt spid="8"/>
                                        </p:tgtEl>
                                        <p:attrNameLst>
                                          <p:attrName>ppt_h</p:attrName>
                                        </p:attrNameLst>
                                      </p:cBhvr>
                                      <p:tavLst>
                                        <p:tav tm="0">
                                          <p:val>
                                            <p:fltVal val="0"/>
                                          </p:val>
                                        </p:tav>
                                        <p:tav tm="100000">
                                          <p:val>
                                            <p:strVal val="#ppt_h"/>
                                          </p:val>
                                        </p:tav>
                                      </p:tavLst>
                                    </p:anim>
                                    <p:animEffect transition="in" filter="fade">
                                      <p:cBhvr>
                                        <p:cTn id="48" dur="250"/>
                                        <p:tgtEl>
                                          <p:spTgt spid="8"/>
                                        </p:tgtEl>
                                      </p:cBhvr>
                                    </p:animEffect>
                                  </p:childTnLst>
                                </p:cTn>
                              </p:par>
                              <p:par>
                                <p:cTn id="49" presetID="6" presetClass="emph" presetSubtype="0" decel="100000" fill="hold" grpId="1" nodeType="withEffect">
                                  <p:stCondLst>
                                    <p:cond delay="800"/>
                                  </p:stCondLst>
                                  <p:childTnLst>
                                    <p:animScale>
                                      <p:cBhvr>
                                        <p:cTn id="50" dur="250" fill="hold"/>
                                        <p:tgtEl>
                                          <p:spTgt spid="8"/>
                                        </p:tgtEl>
                                      </p:cBhvr>
                                      <p:by x="120000" y="120000"/>
                                    </p:animScale>
                                  </p:childTnLst>
                                </p:cTn>
                              </p:par>
                              <p:par>
                                <p:cTn id="51" presetID="6" presetClass="emph" presetSubtype="0" decel="100000" fill="hold" grpId="2" nodeType="withEffect">
                                  <p:stCondLst>
                                    <p:cond delay="1000"/>
                                  </p:stCondLst>
                                  <p:childTnLst>
                                    <p:animScale>
                                      <p:cBhvr>
                                        <p:cTn id="52" dur="250" fill="hold"/>
                                        <p:tgtEl>
                                          <p:spTgt spid="8"/>
                                        </p:tgtEl>
                                      </p:cBhvr>
                                      <p:by x="83000" y="83000"/>
                                    </p:animScale>
                                  </p:childTnLst>
                                </p:cTn>
                              </p:par>
                            </p:childTnLst>
                          </p:cTn>
                        </p:par>
                        <p:par>
                          <p:cTn id="53" fill="hold">
                            <p:stCondLst>
                              <p:cond delay="4325"/>
                            </p:stCondLst>
                            <p:childTnLst>
                              <p:par>
                                <p:cTn id="54" presetID="53" presetClass="entr" presetSubtype="16" fill="hold" grpId="0" nodeType="afterEffect">
                                  <p:stCondLst>
                                    <p:cond delay="0"/>
                                  </p:stCondLst>
                                  <p:childTnLst>
                                    <p:set>
                                      <p:cBhvr>
                                        <p:cTn id="55" dur="1" fill="hold">
                                          <p:stCondLst>
                                            <p:cond delay="0"/>
                                          </p:stCondLst>
                                        </p:cTn>
                                        <p:tgtEl>
                                          <p:spTgt spid="9"/>
                                        </p:tgtEl>
                                        <p:attrNameLst>
                                          <p:attrName>style.visibility</p:attrName>
                                        </p:attrNameLst>
                                      </p:cBhvr>
                                      <p:to>
                                        <p:strVal val="visible"/>
                                      </p:to>
                                    </p:set>
                                    <p:anim calcmode="lin" valueType="num">
                                      <p:cBhvr>
                                        <p:cTn id="56" dur="250" fill="hold"/>
                                        <p:tgtEl>
                                          <p:spTgt spid="9"/>
                                        </p:tgtEl>
                                        <p:attrNameLst>
                                          <p:attrName>ppt_w</p:attrName>
                                        </p:attrNameLst>
                                      </p:cBhvr>
                                      <p:tavLst>
                                        <p:tav tm="0">
                                          <p:val>
                                            <p:fltVal val="0"/>
                                          </p:val>
                                        </p:tav>
                                        <p:tav tm="100000">
                                          <p:val>
                                            <p:strVal val="#ppt_w"/>
                                          </p:val>
                                        </p:tav>
                                      </p:tavLst>
                                    </p:anim>
                                    <p:anim calcmode="lin" valueType="num">
                                      <p:cBhvr>
                                        <p:cTn id="57" dur="250" fill="hold"/>
                                        <p:tgtEl>
                                          <p:spTgt spid="9"/>
                                        </p:tgtEl>
                                        <p:attrNameLst>
                                          <p:attrName>ppt_h</p:attrName>
                                        </p:attrNameLst>
                                      </p:cBhvr>
                                      <p:tavLst>
                                        <p:tav tm="0">
                                          <p:val>
                                            <p:fltVal val="0"/>
                                          </p:val>
                                        </p:tav>
                                        <p:tav tm="100000">
                                          <p:val>
                                            <p:strVal val="#ppt_h"/>
                                          </p:val>
                                        </p:tav>
                                      </p:tavLst>
                                    </p:anim>
                                    <p:animEffect transition="in" filter="fade">
                                      <p:cBhvr>
                                        <p:cTn id="58" dur="250"/>
                                        <p:tgtEl>
                                          <p:spTgt spid="9"/>
                                        </p:tgtEl>
                                      </p:cBhvr>
                                    </p:animEffect>
                                  </p:childTnLst>
                                </p:cTn>
                              </p:par>
                              <p:par>
                                <p:cTn id="59" presetID="6" presetClass="emph" presetSubtype="0" decel="100000" fill="hold" grpId="1" nodeType="withEffect">
                                  <p:stCondLst>
                                    <p:cond delay="200"/>
                                  </p:stCondLst>
                                  <p:childTnLst>
                                    <p:animScale>
                                      <p:cBhvr>
                                        <p:cTn id="60" dur="250" fill="hold"/>
                                        <p:tgtEl>
                                          <p:spTgt spid="9"/>
                                        </p:tgtEl>
                                      </p:cBhvr>
                                      <p:by x="120000" y="120000"/>
                                    </p:animScale>
                                  </p:childTnLst>
                                </p:cTn>
                              </p:par>
                              <p:par>
                                <p:cTn id="61" presetID="6" presetClass="emph" presetSubtype="0" decel="100000" fill="hold" grpId="2" nodeType="withEffect">
                                  <p:stCondLst>
                                    <p:cond delay="400"/>
                                  </p:stCondLst>
                                  <p:childTnLst>
                                    <p:animScale>
                                      <p:cBhvr>
                                        <p:cTn id="62" dur="250" fill="hold"/>
                                        <p:tgtEl>
                                          <p:spTgt spid="9"/>
                                        </p:tgtEl>
                                      </p:cBhvr>
                                      <p:by x="83000" y="83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bldLvl="0" animBg="1"/>
      <p:bldP spid="42" grpId="0" bldLvl="0" animBg="1"/>
      <p:bldP spid="37" grpId="0"/>
      <p:bldP spid="46" grpId="0"/>
      <p:bldP spid="6" grpId="0" bldLvl="0" animBg="1"/>
      <p:bldP spid="6" grpId="1" bldLvl="0" animBg="1"/>
      <p:bldP spid="6" grpId="2" bldLvl="0" animBg="1"/>
      <p:bldP spid="8" grpId="0" bldLvl="0" animBg="1"/>
      <p:bldP spid="8" grpId="1" bldLvl="0" animBg="1"/>
      <p:bldP spid="8" grpId="2" bldLvl="0" animBg="1"/>
      <p:bldP spid="9" grpId="0" bldLvl="0" animBg="1"/>
      <p:bldP spid="9" grpId="1" bldLvl="0" animBg="1"/>
      <p:bldP spid="9" grpId="2"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88923" y="246423"/>
            <a:ext cx="4103077" cy="675011"/>
          </a:xfrm>
          <a:prstGeom prst="rect">
            <a:avLst/>
          </a:prstGeom>
        </p:spPr>
      </p:pic>
      <p:cxnSp>
        <p:nvCxnSpPr>
          <p:cNvPr id="3" name="直接连接符 2"/>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060287" y="353095"/>
            <a:ext cx="5262188" cy="461665"/>
          </a:xfrm>
          <a:prstGeom prst="rect">
            <a:avLst/>
          </a:prstGeom>
        </p:spPr>
        <p:txBody>
          <a:bodyPr wrap="square">
            <a:spAutoFit/>
          </a:bodyPr>
          <a:lstStyle/>
          <a:p>
            <a:r>
              <a:rPr lang="zh-CN" altLang="en-US" sz="2400" b="1" dirty="0" smtClean="0">
                <a:solidFill>
                  <a:schemeClr val="accent1"/>
                </a:solidFill>
                <a:latin typeface="微软雅黑" panose="020B0503020204020204" pitchFamily="34" charset="-122"/>
                <a:ea typeface="微软雅黑" panose="020B0503020204020204" pitchFamily="34" charset="-122"/>
              </a:rPr>
              <a:t>第一部分：修订背景和主要精神</a:t>
            </a:r>
            <a:endParaRPr lang="zh-CN" altLang="en-US" sz="2400" b="1" dirty="0">
              <a:solidFill>
                <a:schemeClr val="accent1"/>
              </a:solidFill>
              <a:latin typeface="微软雅黑" panose="020B0503020204020204" pitchFamily="34" charset="-122"/>
              <a:ea typeface="微软雅黑" panose="020B0503020204020204" pitchFamily="34" charset="-122"/>
            </a:endParaRPr>
          </a:p>
        </p:txBody>
      </p:sp>
      <p:sp>
        <p:nvSpPr>
          <p:cNvPr id="5" name="Freeform 29"/>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17" name="椭圆 16"/>
          <p:cNvSpPr/>
          <p:nvPr/>
        </p:nvSpPr>
        <p:spPr>
          <a:xfrm>
            <a:off x="880356" y="2454479"/>
            <a:ext cx="2458229" cy="2458229"/>
          </a:xfrm>
          <a:prstGeom prst="ellipse">
            <a:avLst/>
          </a:prstGeom>
          <a:gradFill flip="none" rotWithShape="1">
            <a:gsLst>
              <a:gs pos="0">
                <a:srgbClr val="B40000"/>
              </a:gs>
              <a:gs pos="100000">
                <a:srgbClr val="FFFF00"/>
              </a:gs>
              <a:gs pos="67000">
                <a:srgbClr val="FF0000"/>
              </a:gs>
            </a:gsLst>
            <a:lin ang="16200000" scaled="1"/>
            <a:tileRect/>
          </a:gradFill>
          <a:ln w="28575">
            <a:gradFill>
              <a:gsLst>
                <a:gs pos="0">
                  <a:srgbClr val="FFFF00"/>
                </a:gs>
                <a:gs pos="100000">
                  <a:srgbClr val="FFA000"/>
                </a:gs>
              </a:gsLst>
              <a:lin ang="5400000" scaled="1"/>
            </a:grad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椭圆 17"/>
          <p:cNvSpPr/>
          <p:nvPr/>
        </p:nvSpPr>
        <p:spPr>
          <a:xfrm>
            <a:off x="669470" y="2243593"/>
            <a:ext cx="2880000" cy="2880000"/>
          </a:xfrm>
          <a:prstGeom prst="ellipse">
            <a:avLst/>
          </a:prstGeom>
          <a:noFill/>
          <a:ln w="12700">
            <a:solidFill>
              <a:schemeClr val="tx2"/>
            </a:solidFill>
          </a:ln>
        </p:spPr>
        <p:txBody>
          <a:bodyPr vert="horz" wrap="square" lIns="91440" tIns="45720" rIns="91440" bIns="45720" numCol="1" anchor="t" anchorCtr="0" compatLnSpc="1"/>
          <a:lstStyle/>
          <a:p>
            <a:endParaRPr lang="zh-CN" altLang="en-US">
              <a:solidFill>
                <a:schemeClr val="tx1"/>
              </a:solidFill>
            </a:endParaRPr>
          </a:p>
        </p:txBody>
      </p:sp>
      <p:sp>
        <p:nvSpPr>
          <p:cNvPr id="19" name="矩形 18"/>
          <p:cNvSpPr/>
          <p:nvPr/>
        </p:nvSpPr>
        <p:spPr>
          <a:xfrm>
            <a:off x="1060248" y="3491699"/>
            <a:ext cx="2193693" cy="1198880"/>
          </a:xfrm>
          <a:prstGeom prst="rect">
            <a:avLst/>
          </a:prstGeom>
          <a:noFill/>
          <a:effectLst/>
        </p:spPr>
        <p:txBody>
          <a:bodyPr wrap="square" rtlCol="0">
            <a:spAutoFit/>
          </a:bodyPr>
          <a:lstStyle/>
          <a:p>
            <a:pPr algn="ctr"/>
            <a:r>
              <a:rPr lang="zh-CN" altLang="en-US" sz="3600" b="1" dirty="0" smtClean="0">
                <a:gradFill>
                  <a:gsLst>
                    <a:gs pos="0">
                      <a:srgbClr val="FFC000"/>
                    </a:gs>
                    <a:gs pos="33000">
                      <a:srgbClr val="FFFF99"/>
                    </a:gs>
                    <a:gs pos="66000">
                      <a:srgbClr val="F2B800"/>
                    </a:gs>
                    <a:gs pos="100000">
                      <a:srgbClr val="FFFF00"/>
                    </a:gs>
                  </a:gsLst>
                  <a:lin ang="5400000" scaled="0"/>
                </a:gradFill>
                <a:effectLst>
                  <a:outerShdw blurRad="152400" dist="152400" dir="2700000" algn="tl" rotWithShape="0">
                    <a:prstClr val="black">
                      <a:alpha val="60000"/>
                    </a:prstClr>
                  </a:outerShdw>
                </a:effectLst>
                <a:latin typeface="微软雅黑" panose="020B0503020204020204" pitchFamily="34" charset="-122"/>
                <a:ea typeface="微软雅黑" panose="020B0503020204020204" pitchFamily="34" charset="-122"/>
              </a:rPr>
              <a:t>修订的</a:t>
            </a:r>
            <a:endParaRPr lang="en-US" altLang="zh-CN" sz="3600" b="1" dirty="0" smtClean="0">
              <a:gradFill>
                <a:gsLst>
                  <a:gs pos="0">
                    <a:srgbClr val="FFC000"/>
                  </a:gs>
                  <a:gs pos="33000">
                    <a:srgbClr val="FFFF99"/>
                  </a:gs>
                  <a:gs pos="66000">
                    <a:srgbClr val="F2B800"/>
                  </a:gs>
                  <a:gs pos="100000">
                    <a:srgbClr val="FFFF00"/>
                  </a:gs>
                </a:gsLst>
                <a:lin ang="5400000" scaled="0"/>
              </a:gradFill>
              <a:effectLst>
                <a:outerShdw blurRad="152400" dist="152400" dir="2700000" algn="tl" rotWithShape="0">
                  <a:prstClr val="black">
                    <a:alpha val="60000"/>
                  </a:prstClr>
                </a:outerShdw>
              </a:effectLst>
              <a:latin typeface="微软雅黑" panose="020B0503020204020204" pitchFamily="34" charset="-122"/>
              <a:ea typeface="微软雅黑" panose="020B0503020204020204" pitchFamily="34" charset="-122"/>
            </a:endParaRPr>
          </a:p>
          <a:p>
            <a:pPr algn="ctr"/>
            <a:r>
              <a:rPr lang="zh-CN" altLang="en-US" sz="3600" b="1" dirty="0">
                <a:gradFill>
                  <a:gsLst>
                    <a:gs pos="0">
                      <a:srgbClr val="FFC000"/>
                    </a:gs>
                    <a:gs pos="33000">
                      <a:srgbClr val="FFFF99"/>
                    </a:gs>
                    <a:gs pos="66000">
                      <a:srgbClr val="F2B800"/>
                    </a:gs>
                    <a:gs pos="100000">
                      <a:srgbClr val="FFFF00"/>
                    </a:gs>
                  </a:gsLst>
                  <a:lin ang="5400000" scaled="0"/>
                </a:gradFill>
                <a:effectLst>
                  <a:outerShdw blurRad="152400" dist="152400" dir="2700000" algn="tl" rotWithShape="0">
                    <a:prstClr val="black">
                      <a:alpha val="60000"/>
                    </a:prstClr>
                  </a:outerShdw>
                </a:effectLst>
                <a:latin typeface="微软雅黑" panose="020B0503020204020204" pitchFamily="34" charset="-122"/>
                <a:ea typeface="微软雅黑" panose="020B0503020204020204" pitchFamily="34" charset="-122"/>
              </a:rPr>
              <a:t>精神</a:t>
            </a:r>
          </a:p>
        </p:txBody>
      </p:sp>
      <p:pic>
        <p:nvPicPr>
          <p:cNvPr id="20" name="图片 19"/>
          <p:cNvPicPr>
            <a:picLocks noChangeAspect="1"/>
          </p:cNvPicPr>
          <p:nvPr/>
        </p:nvPicPr>
        <p:blipFill>
          <a:blip r:embed="rId4" cstate="print">
            <a:extLst>
              <a:ext uri="{BEBA8EAE-BF5A-486C-A8C5-ECC9F3942E4B}">
                <a14:imgProps xmlns:a14="http://schemas.microsoft.com/office/drawing/2010/main">
                  <a14:imgLayer r:embed="rId5">
                    <a14:imgEffect>
                      <a14:brightnessContrast bright="20000"/>
                    </a14:imgEffect>
                  </a14:imgLayer>
                </a14:imgProps>
              </a:ext>
              <a:ext uri="{28A0092B-C50C-407E-A947-70E740481C1C}">
                <a14:useLocalDpi xmlns:a14="http://schemas.microsoft.com/office/drawing/2010/main" val="0"/>
              </a:ext>
            </a:extLst>
          </a:blip>
          <a:stretch>
            <a:fillRect/>
          </a:stretch>
        </p:blipFill>
        <p:spPr>
          <a:xfrm>
            <a:off x="1672690" y="2761467"/>
            <a:ext cx="756721" cy="643618"/>
          </a:xfrm>
          <a:prstGeom prst="rect">
            <a:avLst/>
          </a:prstGeom>
        </p:spPr>
      </p:pic>
      <p:sp>
        <p:nvSpPr>
          <p:cNvPr id="33" name="圆角矩形 32"/>
          <p:cNvSpPr/>
          <p:nvPr/>
        </p:nvSpPr>
        <p:spPr>
          <a:xfrm>
            <a:off x="3743325" y="1146810"/>
            <a:ext cx="7885430" cy="5651500"/>
          </a:xfrm>
          <a:prstGeom prst="roundRect">
            <a:avLst>
              <a:gd name="adj" fmla="val 10006"/>
            </a:avLst>
          </a:prstGeom>
          <a:noFill/>
          <a:ln w="12700">
            <a:solidFill>
              <a:schemeClr val="tx2"/>
            </a:solidFill>
          </a:ln>
        </p:spPr>
        <p:txBody>
          <a:bodyPr vert="horz" wrap="square" lIns="91440" tIns="45720" rIns="91440" bIns="45720" numCol="1" anchor="t" anchorCtr="0" compatLnSpc="1"/>
          <a:lstStyle/>
          <a:p>
            <a:endParaRPr lang="zh-CN" altLang="en-US"/>
          </a:p>
        </p:txBody>
      </p:sp>
      <p:sp>
        <p:nvSpPr>
          <p:cNvPr id="43" name="任意多边形 42"/>
          <p:cNvSpPr/>
          <p:nvPr/>
        </p:nvSpPr>
        <p:spPr>
          <a:xfrm>
            <a:off x="3742690" y="1137285"/>
            <a:ext cx="7886065" cy="481330"/>
          </a:xfrm>
          <a:custGeom>
            <a:avLst/>
            <a:gdLst>
              <a:gd name="connsiteX0" fmla="*/ 207337 w 3321018"/>
              <a:gd name="connsiteY0" fmla="*/ 0 h 481479"/>
              <a:gd name="connsiteX1" fmla="*/ 3113681 w 3321018"/>
              <a:gd name="connsiteY1" fmla="*/ 0 h 481479"/>
              <a:gd name="connsiteX2" fmla="*/ 3321018 w 3321018"/>
              <a:gd name="connsiteY2" fmla="*/ 207337 h 481479"/>
              <a:gd name="connsiteX3" fmla="*/ 3321018 w 3321018"/>
              <a:gd name="connsiteY3" fmla="*/ 481479 h 481479"/>
              <a:gd name="connsiteX4" fmla="*/ 0 w 3321018"/>
              <a:gd name="connsiteY4" fmla="*/ 481479 h 481479"/>
              <a:gd name="connsiteX5" fmla="*/ 0 w 3321018"/>
              <a:gd name="connsiteY5" fmla="*/ 207337 h 481479"/>
              <a:gd name="connsiteX6" fmla="*/ 207337 w 3321018"/>
              <a:gd name="connsiteY6" fmla="*/ 0 h 481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21018" h="481479">
                <a:moveTo>
                  <a:pt x="207337" y="0"/>
                </a:moveTo>
                <a:lnTo>
                  <a:pt x="3113681" y="0"/>
                </a:lnTo>
                <a:cubicBezTo>
                  <a:pt x="3228190" y="0"/>
                  <a:pt x="3321018" y="92828"/>
                  <a:pt x="3321018" y="207337"/>
                </a:cubicBezTo>
                <a:lnTo>
                  <a:pt x="3321018" y="481479"/>
                </a:lnTo>
                <a:lnTo>
                  <a:pt x="0" y="481479"/>
                </a:lnTo>
                <a:lnTo>
                  <a:pt x="0" y="207337"/>
                </a:lnTo>
                <a:cubicBezTo>
                  <a:pt x="0" y="92828"/>
                  <a:pt x="92828" y="0"/>
                  <a:pt x="207337" y="0"/>
                </a:cubicBezTo>
                <a:close/>
              </a:path>
            </a:pathLst>
          </a:custGeom>
          <a:ln>
            <a:noFill/>
          </a:ln>
          <a:effectLst>
            <a:outerShdw blurRad="127000" dist="508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endParaRPr>
          </a:p>
        </p:txBody>
      </p:sp>
      <p:sp>
        <p:nvSpPr>
          <p:cNvPr id="38" name="矩形 37"/>
          <p:cNvSpPr/>
          <p:nvPr/>
        </p:nvSpPr>
        <p:spPr>
          <a:xfrm>
            <a:off x="4187825" y="1180465"/>
            <a:ext cx="6718935" cy="368300"/>
          </a:xfrm>
          <a:prstGeom prst="rect">
            <a:avLst/>
          </a:prstGeom>
        </p:spPr>
        <p:txBody>
          <a:bodyPr wrap="square">
            <a:spAutoFit/>
          </a:bodyPr>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二、坚持</a:t>
            </a:r>
            <a:r>
              <a:rPr lang="zh-CN" altLang="en-US" b="1" dirty="0">
                <a:solidFill>
                  <a:schemeClr val="bg1"/>
                </a:solidFill>
                <a:latin typeface="微软雅黑" panose="020B0503020204020204" pitchFamily="34" charset="-122"/>
                <a:ea typeface="微软雅黑" panose="020B0503020204020204" pitchFamily="34" charset="-122"/>
              </a:rPr>
              <a:t>把纪律挺在前面</a:t>
            </a:r>
          </a:p>
        </p:txBody>
      </p:sp>
      <p:sp>
        <p:nvSpPr>
          <p:cNvPr id="40" name="矩形 39"/>
          <p:cNvSpPr/>
          <p:nvPr/>
        </p:nvSpPr>
        <p:spPr>
          <a:xfrm>
            <a:off x="7776688" y="4626710"/>
            <a:ext cx="3536376" cy="353943"/>
          </a:xfrm>
          <a:prstGeom prst="rect">
            <a:avLst/>
          </a:prstGeom>
        </p:spPr>
        <p:txBody>
          <a:bodyPr wrap="square">
            <a:spAutoFit/>
          </a:bodyPr>
          <a:lstStyle/>
          <a:p>
            <a:pPr algn="ctr"/>
            <a:r>
              <a:rPr lang="zh-CN" altLang="en-US" sz="1700" b="1" dirty="0">
                <a:solidFill>
                  <a:schemeClr val="bg1"/>
                </a:solidFill>
                <a:latin typeface="微软雅黑" panose="020B0503020204020204" pitchFamily="34" charset="-122"/>
                <a:ea typeface="微软雅黑" panose="020B0503020204020204" pitchFamily="34" charset="-122"/>
              </a:rPr>
              <a:t>各级党报、党刊、电台、电视台</a:t>
            </a:r>
          </a:p>
        </p:txBody>
      </p:sp>
      <p:sp>
        <p:nvSpPr>
          <p:cNvPr id="47" name="矩形 46"/>
          <p:cNvSpPr/>
          <p:nvPr/>
        </p:nvSpPr>
        <p:spPr>
          <a:xfrm>
            <a:off x="4102100" y="1782445"/>
            <a:ext cx="7324725" cy="4707890"/>
          </a:xfrm>
          <a:prstGeom prst="rect">
            <a:avLst/>
          </a:prstGeom>
        </p:spPr>
        <p:txBody>
          <a:bodyPr wrap="square">
            <a:spAutoFit/>
          </a:bodyPr>
          <a:lstStyle/>
          <a:p>
            <a:pPr algn="just"/>
            <a:r>
              <a:rPr lang="en-US" altLang="zh-CN" sz="2000" b="1" dirty="0">
                <a:latin typeface="微软雅黑" panose="020B0503020204020204" pitchFamily="34" charset="-122"/>
                <a:ea typeface="微软雅黑" panose="020B0503020204020204" pitchFamily="34" charset="-122"/>
              </a:rPr>
              <a:t>      </a:t>
            </a:r>
            <a:r>
              <a:rPr lang="zh-CN" altLang="en-US" sz="2000" b="1" dirty="0">
                <a:latin typeface="微软雅黑" panose="020B0503020204020204" pitchFamily="34" charset="-122"/>
                <a:ea typeface="微软雅黑" panose="020B0503020204020204" pitchFamily="34" charset="-122"/>
              </a:rPr>
              <a:t>（</a:t>
            </a:r>
            <a:r>
              <a:rPr lang="en-US" altLang="zh-CN" sz="2000" b="1" dirty="0">
                <a:latin typeface="微软雅黑" panose="020B0503020204020204" pitchFamily="34" charset="-122"/>
                <a:ea typeface="微软雅黑" panose="020B0503020204020204" pitchFamily="34" charset="-122"/>
              </a:rPr>
              <a:t>1</a:t>
            </a:r>
            <a:r>
              <a:rPr lang="zh-CN" altLang="en-US" sz="2000" b="1" dirty="0">
                <a:latin typeface="微软雅黑" panose="020B0503020204020204" pitchFamily="34" charset="-122"/>
                <a:ea typeface="微软雅黑" panose="020B0503020204020204" pitchFamily="34" charset="-122"/>
              </a:rPr>
              <a:t>）纪严于法。比如遇危不救</a:t>
            </a:r>
            <a:r>
              <a:rPr lang="zh-CN" altLang="en-US" sz="2000" b="1" dirty="0" smtClean="0">
                <a:latin typeface="微软雅黑" panose="020B0503020204020204" pitchFamily="34" charset="-122"/>
                <a:ea typeface="微软雅黑" panose="020B0503020204020204" pitchFamily="34" charset="-122"/>
              </a:rPr>
              <a:t>行为</a:t>
            </a:r>
            <a:endParaRPr lang="en-US" altLang="zh-CN" sz="2000" b="1" dirty="0" smtClean="0">
              <a:latin typeface="微软雅黑" panose="020B0503020204020204" pitchFamily="34" charset="-122"/>
              <a:ea typeface="微软雅黑" panose="020B0503020204020204" pitchFamily="34" charset="-122"/>
            </a:endParaRPr>
          </a:p>
          <a:p>
            <a:pPr algn="just"/>
            <a:r>
              <a:rPr lang="zh-CN" altLang="en-US" sz="2000" b="1" dirty="0" smtClean="0">
                <a:latin typeface="微软雅黑" panose="020B0503020204020204" pitchFamily="34" charset="-122"/>
                <a:ea typeface="微软雅黑" panose="020B0503020204020204" pitchFamily="34" charset="-122"/>
              </a:rPr>
              <a:t>      （</a:t>
            </a:r>
            <a:r>
              <a:rPr lang="en-US" altLang="zh-CN" sz="2000" b="1" dirty="0">
                <a:latin typeface="微软雅黑" panose="020B0503020204020204" pitchFamily="34" charset="-122"/>
                <a:ea typeface="微软雅黑" panose="020B0503020204020204" pitchFamily="34" charset="-122"/>
              </a:rPr>
              <a:t>2</a:t>
            </a:r>
            <a:r>
              <a:rPr lang="zh-CN" altLang="en-US" sz="2000" b="1" dirty="0">
                <a:latin typeface="微软雅黑" panose="020B0503020204020204" pitchFamily="34" charset="-122"/>
                <a:ea typeface="微软雅黑" panose="020B0503020204020204" pitchFamily="34" charset="-122"/>
              </a:rPr>
              <a:t>）纪挺法前</a:t>
            </a:r>
            <a:r>
              <a:rPr lang="zh-CN" altLang="en-US" sz="2000" b="1" dirty="0" smtClean="0">
                <a:latin typeface="微软雅黑" panose="020B0503020204020204" pitchFamily="34" charset="-122"/>
                <a:ea typeface="微软雅黑" panose="020B0503020204020204" pitchFamily="34" charset="-122"/>
              </a:rPr>
              <a:t>。</a:t>
            </a:r>
            <a:r>
              <a:rPr lang="en-US" altLang="zh-CN" sz="2000" b="1" dirty="0" smtClean="0">
                <a:latin typeface="微软雅黑" panose="020B0503020204020204" pitchFamily="34" charset="-122"/>
                <a:ea typeface="微软雅黑" panose="020B0503020204020204" pitchFamily="34" charset="-122"/>
              </a:rPr>
              <a:t>18</a:t>
            </a:r>
            <a:r>
              <a:rPr lang="zh-CN" altLang="en-US" sz="2000" b="1" dirty="0">
                <a:latin typeface="微软雅黑" panose="020B0503020204020204" pitchFamily="34" charset="-122"/>
                <a:ea typeface="微软雅黑" panose="020B0503020204020204" pitchFamily="34" charset="-122"/>
              </a:rPr>
              <a:t>年条例第</a:t>
            </a:r>
            <a:r>
              <a:rPr lang="en-US" altLang="zh-CN" sz="2000" b="1" dirty="0">
                <a:latin typeface="微软雅黑" panose="020B0503020204020204" pitchFamily="34" charset="-122"/>
                <a:ea typeface="微软雅黑" panose="020B0503020204020204" pitchFamily="34" charset="-122"/>
              </a:rPr>
              <a:t>29</a:t>
            </a:r>
            <a:r>
              <a:rPr lang="zh-CN" altLang="en-US" sz="2000" b="1" dirty="0">
                <a:latin typeface="微软雅黑" panose="020B0503020204020204" pitchFamily="34" charset="-122"/>
                <a:ea typeface="微软雅黑" panose="020B0503020204020204" pitchFamily="34" charset="-122"/>
              </a:rPr>
              <a:t>条增加规定，党组织在纪律审查中发现党员严重违纪涉嫌违法犯罪的，原则上先作出党纪处分决定，并按照规定给予政务处分后，再移送有关国家机关依法处理</a:t>
            </a:r>
            <a:r>
              <a:rPr lang="zh-CN" altLang="en-US" sz="2000" b="1" dirty="0" smtClean="0">
                <a:latin typeface="微软雅黑" panose="020B0503020204020204" pitchFamily="34" charset="-122"/>
                <a:ea typeface="微软雅黑" panose="020B0503020204020204" pitchFamily="34" charset="-122"/>
              </a:rPr>
              <a:t>。</a:t>
            </a:r>
            <a:endParaRPr lang="en-US" altLang="zh-CN" sz="2000" b="1" dirty="0" smtClean="0">
              <a:latin typeface="微软雅黑" panose="020B0503020204020204" pitchFamily="34" charset="-122"/>
              <a:ea typeface="微软雅黑" panose="020B0503020204020204" pitchFamily="34" charset="-122"/>
            </a:endParaRPr>
          </a:p>
          <a:p>
            <a:pPr algn="just"/>
            <a:r>
              <a:rPr lang="zh-CN" altLang="en-US" sz="2000" b="1" dirty="0" smtClean="0">
                <a:latin typeface="微软雅黑" panose="020B0503020204020204" pitchFamily="34" charset="-122"/>
                <a:ea typeface="微软雅黑" panose="020B0503020204020204" pitchFamily="34" charset="-122"/>
              </a:rPr>
              <a:t>      （</a:t>
            </a:r>
            <a:r>
              <a:rPr lang="en-US" altLang="zh-CN" sz="2000" b="1" dirty="0">
                <a:latin typeface="微软雅黑" panose="020B0503020204020204" pitchFamily="34" charset="-122"/>
                <a:ea typeface="微软雅黑" panose="020B0503020204020204" pitchFamily="34" charset="-122"/>
              </a:rPr>
              <a:t>3</a:t>
            </a:r>
            <a:r>
              <a:rPr lang="zh-CN" altLang="en-US" sz="2000" b="1" dirty="0">
                <a:latin typeface="微软雅黑" panose="020B0503020204020204" pitchFamily="34" charset="-122"/>
                <a:ea typeface="微软雅黑" panose="020B0503020204020204" pitchFamily="34" charset="-122"/>
              </a:rPr>
              <a:t>）纪法分开。</a:t>
            </a:r>
            <a:r>
              <a:rPr lang="en-US" altLang="zh-CN" sz="2000" b="1" dirty="0">
                <a:latin typeface="微软雅黑" panose="020B0503020204020204" pitchFamily="34" charset="-122"/>
                <a:ea typeface="微软雅黑" panose="020B0503020204020204" pitchFamily="34" charset="-122"/>
              </a:rPr>
              <a:t>15</a:t>
            </a:r>
            <a:r>
              <a:rPr lang="zh-CN" altLang="en-US" sz="2000" b="1" dirty="0">
                <a:latin typeface="微软雅黑" panose="020B0503020204020204" pitchFamily="34" charset="-122"/>
                <a:ea typeface="微软雅黑" panose="020B0503020204020204" pitchFamily="34" charset="-122"/>
              </a:rPr>
              <a:t>年条例将违纪行为修订整合，最终划分为违反政治纪律、组织纪律、廉洁纪律、群众纪律、工作纪律和生活纪律行为六类，</a:t>
            </a:r>
            <a:r>
              <a:rPr lang="en-US" altLang="zh-CN" sz="2000" b="1" dirty="0">
                <a:latin typeface="微软雅黑" panose="020B0503020204020204" pitchFamily="34" charset="-122"/>
                <a:ea typeface="微软雅黑" panose="020B0503020204020204" pitchFamily="34" charset="-122"/>
              </a:rPr>
              <a:t>18</a:t>
            </a:r>
            <a:r>
              <a:rPr lang="zh-CN" altLang="en-US" sz="2000" b="1" dirty="0">
                <a:latin typeface="微软雅黑" panose="020B0503020204020204" pitchFamily="34" charset="-122"/>
                <a:ea typeface="微软雅黑" panose="020B0503020204020204" pitchFamily="34" charset="-122"/>
              </a:rPr>
              <a:t>年条例延续</a:t>
            </a:r>
            <a:r>
              <a:rPr lang="zh-CN" altLang="en-US" sz="2000" b="1" dirty="0" smtClean="0">
                <a:latin typeface="微软雅黑" panose="020B0503020204020204" pitchFamily="34" charset="-122"/>
                <a:ea typeface="微软雅黑" panose="020B0503020204020204" pitchFamily="34" charset="-122"/>
              </a:rPr>
              <a:t>。</a:t>
            </a:r>
            <a:endParaRPr lang="en-US" altLang="zh-CN" sz="2000" b="1" dirty="0" smtClean="0">
              <a:latin typeface="微软雅黑" panose="020B0503020204020204" pitchFamily="34" charset="-122"/>
              <a:ea typeface="微软雅黑" panose="020B0503020204020204" pitchFamily="34" charset="-122"/>
            </a:endParaRPr>
          </a:p>
          <a:p>
            <a:pPr algn="just"/>
            <a:r>
              <a:rPr lang="zh-CN" altLang="en-US" sz="2000" b="1" dirty="0" smtClean="0">
                <a:latin typeface="微软雅黑" panose="020B0503020204020204" pitchFamily="34" charset="-122"/>
                <a:ea typeface="微软雅黑" panose="020B0503020204020204" pitchFamily="34" charset="-122"/>
              </a:rPr>
              <a:t>      （</a:t>
            </a:r>
            <a:r>
              <a:rPr lang="en-US" altLang="zh-CN" sz="2000" b="1" dirty="0">
                <a:latin typeface="微软雅黑" panose="020B0503020204020204" pitchFamily="34" charset="-122"/>
                <a:ea typeface="微软雅黑" panose="020B0503020204020204" pitchFamily="34" charset="-122"/>
              </a:rPr>
              <a:t>4</a:t>
            </a:r>
            <a:r>
              <a:rPr lang="zh-CN" altLang="en-US" sz="2000" b="1" dirty="0">
                <a:latin typeface="微软雅黑" panose="020B0503020204020204" pitchFamily="34" charset="-122"/>
                <a:ea typeface="微软雅黑" panose="020B0503020204020204" pitchFamily="34" charset="-122"/>
              </a:rPr>
              <a:t>）纪法贯通</a:t>
            </a:r>
            <a:r>
              <a:rPr lang="zh-CN" altLang="en-US" sz="2000" b="1" dirty="0" smtClean="0">
                <a:latin typeface="微软雅黑" panose="020B0503020204020204" pitchFamily="34" charset="-122"/>
                <a:ea typeface="微软雅黑" panose="020B0503020204020204" pitchFamily="34" charset="-122"/>
              </a:rPr>
              <a:t>。</a:t>
            </a:r>
            <a:r>
              <a:rPr lang="en-US" altLang="zh-CN" sz="2000" b="1" dirty="0" smtClean="0">
                <a:latin typeface="微软雅黑" panose="020B0503020204020204" pitchFamily="34" charset="-122"/>
                <a:ea typeface="微软雅黑" panose="020B0503020204020204" pitchFamily="34" charset="-122"/>
              </a:rPr>
              <a:t>18</a:t>
            </a:r>
            <a:r>
              <a:rPr lang="zh-CN" altLang="en-US" sz="2000" b="1" dirty="0">
                <a:latin typeface="微软雅黑" panose="020B0503020204020204" pitchFamily="34" charset="-122"/>
                <a:ea typeface="微软雅黑" panose="020B0503020204020204" pitchFamily="34" charset="-122"/>
              </a:rPr>
              <a:t>年条例第</a:t>
            </a:r>
            <a:r>
              <a:rPr lang="en-US" altLang="zh-CN" sz="2000" b="1" dirty="0">
                <a:latin typeface="微软雅黑" panose="020B0503020204020204" pitchFamily="34" charset="-122"/>
                <a:ea typeface="微软雅黑" panose="020B0503020204020204" pitchFamily="34" charset="-122"/>
              </a:rPr>
              <a:t>27</a:t>
            </a:r>
            <a:r>
              <a:rPr lang="zh-CN" altLang="en-US" sz="2000" b="1" dirty="0">
                <a:latin typeface="微软雅黑" panose="020B0503020204020204" pitchFamily="34" charset="-122"/>
                <a:ea typeface="微软雅黑" panose="020B0503020204020204" pitchFamily="34" charset="-122"/>
              </a:rPr>
              <a:t>条关于党员违法犯罪表现中，增加了“滥用职权、玩忽职守、权力寻租、利益输送、徇私舞弊、浪费国家资财等违反法律涉嫌犯罪行为的”表述，与监察法规定的职务违法职务犯罪情形形成呼应。条例第</a:t>
            </a:r>
            <a:r>
              <a:rPr lang="en-US" altLang="zh-CN" sz="2000" b="1" dirty="0">
                <a:latin typeface="微软雅黑" panose="020B0503020204020204" pitchFamily="34" charset="-122"/>
                <a:ea typeface="微软雅黑" panose="020B0503020204020204" pitchFamily="34" charset="-122"/>
              </a:rPr>
              <a:t>33</a:t>
            </a:r>
            <a:r>
              <a:rPr lang="zh-CN" altLang="en-US" sz="2000" b="1" dirty="0">
                <a:latin typeface="微软雅黑" panose="020B0503020204020204" pitchFamily="34" charset="-122"/>
                <a:ea typeface="微软雅黑" panose="020B0503020204020204" pitchFamily="34" charset="-122"/>
              </a:rPr>
              <a:t>条用“政务处分”代替“行政处分”。“留置”也首次出现在条例第</a:t>
            </a:r>
            <a:r>
              <a:rPr lang="en-US" altLang="zh-CN" sz="2000" b="1" dirty="0">
                <a:latin typeface="微软雅黑" panose="020B0503020204020204" pitchFamily="34" charset="-122"/>
                <a:ea typeface="微软雅黑" panose="020B0503020204020204" pitchFamily="34" charset="-122"/>
              </a:rPr>
              <a:t>30</a:t>
            </a:r>
            <a:r>
              <a:rPr lang="zh-CN" altLang="en-US" sz="2000" b="1" dirty="0">
                <a:latin typeface="微软雅黑" panose="020B0503020204020204" pitchFamily="34" charset="-122"/>
                <a:ea typeface="微软雅黑" panose="020B0503020204020204" pitchFamily="34" charset="-122"/>
              </a:rPr>
              <a:t>条，规定党员被依法留置、逮捕的，党组织应当按照管理权限中止其表决权、选举权和被选举权等党员权利。</a:t>
            </a:r>
          </a:p>
        </p:txBody>
      </p:sp>
    </p:spTree>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250" fill="hold"/>
                                        <p:tgtEl>
                                          <p:spTgt spid="18"/>
                                        </p:tgtEl>
                                        <p:attrNameLst>
                                          <p:attrName>ppt_w</p:attrName>
                                        </p:attrNameLst>
                                      </p:cBhvr>
                                      <p:tavLst>
                                        <p:tav tm="0">
                                          <p:val>
                                            <p:fltVal val="0"/>
                                          </p:val>
                                        </p:tav>
                                        <p:tav tm="100000">
                                          <p:val>
                                            <p:strVal val="#ppt_w"/>
                                          </p:val>
                                        </p:tav>
                                      </p:tavLst>
                                    </p:anim>
                                    <p:anim calcmode="lin" valueType="num">
                                      <p:cBhvr>
                                        <p:cTn id="8" dur="250" fill="hold"/>
                                        <p:tgtEl>
                                          <p:spTgt spid="18"/>
                                        </p:tgtEl>
                                        <p:attrNameLst>
                                          <p:attrName>ppt_h</p:attrName>
                                        </p:attrNameLst>
                                      </p:cBhvr>
                                      <p:tavLst>
                                        <p:tav tm="0">
                                          <p:val>
                                            <p:fltVal val="0"/>
                                          </p:val>
                                        </p:tav>
                                        <p:tav tm="100000">
                                          <p:val>
                                            <p:strVal val="#ppt_h"/>
                                          </p:val>
                                        </p:tav>
                                      </p:tavLst>
                                    </p:anim>
                                    <p:animEffect transition="in" filter="fade">
                                      <p:cBhvr>
                                        <p:cTn id="9" dur="250"/>
                                        <p:tgtEl>
                                          <p:spTgt spid="18"/>
                                        </p:tgtEl>
                                      </p:cBhvr>
                                    </p:animEffect>
                                  </p:childTnLst>
                                </p:cTn>
                              </p:par>
                              <p:par>
                                <p:cTn id="10" presetID="6" presetClass="emph" presetSubtype="0" decel="100000" fill="hold" grpId="1" nodeType="withEffect">
                                  <p:stCondLst>
                                    <p:cond delay="200"/>
                                  </p:stCondLst>
                                  <p:childTnLst>
                                    <p:animScale>
                                      <p:cBhvr>
                                        <p:cTn id="11" dur="250" fill="hold"/>
                                        <p:tgtEl>
                                          <p:spTgt spid="18"/>
                                        </p:tgtEl>
                                      </p:cBhvr>
                                      <p:by x="120000" y="120000"/>
                                    </p:animScale>
                                  </p:childTnLst>
                                </p:cTn>
                              </p:par>
                              <p:par>
                                <p:cTn id="12" presetID="6" presetClass="emph" presetSubtype="0" decel="100000" fill="hold" grpId="2" nodeType="withEffect">
                                  <p:stCondLst>
                                    <p:cond delay="400"/>
                                  </p:stCondLst>
                                  <p:childTnLst>
                                    <p:animScale>
                                      <p:cBhvr>
                                        <p:cTn id="13" dur="250" fill="hold"/>
                                        <p:tgtEl>
                                          <p:spTgt spid="18"/>
                                        </p:tgtEl>
                                      </p:cBhvr>
                                      <p:by x="83000" y="83000"/>
                                    </p:animScale>
                                  </p:childTnLst>
                                </p:cTn>
                              </p:par>
                              <p:par>
                                <p:cTn id="14" presetID="53" presetClass="entr" presetSubtype="16" fill="hold" grpId="0" nodeType="withEffect">
                                  <p:stCondLst>
                                    <p:cond delay="400"/>
                                  </p:stCondLst>
                                  <p:childTnLst>
                                    <p:set>
                                      <p:cBhvr>
                                        <p:cTn id="15" dur="1" fill="hold">
                                          <p:stCondLst>
                                            <p:cond delay="0"/>
                                          </p:stCondLst>
                                        </p:cTn>
                                        <p:tgtEl>
                                          <p:spTgt spid="17"/>
                                        </p:tgtEl>
                                        <p:attrNameLst>
                                          <p:attrName>style.visibility</p:attrName>
                                        </p:attrNameLst>
                                      </p:cBhvr>
                                      <p:to>
                                        <p:strVal val="visible"/>
                                      </p:to>
                                    </p:set>
                                    <p:anim calcmode="lin" valueType="num">
                                      <p:cBhvr>
                                        <p:cTn id="16" dur="250" fill="hold"/>
                                        <p:tgtEl>
                                          <p:spTgt spid="17"/>
                                        </p:tgtEl>
                                        <p:attrNameLst>
                                          <p:attrName>ppt_w</p:attrName>
                                        </p:attrNameLst>
                                      </p:cBhvr>
                                      <p:tavLst>
                                        <p:tav tm="0">
                                          <p:val>
                                            <p:fltVal val="0"/>
                                          </p:val>
                                        </p:tav>
                                        <p:tav tm="100000">
                                          <p:val>
                                            <p:strVal val="#ppt_w"/>
                                          </p:val>
                                        </p:tav>
                                      </p:tavLst>
                                    </p:anim>
                                    <p:anim calcmode="lin" valueType="num">
                                      <p:cBhvr>
                                        <p:cTn id="17" dur="250" fill="hold"/>
                                        <p:tgtEl>
                                          <p:spTgt spid="17"/>
                                        </p:tgtEl>
                                        <p:attrNameLst>
                                          <p:attrName>ppt_h</p:attrName>
                                        </p:attrNameLst>
                                      </p:cBhvr>
                                      <p:tavLst>
                                        <p:tav tm="0">
                                          <p:val>
                                            <p:fltVal val="0"/>
                                          </p:val>
                                        </p:tav>
                                        <p:tav tm="100000">
                                          <p:val>
                                            <p:strVal val="#ppt_h"/>
                                          </p:val>
                                        </p:tav>
                                      </p:tavLst>
                                    </p:anim>
                                    <p:animEffect transition="in" filter="fade">
                                      <p:cBhvr>
                                        <p:cTn id="18" dur="250"/>
                                        <p:tgtEl>
                                          <p:spTgt spid="17"/>
                                        </p:tgtEl>
                                      </p:cBhvr>
                                    </p:animEffect>
                                  </p:childTnLst>
                                </p:cTn>
                              </p:par>
                              <p:par>
                                <p:cTn id="19" presetID="6" presetClass="emph" presetSubtype="0" decel="100000" fill="hold" grpId="1" nodeType="withEffect">
                                  <p:stCondLst>
                                    <p:cond delay="600"/>
                                  </p:stCondLst>
                                  <p:childTnLst>
                                    <p:animScale>
                                      <p:cBhvr>
                                        <p:cTn id="20" dur="250" fill="hold"/>
                                        <p:tgtEl>
                                          <p:spTgt spid="17"/>
                                        </p:tgtEl>
                                      </p:cBhvr>
                                      <p:by x="120000" y="120000"/>
                                    </p:animScale>
                                  </p:childTnLst>
                                </p:cTn>
                              </p:par>
                              <p:par>
                                <p:cTn id="21" presetID="6" presetClass="emph" presetSubtype="0" decel="100000" fill="hold" grpId="2" nodeType="withEffect">
                                  <p:stCondLst>
                                    <p:cond delay="800"/>
                                  </p:stCondLst>
                                  <p:childTnLst>
                                    <p:animScale>
                                      <p:cBhvr>
                                        <p:cTn id="22" dur="250" fill="hold"/>
                                        <p:tgtEl>
                                          <p:spTgt spid="17"/>
                                        </p:tgtEl>
                                      </p:cBhvr>
                                      <p:by x="83000" y="83000"/>
                                    </p:animScale>
                                  </p:childTnLst>
                                </p:cTn>
                              </p:par>
                              <p:par>
                                <p:cTn id="23" presetID="53" presetClass="entr" presetSubtype="16" fill="hold" nodeType="withEffect">
                                  <p:stCondLst>
                                    <p:cond delay="600"/>
                                  </p:stCondLst>
                                  <p:childTnLst>
                                    <p:set>
                                      <p:cBhvr>
                                        <p:cTn id="24" dur="1" fill="hold">
                                          <p:stCondLst>
                                            <p:cond delay="0"/>
                                          </p:stCondLst>
                                        </p:cTn>
                                        <p:tgtEl>
                                          <p:spTgt spid="20"/>
                                        </p:tgtEl>
                                        <p:attrNameLst>
                                          <p:attrName>style.visibility</p:attrName>
                                        </p:attrNameLst>
                                      </p:cBhvr>
                                      <p:to>
                                        <p:strVal val="visible"/>
                                      </p:to>
                                    </p:set>
                                    <p:anim calcmode="lin" valueType="num">
                                      <p:cBhvr>
                                        <p:cTn id="25" dur="250" fill="hold"/>
                                        <p:tgtEl>
                                          <p:spTgt spid="20"/>
                                        </p:tgtEl>
                                        <p:attrNameLst>
                                          <p:attrName>ppt_w</p:attrName>
                                        </p:attrNameLst>
                                      </p:cBhvr>
                                      <p:tavLst>
                                        <p:tav tm="0">
                                          <p:val>
                                            <p:fltVal val="0"/>
                                          </p:val>
                                        </p:tav>
                                        <p:tav tm="100000">
                                          <p:val>
                                            <p:strVal val="#ppt_w"/>
                                          </p:val>
                                        </p:tav>
                                      </p:tavLst>
                                    </p:anim>
                                    <p:anim calcmode="lin" valueType="num">
                                      <p:cBhvr>
                                        <p:cTn id="26" dur="250" fill="hold"/>
                                        <p:tgtEl>
                                          <p:spTgt spid="20"/>
                                        </p:tgtEl>
                                        <p:attrNameLst>
                                          <p:attrName>ppt_h</p:attrName>
                                        </p:attrNameLst>
                                      </p:cBhvr>
                                      <p:tavLst>
                                        <p:tav tm="0">
                                          <p:val>
                                            <p:fltVal val="0"/>
                                          </p:val>
                                        </p:tav>
                                        <p:tav tm="100000">
                                          <p:val>
                                            <p:strVal val="#ppt_h"/>
                                          </p:val>
                                        </p:tav>
                                      </p:tavLst>
                                    </p:anim>
                                    <p:animEffect transition="in" filter="fade">
                                      <p:cBhvr>
                                        <p:cTn id="27" dur="250"/>
                                        <p:tgtEl>
                                          <p:spTgt spid="20"/>
                                        </p:tgtEl>
                                      </p:cBhvr>
                                    </p:animEffect>
                                  </p:childTnLst>
                                </p:cTn>
                              </p:par>
                              <p:par>
                                <p:cTn id="28" presetID="6" presetClass="emph" presetSubtype="0" decel="100000" fill="hold" nodeType="withEffect">
                                  <p:stCondLst>
                                    <p:cond delay="800"/>
                                  </p:stCondLst>
                                  <p:childTnLst>
                                    <p:animScale>
                                      <p:cBhvr>
                                        <p:cTn id="29" dur="250" fill="hold"/>
                                        <p:tgtEl>
                                          <p:spTgt spid="20"/>
                                        </p:tgtEl>
                                      </p:cBhvr>
                                      <p:by x="120000" y="120000"/>
                                    </p:animScale>
                                  </p:childTnLst>
                                </p:cTn>
                              </p:par>
                              <p:par>
                                <p:cTn id="30" presetID="6" presetClass="emph" presetSubtype="0" decel="100000" fill="hold" nodeType="withEffect">
                                  <p:stCondLst>
                                    <p:cond delay="1000"/>
                                  </p:stCondLst>
                                  <p:childTnLst>
                                    <p:animScale>
                                      <p:cBhvr>
                                        <p:cTn id="31" dur="250" fill="hold"/>
                                        <p:tgtEl>
                                          <p:spTgt spid="20"/>
                                        </p:tgtEl>
                                      </p:cBhvr>
                                      <p:by x="83000" y="83000"/>
                                    </p:animScale>
                                  </p:childTnLst>
                                </p:cTn>
                              </p:par>
                              <p:par>
                                <p:cTn id="32" presetID="53" presetClass="entr" presetSubtype="16" fill="hold" grpId="0" nodeType="withEffect">
                                  <p:stCondLst>
                                    <p:cond delay="600"/>
                                  </p:stCondLst>
                                  <p:childTnLst>
                                    <p:set>
                                      <p:cBhvr>
                                        <p:cTn id="33" dur="1" fill="hold">
                                          <p:stCondLst>
                                            <p:cond delay="0"/>
                                          </p:stCondLst>
                                        </p:cTn>
                                        <p:tgtEl>
                                          <p:spTgt spid="19"/>
                                        </p:tgtEl>
                                        <p:attrNameLst>
                                          <p:attrName>style.visibility</p:attrName>
                                        </p:attrNameLst>
                                      </p:cBhvr>
                                      <p:to>
                                        <p:strVal val="visible"/>
                                      </p:to>
                                    </p:set>
                                    <p:anim calcmode="lin" valueType="num">
                                      <p:cBhvr>
                                        <p:cTn id="34" dur="250" fill="hold"/>
                                        <p:tgtEl>
                                          <p:spTgt spid="19"/>
                                        </p:tgtEl>
                                        <p:attrNameLst>
                                          <p:attrName>ppt_w</p:attrName>
                                        </p:attrNameLst>
                                      </p:cBhvr>
                                      <p:tavLst>
                                        <p:tav tm="0">
                                          <p:val>
                                            <p:fltVal val="0"/>
                                          </p:val>
                                        </p:tav>
                                        <p:tav tm="100000">
                                          <p:val>
                                            <p:strVal val="#ppt_w"/>
                                          </p:val>
                                        </p:tav>
                                      </p:tavLst>
                                    </p:anim>
                                    <p:anim calcmode="lin" valueType="num">
                                      <p:cBhvr>
                                        <p:cTn id="35" dur="250" fill="hold"/>
                                        <p:tgtEl>
                                          <p:spTgt spid="19"/>
                                        </p:tgtEl>
                                        <p:attrNameLst>
                                          <p:attrName>ppt_h</p:attrName>
                                        </p:attrNameLst>
                                      </p:cBhvr>
                                      <p:tavLst>
                                        <p:tav tm="0">
                                          <p:val>
                                            <p:fltVal val="0"/>
                                          </p:val>
                                        </p:tav>
                                        <p:tav tm="100000">
                                          <p:val>
                                            <p:strVal val="#ppt_h"/>
                                          </p:val>
                                        </p:tav>
                                      </p:tavLst>
                                    </p:anim>
                                    <p:animEffect transition="in" filter="fade">
                                      <p:cBhvr>
                                        <p:cTn id="36" dur="250"/>
                                        <p:tgtEl>
                                          <p:spTgt spid="19"/>
                                        </p:tgtEl>
                                      </p:cBhvr>
                                    </p:animEffect>
                                  </p:childTnLst>
                                </p:cTn>
                              </p:par>
                              <p:par>
                                <p:cTn id="37" presetID="6" presetClass="emph" presetSubtype="0" decel="100000" fill="hold" grpId="1" nodeType="withEffect">
                                  <p:stCondLst>
                                    <p:cond delay="800"/>
                                  </p:stCondLst>
                                  <p:childTnLst>
                                    <p:animScale>
                                      <p:cBhvr>
                                        <p:cTn id="38" dur="250" fill="hold"/>
                                        <p:tgtEl>
                                          <p:spTgt spid="19"/>
                                        </p:tgtEl>
                                      </p:cBhvr>
                                      <p:by x="120000" y="120000"/>
                                    </p:animScale>
                                  </p:childTnLst>
                                </p:cTn>
                              </p:par>
                              <p:par>
                                <p:cTn id="39" presetID="6" presetClass="emph" presetSubtype="0" decel="100000" fill="hold" grpId="2" nodeType="withEffect">
                                  <p:stCondLst>
                                    <p:cond delay="1000"/>
                                  </p:stCondLst>
                                  <p:childTnLst>
                                    <p:animScale>
                                      <p:cBhvr>
                                        <p:cTn id="40" dur="250" fill="hold"/>
                                        <p:tgtEl>
                                          <p:spTgt spid="19"/>
                                        </p:tgtEl>
                                      </p:cBhvr>
                                      <p:by x="83000" y="83000"/>
                                    </p:animScale>
                                  </p:childTnLst>
                                </p:cTn>
                              </p:par>
                            </p:childTnLst>
                          </p:cTn>
                        </p:par>
                        <p:par>
                          <p:cTn id="41" fill="hold">
                            <p:stCondLst>
                              <p:cond delay="500"/>
                            </p:stCondLst>
                            <p:childTnLst>
                              <p:par>
                                <p:cTn id="42" presetID="53" presetClass="entr" presetSubtype="16" fill="hold" grpId="0" nodeType="afterEffect">
                                  <p:stCondLst>
                                    <p:cond delay="0"/>
                                  </p:stCondLst>
                                  <p:childTnLst>
                                    <p:set>
                                      <p:cBhvr>
                                        <p:cTn id="43" dur="1" fill="hold">
                                          <p:stCondLst>
                                            <p:cond delay="0"/>
                                          </p:stCondLst>
                                        </p:cTn>
                                        <p:tgtEl>
                                          <p:spTgt spid="33"/>
                                        </p:tgtEl>
                                        <p:attrNameLst>
                                          <p:attrName>style.visibility</p:attrName>
                                        </p:attrNameLst>
                                      </p:cBhvr>
                                      <p:to>
                                        <p:strVal val="visible"/>
                                      </p:to>
                                    </p:set>
                                    <p:anim calcmode="lin" valueType="num">
                                      <p:cBhvr>
                                        <p:cTn id="44" dur="300" fill="hold"/>
                                        <p:tgtEl>
                                          <p:spTgt spid="33"/>
                                        </p:tgtEl>
                                        <p:attrNameLst>
                                          <p:attrName>ppt_w</p:attrName>
                                        </p:attrNameLst>
                                      </p:cBhvr>
                                      <p:tavLst>
                                        <p:tav tm="0">
                                          <p:val>
                                            <p:fltVal val="0"/>
                                          </p:val>
                                        </p:tav>
                                        <p:tav tm="100000">
                                          <p:val>
                                            <p:strVal val="#ppt_w"/>
                                          </p:val>
                                        </p:tav>
                                      </p:tavLst>
                                    </p:anim>
                                    <p:anim calcmode="lin" valueType="num">
                                      <p:cBhvr>
                                        <p:cTn id="45" dur="300" fill="hold"/>
                                        <p:tgtEl>
                                          <p:spTgt spid="33"/>
                                        </p:tgtEl>
                                        <p:attrNameLst>
                                          <p:attrName>ppt_h</p:attrName>
                                        </p:attrNameLst>
                                      </p:cBhvr>
                                      <p:tavLst>
                                        <p:tav tm="0">
                                          <p:val>
                                            <p:fltVal val="0"/>
                                          </p:val>
                                        </p:tav>
                                        <p:tav tm="100000">
                                          <p:val>
                                            <p:strVal val="#ppt_h"/>
                                          </p:val>
                                        </p:tav>
                                      </p:tavLst>
                                    </p:anim>
                                    <p:animEffect transition="in" filter="fade">
                                      <p:cBhvr>
                                        <p:cTn id="46" dur="300"/>
                                        <p:tgtEl>
                                          <p:spTgt spid="33"/>
                                        </p:tgtEl>
                                      </p:cBhvr>
                                    </p:animEffect>
                                  </p:childTnLst>
                                </p:cTn>
                              </p:par>
                            </p:childTnLst>
                          </p:cTn>
                        </p:par>
                        <p:par>
                          <p:cTn id="47" fill="hold">
                            <p:stCondLst>
                              <p:cond delay="1000"/>
                            </p:stCondLst>
                            <p:childTnLst>
                              <p:par>
                                <p:cTn id="48" presetID="53" presetClass="entr" presetSubtype="16" fill="hold" grpId="0" nodeType="afterEffect">
                                  <p:stCondLst>
                                    <p:cond delay="0"/>
                                  </p:stCondLst>
                                  <p:childTnLst>
                                    <p:set>
                                      <p:cBhvr>
                                        <p:cTn id="49" dur="1" fill="hold">
                                          <p:stCondLst>
                                            <p:cond delay="0"/>
                                          </p:stCondLst>
                                        </p:cTn>
                                        <p:tgtEl>
                                          <p:spTgt spid="43"/>
                                        </p:tgtEl>
                                        <p:attrNameLst>
                                          <p:attrName>style.visibility</p:attrName>
                                        </p:attrNameLst>
                                      </p:cBhvr>
                                      <p:to>
                                        <p:strVal val="visible"/>
                                      </p:to>
                                    </p:set>
                                    <p:anim calcmode="lin" valueType="num">
                                      <p:cBhvr>
                                        <p:cTn id="50" dur="300" fill="hold"/>
                                        <p:tgtEl>
                                          <p:spTgt spid="43"/>
                                        </p:tgtEl>
                                        <p:attrNameLst>
                                          <p:attrName>ppt_w</p:attrName>
                                        </p:attrNameLst>
                                      </p:cBhvr>
                                      <p:tavLst>
                                        <p:tav tm="0">
                                          <p:val>
                                            <p:fltVal val="0"/>
                                          </p:val>
                                        </p:tav>
                                        <p:tav tm="100000">
                                          <p:val>
                                            <p:strVal val="#ppt_w"/>
                                          </p:val>
                                        </p:tav>
                                      </p:tavLst>
                                    </p:anim>
                                    <p:anim calcmode="lin" valueType="num">
                                      <p:cBhvr>
                                        <p:cTn id="51" dur="300" fill="hold"/>
                                        <p:tgtEl>
                                          <p:spTgt spid="43"/>
                                        </p:tgtEl>
                                        <p:attrNameLst>
                                          <p:attrName>ppt_h</p:attrName>
                                        </p:attrNameLst>
                                      </p:cBhvr>
                                      <p:tavLst>
                                        <p:tav tm="0">
                                          <p:val>
                                            <p:fltVal val="0"/>
                                          </p:val>
                                        </p:tav>
                                        <p:tav tm="100000">
                                          <p:val>
                                            <p:strVal val="#ppt_h"/>
                                          </p:val>
                                        </p:tav>
                                      </p:tavLst>
                                    </p:anim>
                                    <p:animEffect transition="in" filter="fade">
                                      <p:cBhvr>
                                        <p:cTn id="52" dur="300"/>
                                        <p:tgtEl>
                                          <p:spTgt spid="43"/>
                                        </p:tgtEl>
                                      </p:cBhvr>
                                    </p:animEffect>
                                  </p:childTnLst>
                                </p:cTn>
                              </p:par>
                            </p:childTnLst>
                          </p:cTn>
                        </p:par>
                        <p:par>
                          <p:cTn id="53" fill="hold">
                            <p:stCondLst>
                              <p:cond delay="1500"/>
                            </p:stCondLst>
                            <p:childTnLst>
                              <p:par>
                                <p:cTn id="54" presetID="10" presetClass="entr" presetSubtype="0" fill="hold" grpId="0" nodeType="afterEffect">
                                  <p:stCondLst>
                                    <p:cond delay="0"/>
                                  </p:stCondLst>
                                  <p:childTnLst>
                                    <p:set>
                                      <p:cBhvr>
                                        <p:cTn id="55" dur="1" fill="hold">
                                          <p:stCondLst>
                                            <p:cond delay="0"/>
                                          </p:stCondLst>
                                        </p:cTn>
                                        <p:tgtEl>
                                          <p:spTgt spid="38"/>
                                        </p:tgtEl>
                                        <p:attrNameLst>
                                          <p:attrName>style.visibility</p:attrName>
                                        </p:attrNameLst>
                                      </p:cBhvr>
                                      <p:to>
                                        <p:strVal val="visible"/>
                                      </p:to>
                                    </p:set>
                                    <p:animEffect transition="in" filter="fade">
                                      <p:cBhvr>
                                        <p:cTn id="56" dur="500"/>
                                        <p:tgtEl>
                                          <p:spTgt spid="38"/>
                                        </p:tgtEl>
                                      </p:cBhvr>
                                    </p:animEffect>
                                  </p:childTnLst>
                                </p:cTn>
                              </p:par>
                            </p:childTnLst>
                          </p:cTn>
                        </p:par>
                        <p:par>
                          <p:cTn id="57" fill="hold">
                            <p:stCondLst>
                              <p:cond delay="2000"/>
                            </p:stCondLst>
                            <p:childTnLst>
                              <p:par>
                                <p:cTn id="58" presetID="53" presetClass="entr" presetSubtype="16" fill="hold" grpId="0" nodeType="afterEffect">
                                  <p:stCondLst>
                                    <p:cond delay="0"/>
                                  </p:stCondLst>
                                  <p:iterate type="lt">
                                    <p:tmPct val="10000"/>
                                  </p:iterate>
                                  <p:childTnLst>
                                    <p:set>
                                      <p:cBhvr>
                                        <p:cTn id="59" dur="1" fill="hold">
                                          <p:stCondLst>
                                            <p:cond delay="0"/>
                                          </p:stCondLst>
                                        </p:cTn>
                                        <p:tgtEl>
                                          <p:spTgt spid="47"/>
                                        </p:tgtEl>
                                        <p:attrNameLst>
                                          <p:attrName>style.visibility</p:attrName>
                                        </p:attrNameLst>
                                      </p:cBhvr>
                                      <p:to>
                                        <p:strVal val="visible"/>
                                      </p:to>
                                    </p:set>
                                    <p:anim calcmode="lin" valueType="num">
                                      <p:cBhvr>
                                        <p:cTn id="60" dur="250" fill="hold"/>
                                        <p:tgtEl>
                                          <p:spTgt spid="47"/>
                                        </p:tgtEl>
                                        <p:attrNameLst>
                                          <p:attrName>ppt_w</p:attrName>
                                        </p:attrNameLst>
                                      </p:cBhvr>
                                      <p:tavLst>
                                        <p:tav tm="0">
                                          <p:val>
                                            <p:fltVal val="0"/>
                                          </p:val>
                                        </p:tav>
                                        <p:tav tm="100000">
                                          <p:val>
                                            <p:strVal val="#ppt_w"/>
                                          </p:val>
                                        </p:tav>
                                      </p:tavLst>
                                    </p:anim>
                                    <p:anim calcmode="lin" valueType="num">
                                      <p:cBhvr>
                                        <p:cTn id="61" dur="250" fill="hold"/>
                                        <p:tgtEl>
                                          <p:spTgt spid="47"/>
                                        </p:tgtEl>
                                        <p:attrNameLst>
                                          <p:attrName>ppt_h</p:attrName>
                                        </p:attrNameLst>
                                      </p:cBhvr>
                                      <p:tavLst>
                                        <p:tav tm="0">
                                          <p:val>
                                            <p:fltVal val="0"/>
                                          </p:val>
                                        </p:tav>
                                        <p:tav tm="100000">
                                          <p:val>
                                            <p:strVal val="#ppt_h"/>
                                          </p:val>
                                        </p:tav>
                                      </p:tavLst>
                                    </p:anim>
                                    <p:animEffect transition="in" filter="fade">
                                      <p:cBhvr>
                                        <p:cTn id="62" dur="250"/>
                                        <p:tgtEl>
                                          <p:spTgt spid="47"/>
                                        </p:tgtEl>
                                      </p:cBhvr>
                                    </p:animEffect>
                                  </p:childTnLst>
                                </p:cTn>
                              </p:par>
                            </p:childTnLst>
                          </p:cTn>
                        </p:par>
                        <p:par>
                          <p:cTn id="63" fill="hold">
                            <p:stCondLst>
                              <p:cond delay="12225"/>
                            </p:stCondLst>
                            <p:childTnLst>
                              <p:par>
                                <p:cTn id="64" presetID="10" presetClass="entr" presetSubtype="0" fill="hold" grpId="0" nodeType="afterEffect">
                                  <p:stCondLst>
                                    <p:cond delay="0"/>
                                  </p:stCondLst>
                                  <p:childTnLst>
                                    <p:set>
                                      <p:cBhvr>
                                        <p:cTn id="65" dur="1" fill="hold">
                                          <p:stCondLst>
                                            <p:cond delay="0"/>
                                          </p:stCondLst>
                                        </p:cTn>
                                        <p:tgtEl>
                                          <p:spTgt spid="40"/>
                                        </p:tgtEl>
                                        <p:attrNameLst>
                                          <p:attrName>style.visibility</p:attrName>
                                        </p:attrNameLst>
                                      </p:cBhvr>
                                      <p:to>
                                        <p:strVal val="visible"/>
                                      </p:to>
                                    </p:set>
                                    <p:animEffect transition="in" filter="fade">
                                      <p:cBhvr>
                                        <p:cTn id="66"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7" grpId="1" bldLvl="0" animBg="1"/>
      <p:bldP spid="17" grpId="2" bldLvl="0" animBg="1"/>
      <p:bldP spid="18" grpId="0" bldLvl="0" animBg="1"/>
      <p:bldP spid="18" grpId="1" bldLvl="0" animBg="1"/>
      <p:bldP spid="18" grpId="2" bldLvl="0" animBg="1"/>
      <p:bldP spid="19" grpId="0" bldLvl="0" animBg="1"/>
      <p:bldP spid="19" grpId="1" bldLvl="0" animBg="1"/>
      <p:bldP spid="19" grpId="2" bldLvl="0" animBg="1"/>
      <p:bldP spid="33" grpId="0" bldLvl="0" animBg="1"/>
      <p:bldP spid="43" grpId="0" bldLvl="0" animBg="1"/>
      <p:bldP spid="38" grpId="0"/>
      <p:bldP spid="40" grpId="0"/>
      <p:bldP spid="4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88923" y="246423"/>
            <a:ext cx="4103077" cy="675011"/>
          </a:xfrm>
          <a:prstGeom prst="rect">
            <a:avLst/>
          </a:prstGeom>
        </p:spPr>
      </p:pic>
      <p:cxnSp>
        <p:nvCxnSpPr>
          <p:cNvPr id="3" name="直接连接符 2"/>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060287" y="353095"/>
            <a:ext cx="5262188" cy="461665"/>
          </a:xfrm>
          <a:prstGeom prst="rect">
            <a:avLst/>
          </a:prstGeom>
        </p:spPr>
        <p:txBody>
          <a:bodyPr wrap="square">
            <a:spAutoFit/>
          </a:bodyPr>
          <a:lstStyle/>
          <a:p>
            <a:r>
              <a:rPr lang="zh-CN" altLang="en-US" sz="2400" b="1" dirty="0" smtClean="0">
                <a:solidFill>
                  <a:schemeClr val="accent1"/>
                </a:solidFill>
                <a:latin typeface="微软雅黑" panose="020B0503020204020204" pitchFamily="34" charset="-122"/>
                <a:ea typeface="微软雅黑" panose="020B0503020204020204" pitchFamily="34" charset="-122"/>
              </a:rPr>
              <a:t>第一部分：修订背景和主要精神</a:t>
            </a:r>
            <a:endParaRPr lang="zh-CN" altLang="en-US" sz="2400" b="1" dirty="0">
              <a:solidFill>
                <a:schemeClr val="accent1"/>
              </a:solidFill>
              <a:latin typeface="微软雅黑" panose="020B0503020204020204" pitchFamily="34" charset="-122"/>
              <a:ea typeface="微软雅黑" panose="020B0503020204020204" pitchFamily="34" charset="-122"/>
            </a:endParaRPr>
          </a:p>
        </p:txBody>
      </p:sp>
      <p:sp>
        <p:nvSpPr>
          <p:cNvPr id="5" name="Freeform 29"/>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17" name="椭圆 16"/>
          <p:cNvSpPr/>
          <p:nvPr/>
        </p:nvSpPr>
        <p:spPr>
          <a:xfrm>
            <a:off x="880356" y="2454479"/>
            <a:ext cx="2458229" cy="2458229"/>
          </a:xfrm>
          <a:prstGeom prst="ellipse">
            <a:avLst/>
          </a:prstGeom>
          <a:gradFill flip="none" rotWithShape="1">
            <a:gsLst>
              <a:gs pos="0">
                <a:srgbClr val="B40000"/>
              </a:gs>
              <a:gs pos="100000">
                <a:srgbClr val="FFFF00"/>
              </a:gs>
              <a:gs pos="67000">
                <a:srgbClr val="FF0000"/>
              </a:gs>
            </a:gsLst>
            <a:lin ang="16200000" scaled="1"/>
            <a:tileRect/>
          </a:gradFill>
          <a:ln w="28575">
            <a:gradFill>
              <a:gsLst>
                <a:gs pos="0">
                  <a:srgbClr val="FFFF00"/>
                </a:gs>
                <a:gs pos="100000">
                  <a:srgbClr val="FFA000"/>
                </a:gs>
              </a:gsLst>
              <a:lin ang="5400000" scaled="1"/>
            </a:grad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椭圆 17"/>
          <p:cNvSpPr/>
          <p:nvPr/>
        </p:nvSpPr>
        <p:spPr>
          <a:xfrm>
            <a:off x="669470" y="2243593"/>
            <a:ext cx="2880000" cy="2880000"/>
          </a:xfrm>
          <a:prstGeom prst="ellipse">
            <a:avLst/>
          </a:prstGeom>
          <a:noFill/>
          <a:ln w="12700">
            <a:solidFill>
              <a:schemeClr val="tx2"/>
            </a:solidFill>
          </a:ln>
        </p:spPr>
        <p:txBody>
          <a:bodyPr vert="horz" wrap="square" lIns="91440" tIns="45720" rIns="91440" bIns="45720" numCol="1" anchor="t" anchorCtr="0" compatLnSpc="1"/>
          <a:lstStyle/>
          <a:p>
            <a:endParaRPr lang="zh-CN" altLang="en-US">
              <a:solidFill>
                <a:schemeClr val="tx1"/>
              </a:solidFill>
            </a:endParaRPr>
          </a:p>
        </p:txBody>
      </p:sp>
      <p:sp>
        <p:nvSpPr>
          <p:cNvPr id="19" name="矩形 18"/>
          <p:cNvSpPr/>
          <p:nvPr/>
        </p:nvSpPr>
        <p:spPr>
          <a:xfrm>
            <a:off x="1060248" y="3491699"/>
            <a:ext cx="2193693" cy="1198880"/>
          </a:xfrm>
          <a:prstGeom prst="rect">
            <a:avLst/>
          </a:prstGeom>
          <a:noFill/>
          <a:effectLst/>
        </p:spPr>
        <p:txBody>
          <a:bodyPr wrap="square" rtlCol="0">
            <a:spAutoFit/>
          </a:bodyPr>
          <a:lstStyle/>
          <a:p>
            <a:pPr algn="ctr"/>
            <a:r>
              <a:rPr lang="zh-CN" altLang="en-US" sz="3600" b="1" dirty="0" smtClean="0">
                <a:gradFill>
                  <a:gsLst>
                    <a:gs pos="0">
                      <a:srgbClr val="FFC000"/>
                    </a:gs>
                    <a:gs pos="33000">
                      <a:srgbClr val="FFFF99"/>
                    </a:gs>
                    <a:gs pos="66000">
                      <a:srgbClr val="F2B800"/>
                    </a:gs>
                    <a:gs pos="100000">
                      <a:srgbClr val="FFFF00"/>
                    </a:gs>
                  </a:gsLst>
                  <a:lin ang="5400000" scaled="0"/>
                </a:gradFill>
                <a:effectLst>
                  <a:outerShdw blurRad="152400" dist="152400" dir="2700000" algn="tl" rotWithShape="0">
                    <a:prstClr val="black">
                      <a:alpha val="60000"/>
                    </a:prstClr>
                  </a:outerShdw>
                </a:effectLst>
                <a:latin typeface="微软雅黑" panose="020B0503020204020204" pitchFamily="34" charset="-122"/>
                <a:ea typeface="微软雅黑" panose="020B0503020204020204" pitchFamily="34" charset="-122"/>
              </a:rPr>
              <a:t>修订的</a:t>
            </a:r>
            <a:endParaRPr lang="en-US" altLang="zh-CN" sz="3600" b="1" dirty="0" smtClean="0">
              <a:gradFill>
                <a:gsLst>
                  <a:gs pos="0">
                    <a:srgbClr val="FFC000"/>
                  </a:gs>
                  <a:gs pos="33000">
                    <a:srgbClr val="FFFF99"/>
                  </a:gs>
                  <a:gs pos="66000">
                    <a:srgbClr val="F2B800"/>
                  </a:gs>
                  <a:gs pos="100000">
                    <a:srgbClr val="FFFF00"/>
                  </a:gs>
                </a:gsLst>
                <a:lin ang="5400000" scaled="0"/>
              </a:gradFill>
              <a:effectLst>
                <a:outerShdw blurRad="152400" dist="152400" dir="2700000" algn="tl" rotWithShape="0">
                  <a:prstClr val="black">
                    <a:alpha val="60000"/>
                  </a:prstClr>
                </a:outerShdw>
              </a:effectLst>
              <a:latin typeface="微软雅黑" panose="020B0503020204020204" pitchFamily="34" charset="-122"/>
              <a:ea typeface="微软雅黑" panose="020B0503020204020204" pitchFamily="34" charset="-122"/>
            </a:endParaRPr>
          </a:p>
          <a:p>
            <a:pPr algn="ctr"/>
            <a:r>
              <a:rPr lang="zh-CN" altLang="en-US" sz="3600" b="1" dirty="0">
                <a:gradFill>
                  <a:gsLst>
                    <a:gs pos="0">
                      <a:srgbClr val="FFC000"/>
                    </a:gs>
                    <a:gs pos="33000">
                      <a:srgbClr val="FFFF99"/>
                    </a:gs>
                    <a:gs pos="66000">
                      <a:srgbClr val="F2B800"/>
                    </a:gs>
                    <a:gs pos="100000">
                      <a:srgbClr val="FFFF00"/>
                    </a:gs>
                  </a:gsLst>
                  <a:lin ang="5400000" scaled="0"/>
                </a:gradFill>
                <a:effectLst>
                  <a:outerShdw blurRad="152400" dist="152400" dir="2700000" algn="tl" rotWithShape="0">
                    <a:prstClr val="black">
                      <a:alpha val="60000"/>
                    </a:prstClr>
                  </a:outerShdw>
                </a:effectLst>
                <a:latin typeface="微软雅黑" panose="020B0503020204020204" pitchFamily="34" charset="-122"/>
                <a:ea typeface="微软雅黑" panose="020B0503020204020204" pitchFamily="34" charset="-122"/>
              </a:rPr>
              <a:t>精神</a:t>
            </a:r>
          </a:p>
        </p:txBody>
      </p:sp>
      <p:pic>
        <p:nvPicPr>
          <p:cNvPr id="20" name="图片 19"/>
          <p:cNvPicPr>
            <a:picLocks noChangeAspect="1"/>
          </p:cNvPicPr>
          <p:nvPr/>
        </p:nvPicPr>
        <p:blipFill>
          <a:blip r:embed="rId4" cstate="print">
            <a:extLst>
              <a:ext uri="{BEBA8EAE-BF5A-486C-A8C5-ECC9F3942E4B}">
                <a14:imgProps xmlns:a14="http://schemas.microsoft.com/office/drawing/2010/main">
                  <a14:imgLayer r:embed="rId5">
                    <a14:imgEffect>
                      <a14:brightnessContrast bright="20000"/>
                    </a14:imgEffect>
                  </a14:imgLayer>
                </a14:imgProps>
              </a:ext>
              <a:ext uri="{28A0092B-C50C-407E-A947-70E740481C1C}">
                <a14:useLocalDpi xmlns:a14="http://schemas.microsoft.com/office/drawing/2010/main" val="0"/>
              </a:ext>
            </a:extLst>
          </a:blip>
          <a:stretch>
            <a:fillRect/>
          </a:stretch>
        </p:blipFill>
        <p:spPr>
          <a:xfrm>
            <a:off x="1672690" y="2761467"/>
            <a:ext cx="756721" cy="643618"/>
          </a:xfrm>
          <a:prstGeom prst="rect">
            <a:avLst/>
          </a:prstGeom>
        </p:spPr>
      </p:pic>
      <p:sp>
        <p:nvSpPr>
          <p:cNvPr id="33" name="圆角矩形 32"/>
          <p:cNvSpPr/>
          <p:nvPr/>
        </p:nvSpPr>
        <p:spPr>
          <a:xfrm>
            <a:off x="3743325" y="1146810"/>
            <a:ext cx="7885430" cy="5651500"/>
          </a:xfrm>
          <a:prstGeom prst="roundRect">
            <a:avLst>
              <a:gd name="adj" fmla="val 10006"/>
            </a:avLst>
          </a:prstGeom>
          <a:noFill/>
          <a:ln w="12700">
            <a:solidFill>
              <a:schemeClr val="tx2"/>
            </a:solidFill>
          </a:ln>
        </p:spPr>
        <p:txBody>
          <a:bodyPr vert="horz" wrap="square" lIns="91440" tIns="45720" rIns="91440" bIns="45720" numCol="1" anchor="t" anchorCtr="0" compatLnSpc="1"/>
          <a:lstStyle/>
          <a:p>
            <a:endParaRPr lang="zh-CN" altLang="en-US"/>
          </a:p>
        </p:txBody>
      </p:sp>
      <p:sp>
        <p:nvSpPr>
          <p:cNvPr id="43" name="任意多边形 42"/>
          <p:cNvSpPr/>
          <p:nvPr/>
        </p:nvSpPr>
        <p:spPr>
          <a:xfrm>
            <a:off x="3742690" y="1137285"/>
            <a:ext cx="7886065" cy="481330"/>
          </a:xfrm>
          <a:custGeom>
            <a:avLst/>
            <a:gdLst>
              <a:gd name="connsiteX0" fmla="*/ 207337 w 3321018"/>
              <a:gd name="connsiteY0" fmla="*/ 0 h 481479"/>
              <a:gd name="connsiteX1" fmla="*/ 3113681 w 3321018"/>
              <a:gd name="connsiteY1" fmla="*/ 0 h 481479"/>
              <a:gd name="connsiteX2" fmla="*/ 3321018 w 3321018"/>
              <a:gd name="connsiteY2" fmla="*/ 207337 h 481479"/>
              <a:gd name="connsiteX3" fmla="*/ 3321018 w 3321018"/>
              <a:gd name="connsiteY3" fmla="*/ 481479 h 481479"/>
              <a:gd name="connsiteX4" fmla="*/ 0 w 3321018"/>
              <a:gd name="connsiteY4" fmla="*/ 481479 h 481479"/>
              <a:gd name="connsiteX5" fmla="*/ 0 w 3321018"/>
              <a:gd name="connsiteY5" fmla="*/ 207337 h 481479"/>
              <a:gd name="connsiteX6" fmla="*/ 207337 w 3321018"/>
              <a:gd name="connsiteY6" fmla="*/ 0 h 481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21018" h="481479">
                <a:moveTo>
                  <a:pt x="207337" y="0"/>
                </a:moveTo>
                <a:lnTo>
                  <a:pt x="3113681" y="0"/>
                </a:lnTo>
                <a:cubicBezTo>
                  <a:pt x="3228190" y="0"/>
                  <a:pt x="3321018" y="92828"/>
                  <a:pt x="3321018" y="207337"/>
                </a:cubicBezTo>
                <a:lnTo>
                  <a:pt x="3321018" y="481479"/>
                </a:lnTo>
                <a:lnTo>
                  <a:pt x="0" y="481479"/>
                </a:lnTo>
                <a:lnTo>
                  <a:pt x="0" y="207337"/>
                </a:lnTo>
                <a:cubicBezTo>
                  <a:pt x="0" y="92828"/>
                  <a:pt x="92828" y="0"/>
                  <a:pt x="207337" y="0"/>
                </a:cubicBezTo>
                <a:close/>
              </a:path>
            </a:pathLst>
          </a:custGeom>
          <a:ln>
            <a:noFill/>
          </a:ln>
          <a:effectLst>
            <a:outerShdw blurRad="127000" dist="508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endParaRPr>
          </a:p>
        </p:txBody>
      </p:sp>
      <p:sp>
        <p:nvSpPr>
          <p:cNvPr id="38" name="矩形 37"/>
          <p:cNvSpPr/>
          <p:nvPr/>
        </p:nvSpPr>
        <p:spPr>
          <a:xfrm>
            <a:off x="4187825" y="1180465"/>
            <a:ext cx="6718935" cy="368300"/>
          </a:xfrm>
          <a:prstGeom prst="rect">
            <a:avLst/>
          </a:prstGeom>
        </p:spPr>
        <p:txBody>
          <a:bodyPr wrap="square">
            <a:spAutoFit/>
          </a:bodyPr>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二、坚持</a:t>
            </a:r>
            <a:r>
              <a:rPr lang="zh-CN" altLang="en-US" b="1" dirty="0">
                <a:solidFill>
                  <a:schemeClr val="bg1"/>
                </a:solidFill>
                <a:latin typeface="微软雅黑" panose="020B0503020204020204" pitchFamily="34" charset="-122"/>
                <a:ea typeface="微软雅黑" panose="020B0503020204020204" pitchFamily="34" charset="-122"/>
              </a:rPr>
              <a:t>把纪律挺在前面</a:t>
            </a:r>
          </a:p>
        </p:txBody>
      </p:sp>
      <p:sp>
        <p:nvSpPr>
          <p:cNvPr id="40" name="矩形 39"/>
          <p:cNvSpPr/>
          <p:nvPr/>
        </p:nvSpPr>
        <p:spPr>
          <a:xfrm>
            <a:off x="7776688" y="4626710"/>
            <a:ext cx="3536376" cy="353943"/>
          </a:xfrm>
          <a:prstGeom prst="rect">
            <a:avLst/>
          </a:prstGeom>
        </p:spPr>
        <p:txBody>
          <a:bodyPr wrap="square">
            <a:spAutoFit/>
          </a:bodyPr>
          <a:lstStyle/>
          <a:p>
            <a:pPr algn="ctr"/>
            <a:r>
              <a:rPr lang="zh-CN" altLang="en-US" sz="1700" b="1" dirty="0">
                <a:solidFill>
                  <a:schemeClr val="bg1"/>
                </a:solidFill>
                <a:latin typeface="微软雅黑" panose="020B0503020204020204" pitchFamily="34" charset="-122"/>
                <a:ea typeface="微软雅黑" panose="020B0503020204020204" pitchFamily="34" charset="-122"/>
              </a:rPr>
              <a:t>各级党报、党刊、电台、电视台</a:t>
            </a:r>
          </a:p>
        </p:txBody>
      </p:sp>
      <p:sp>
        <p:nvSpPr>
          <p:cNvPr id="47" name="矩形 46"/>
          <p:cNvSpPr/>
          <p:nvPr/>
        </p:nvSpPr>
        <p:spPr>
          <a:xfrm>
            <a:off x="4102100" y="1782445"/>
            <a:ext cx="7401560" cy="2984500"/>
          </a:xfrm>
          <a:prstGeom prst="rect">
            <a:avLst/>
          </a:prstGeom>
        </p:spPr>
        <p:txBody>
          <a:bodyPr wrap="square">
            <a:spAutoFit/>
          </a:bodyPr>
          <a:lstStyle/>
          <a:p>
            <a:pPr algn="just"/>
            <a:r>
              <a:rPr lang="zh-CN" altLang="en-US" sz="2800" dirty="0">
                <a:latin typeface="微软雅黑" panose="020B0503020204020204" pitchFamily="34" charset="-122"/>
                <a:ea typeface="微软雅黑" panose="020B0503020204020204" pitchFamily="34" charset="-122"/>
              </a:rPr>
              <a:t>（</a:t>
            </a:r>
            <a:r>
              <a:rPr lang="en-US" altLang="zh-CN" sz="2800" dirty="0">
                <a:latin typeface="微软雅黑" panose="020B0503020204020204" pitchFamily="34" charset="-122"/>
                <a:ea typeface="微软雅黑" panose="020B0503020204020204" pitchFamily="34" charset="-122"/>
              </a:rPr>
              <a:t>1</a:t>
            </a:r>
            <a:r>
              <a:rPr lang="zh-CN" altLang="en-US" sz="2800" dirty="0">
                <a:latin typeface="微软雅黑" panose="020B0503020204020204" pitchFamily="34" charset="-122"/>
                <a:ea typeface="微软雅黑" panose="020B0503020204020204" pitchFamily="34" charset="-122"/>
              </a:rPr>
              <a:t>）纪严于法。比如遇危不救</a:t>
            </a:r>
            <a:r>
              <a:rPr lang="zh-CN" altLang="en-US" sz="2800" dirty="0" smtClean="0">
                <a:latin typeface="微软雅黑" panose="020B0503020204020204" pitchFamily="34" charset="-122"/>
                <a:ea typeface="微软雅黑" panose="020B0503020204020204" pitchFamily="34" charset="-122"/>
              </a:rPr>
              <a:t>行为</a:t>
            </a:r>
            <a:endParaRPr lang="en-US" altLang="zh-CN" sz="2000" dirty="0" smtClean="0">
              <a:latin typeface="微软雅黑" panose="020B0503020204020204" pitchFamily="34" charset="-122"/>
              <a:ea typeface="微软雅黑" panose="020B0503020204020204" pitchFamily="34" charset="-122"/>
            </a:endParaRPr>
          </a:p>
          <a:p>
            <a:pPr algn="just"/>
            <a:endParaRPr lang="zh-CN" altLang="en-US" sz="2000" dirty="0">
              <a:latin typeface="微软雅黑" panose="020B0503020204020204" pitchFamily="34" charset="-122"/>
              <a:ea typeface="微软雅黑" panose="020B0503020204020204" pitchFamily="34" charset="-122"/>
            </a:endParaRPr>
          </a:p>
          <a:p>
            <a:pPr algn="just"/>
            <a:r>
              <a:rPr lang="zh-CN" altLang="en-US" sz="2800" b="1" dirty="0">
                <a:latin typeface="Arial" panose="020B0604020202020204" pitchFamily="34" charset="0"/>
                <a:sym typeface="+mn-ea"/>
              </a:rPr>
              <a:t>      第一百一十八条</a:t>
            </a:r>
            <a:r>
              <a:rPr lang="en-US" altLang="zh-CN" sz="2800" b="1" dirty="0">
                <a:latin typeface="Arial" panose="020B0604020202020204" pitchFamily="34" charset="0"/>
                <a:sym typeface="+mn-ea"/>
              </a:rPr>
              <a:t>  </a:t>
            </a:r>
            <a:r>
              <a:rPr lang="zh-CN" altLang="en-US" sz="2800" b="1" dirty="0">
                <a:latin typeface="Arial" panose="020B0604020202020204" pitchFamily="34" charset="0"/>
                <a:sym typeface="+mn-ea"/>
              </a:rPr>
              <a:t>遇到国家财产和群众生命财产受到严重威胁时，能救而不救，情节较重的，给予警告、严重警告或者撤销党内职务处分；情节严重的，给予留党察看或者开除党籍处分。</a:t>
            </a:r>
            <a:endParaRPr lang="zh-CN" altLang="en-US" sz="28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250" fill="hold"/>
                                        <p:tgtEl>
                                          <p:spTgt spid="18"/>
                                        </p:tgtEl>
                                        <p:attrNameLst>
                                          <p:attrName>ppt_w</p:attrName>
                                        </p:attrNameLst>
                                      </p:cBhvr>
                                      <p:tavLst>
                                        <p:tav tm="0">
                                          <p:val>
                                            <p:fltVal val="0"/>
                                          </p:val>
                                        </p:tav>
                                        <p:tav tm="100000">
                                          <p:val>
                                            <p:strVal val="#ppt_w"/>
                                          </p:val>
                                        </p:tav>
                                      </p:tavLst>
                                    </p:anim>
                                    <p:anim calcmode="lin" valueType="num">
                                      <p:cBhvr>
                                        <p:cTn id="8" dur="250" fill="hold"/>
                                        <p:tgtEl>
                                          <p:spTgt spid="18"/>
                                        </p:tgtEl>
                                        <p:attrNameLst>
                                          <p:attrName>ppt_h</p:attrName>
                                        </p:attrNameLst>
                                      </p:cBhvr>
                                      <p:tavLst>
                                        <p:tav tm="0">
                                          <p:val>
                                            <p:fltVal val="0"/>
                                          </p:val>
                                        </p:tav>
                                        <p:tav tm="100000">
                                          <p:val>
                                            <p:strVal val="#ppt_h"/>
                                          </p:val>
                                        </p:tav>
                                      </p:tavLst>
                                    </p:anim>
                                    <p:animEffect transition="in" filter="fade">
                                      <p:cBhvr>
                                        <p:cTn id="9" dur="250"/>
                                        <p:tgtEl>
                                          <p:spTgt spid="18"/>
                                        </p:tgtEl>
                                      </p:cBhvr>
                                    </p:animEffect>
                                  </p:childTnLst>
                                </p:cTn>
                              </p:par>
                              <p:par>
                                <p:cTn id="10" presetID="6" presetClass="emph" presetSubtype="0" decel="100000" fill="hold" grpId="1" nodeType="withEffect">
                                  <p:stCondLst>
                                    <p:cond delay="200"/>
                                  </p:stCondLst>
                                  <p:childTnLst>
                                    <p:animScale>
                                      <p:cBhvr>
                                        <p:cTn id="11" dur="250" fill="hold"/>
                                        <p:tgtEl>
                                          <p:spTgt spid="18"/>
                                        </p:tgtEl>
                                      </p:cBhvr>
                                      <p:by x="120000" y="120000"/>
                                    </p:animScale>
                                  </p:childTnLst>
                                </p:cTn>
                              </p:par>
                              <p:par>
                                <p:cTn id="12" presetID="6" presetClass="emph" presetSubtype="0" decel="100000" fill="hold" grpId="2" nodeType="withEffect">
                                  <p:stCondLst>
                                    <p:cond delay="400"/>
                                  </p:stCondLst>
                                  <p:childTnLst>
                                    <p:animScale>
                                      <p:cBhvr>
                                        <p:cTn id="13" dur="250" fill="hold"/>
                                        <p:tgtEl>
                                          <p:spTgt spid="18"/>
                                        </p:tgtEl>
                                      </p:cBhvr>
                                      <p:by x="83000" y="83000"/>
                                    </p:animScale>
                                  </p:childTnLst>
                                </p:cTn>
                              </p:par>
                              <p:par>
                                <p:cTn id="14" presetID="53" presetClass="entr" presetSubtype="16" fill="hold" grpId="0" nodeType="withEffect">
                                  <p:stCondLst>
                                    <p:cond delay="400"/>
                                  </p:stCondLst>
                                  <p:childTnLst>
                                    <p:set>
                                      <p:cBhvr>
                                        <p:cTn id="15" dur="1" fill="hold">
                                          <p:stCondLst>
                                            <p:cond delay="0"/>
                                          </p:stCondLst>
                                        </p:cTn>
                                        <p:tgtEl>
                                          <p:spTgt spid="17"/>
                                        </p:tgtEl>
                                        <p:attrNameLst>
                                          <p:attrName>style.visibility</p:attrName>
                                        </p:attrNameLst>
                                      </p:cBhvr>
                                      <p:to>
                                        <p:strVal val="visible"/>
                                      </p:to>
                                    </p:set>
                                    <p:anim calcmode="lin" valueType="num">
                                      <p:cBhvr>
                                        <p:cTn id="16" dur="250" fill="hold"/>
                                        <p:tgtEl>
                                          <p:spTgt spid="17"/>
                                        </p:tgtEl>
                                        <p:attrNameLst>
                                          <p:attrName>ppt_w</p:attrName>
                                        </p:attrNameLst>
                                      </p:cBhvr>
                                      <p:tavLst>
                                        <p:tav tm="0">
                                          <p:val>
                                            <p:fltVal val="0"/>
                                          </p:val>
                                        </p:tav>
                                        <p:tav tm="100000">
                                          <p:val>
                                            <p:strVal val="#ppt_w"/>
                                          </p:val>
                                        </p:tav>
                                      </p:tavLst>
                                    </p:anim>
                                    <p:anim calcmode="lin" valueType="num">
                                      <p:cBhvr>
                                        <p:cTn id="17" dur="250" fill="hold"/>
                                        <p:tgtEl>
                                          <p:spTgt spid="17"/>
                                        </p:tgtEl>
                                        <p:attrNameLst>
                                          <p:attrName>ppt_h</p:attrName>
                                        </p:attrNameLst>
                                      </p:cBhvr>
                                      <p:tavLst>
                                        <p:tav tm="0">
                                          <p:val>
                                            <p:fltVal val="0"/>
                                          </p:val>
                                        </p:tav>
                                        <p:tav tm="100000">
                                          <p:val>
                                            <p:strVal val="#ppt_h"/>
                                          </p:val>
                                        </p:tav>
                                      </p:tavLst>
                                    </p:anim>
                                    <p:animEffect transition="in" filter="fade">
                                      <p:cBhvr>
                                        <p:cTn id="18" dur="250"/>
                                        <p:tgtEl>
                                          <p:spTgt spid="17"/>
                                        </p:tgtEl>
                                      </p:cBhvr>
                                    </p:animEffect>
                                  </p:childTnLst>
                                </p:cTn>
                              </p:par>
                              <p:par>
                                <p:cTn id="19" presetID="6" presetClass="emph" presetSubtype="0" decel="100000" fill="hold" grpId="1" nodeType="withEffect">
                                  <p:stCondLst>
                                    <p:cond delay="600"/>
                                  </p:stCondLst>
                                  <p:childTnLst>
                                    <p:animScale>
                                      <p:cBhvr>
                                        <p:cTn id="20" dur="250" fill="hold"/>
                                        <p:tgtEl>
                                          <p:spTgt spid="17"/>
                                        </p:tgtEl>
                                      </p:cBhvr>
                                      <p:by x="120000" y="120000"/>
                                    </p:animScale>
                                  </p:childTnLst>
                                </p:cTn>
                              </p:par>
                              <p:par>
                                <p:cTn id="21" presetID="6" presetClass="emph" presetSubtype="0" decel="100000" fill="hold" grpId="2" nodeType="withEffect">
                                  <p:stCondLst>
                                    <p:cond delay="800"/>
                                  </p:stCondLst>
                                  <p:childTnLst>
                                    <p:animScale>
                                      <p:cBhvr>
                                        <p:cTn id="22" dur="250" fill="hold"/>
                                        <p:tgtEl>
                                          <p:spTgt spid="17"/>
                                        </p:tgtEl>
                                      </p:cBhvr>
                                      <p:by x="83000" y="83000"/>
                                    </p:animScale>
                                  </p:childTnLst>
                                </p:cTn>
                              </p:par>
                              <p:par>
                                <p:cTn id="23" presetID="53" presetClass="entr" presetSubtype="16" fill="hold" nodeType="withEffect">
                                  <p:stCondLst>
                                    <p:cond delay="600"/>
                                  </p:stCondLst>
                                  <p:childTnLst>
                                    <p:set>
                                      <p:cBhvr>
                                        <p:cTn id="24" dur="1" fill="hold">
                                          <p:stCondLst>
                                            <p:cond delay="0"/>
                                          </p:stCondLst>
                                        </p:cTn>
                                        <p:tgtEl>
                                          <p:spTgt spid="20"/>
                                        </p:tgtEl>
                                        <p:attrNameLst>
                                          <p:attrName>style.visibility</p:attrName>
                                        </p:attrNameLst>
                                      </p:cBhvr>
                                      <p:to>
                                        <p:strVal val="visible"/>
                                      </p:to>
                                    </p:set>
                                    <p:anim calcmode="lin" valueType="num">
                                      <p:cBhvr>
                                        <p:cTn id="25" dur="250" fill="hold"/>
                                        <p:tgtEl>
                                          <p:spTgt spid="20"/>
                                        </p:tgtEl>
                                        <p:attrNameLst>
                                          <p:attrName>ppt_w</p:attrName>
                                        </p:attrNameLst>
                                      </p:cBhvr>
                                      <p:tavLst>
                                        <p:tav tm="0">
                                          <p:val>
                                            <p:fltVal val="0"/>
                                          </p:val>
                                        </p:tav>
                                        <p:tav tm="100000">
                                          <p:val>
                                            <p:strVal val="#ppt_w"/>
                                          </p:val>
                                        </p:tav>
                                      </p:tavLst>
                                    </p:anim>
                                    <p:anim calcmode="lin" valueType="num">
                                      <p:cBhvr>
                                        <p:cTn id="26" dur="250" fill="hold"/>
                                        <p:tgtEl>
                                          <p:spTgt spid="20"/>
                                        </p:tgtEl>
                                        <p:attrNameLst>
                                          <p:attrName>ppt_h</p:attrName>
                                        </p:attrNameLst>
                                      </p:cBhvr>
                                      <p:tavLst>
                                        <p:tav tm="0">
                                          <p:val>
                                            <p:fltVal val="0"/>
                                          </p:val>
                                        </p:tav>
                                        <p:tav tm="100000">
                                          <p:val>
                                            <p:strVal val="#ppt_h"/>
                                          </p:val>
                                        </p:tav>
                                      </p:tavLst>
                                    </p:anim>
                                    <p:animEffect transition="in" filter="fade">
                                      <p:cBhvr>
                                        <p:cTn id="27" dur="250"/>
                                        <p:tgtEl>
                                          <p:spTgt spid="20"/>
                                        </p:tgtEl>
                                      </p:cBhvr>
                                    </p:animEffect>
                                  </p:childTnLst>
                                </p:cTn>
                              </p:par>
                              <p:par>
                                <p:cTn id="28" presetID="6" presetClass="emph" presetSubtype="0" decel="100000" fill="hold" nodeType="withEffect">
                                  <p:stCondLst>
                                    <p:cond delay="800"/>
                                  </p:stCondLst>
                                  <p:childTnLst>
                                    <p:animScale>
                                      <p:cBhvr>
                                        <p:cTn id="29" dur="250" fill="hold"/>
                                        <p:tgtEl>
                                          <p:spTgt spid="20"/>
                                        </p:tgtEl>
                                      </p:cBhvr>
                                      <p:by x="120000" y="120000"/>
                                    </p:animScale>
                                  </p:childTnLst>
                                </p:cTn>
                              </p:par>
                              <p:par>
                                <p:cTn id="30" presetID="6" presetClass="emph" presetSubtype="0" decel="100000" fill="hold" nodeType="withEffect">
                                  <p:stCondLst>
                                    <p:cond delay="1000"/>
                                  </p:stCondLst>
                                  <p:childTnLst>
                                    <p:animScale>
                                      <p:cBhvr>
                                        <p:cTn id="31" dur="250" fill="hold"/>
                                        <p:tgtEl>
                                          <p:spTgt spid="20"/>
                                        </p:tgtEl>
                                      </p:cBhvr>
                                      <p:by x="83000" y="83000"/>
                                    </p:animScale>
                                  </p:childTnLst>
                                </p:cTn>
                              </p:par>
                              <p:par>
                                <p:cTn id="32" presetID="53" presetClass="entr" presetSubtype="16" fill="hold" grpId="0" nodeType="withEffect">
                                  <p:stCondLst>
                                    <p:cond delay="600"/>
                                  </p:stCondLst>
                                  <p:childTnLst>
                                    <p:set>
                                      <p:cBhvr>
                                        <p:cTn id="33" dur="1" fill="hold">
                                          <p:stCondLst>
                                            <p:cond delay="0"/>
                                          </p:stCondLst>
                                        </p:cTn>
                                        <p:tgtEl>
                                          <p:spTgt spid="19"/>
                                        </p:tgtEl>
                                        <p:attrNameLst>
                                          <p:attrName>style.visibility</p:attrName>
                                        </p:attrNameLst>
                                      </p:cBhvr>
                                      <p:to>
                                        <p:strVal val="visible"/>
                                      </p:to>
                                    </p:set>
                                    <p:anim calcmode="lin" valueType="num">
                                      <p:cBhvr>
                                        <p:cTn id="34" dur="250" fill="hold"/>
                                        <p:tgtEl>
                                          <p:spTgt spid="19"/>
                                        </p:tgtEl>
                                        <p:attrNameLst>
                                          <p:attrName>ppt_w</p:attrName>
                                        </p:attrNameLst>
                                      </p:cBhvr>
                                      <p:tavLst>
                                        <p:tav tm="0">
                                          <p:val>
                                            <p:fltVal val="0"/>
                                          </p:val>
                                        </p:tav>
                                        <p:tav tm="100000">
                                          <p:val>
                                            <p:strVal val="#ppt_w"/>
                                          </p:val>
                                        </p:tav>
                                      </p:tavLst>
                                    </p:anim>
                                    <p:anim calcmode="lin" valueType="num">
                                      <p:cBhvr>
                                        <p:cTn id="35" dur="250" fill="hold"/>
                                        <p:tgtEl>
                                          <p:spTgt spid="19"/>
                                        </p:tgtEl>
                                        <p:attrNameLst>
                                          <p:attrName>ppt_h</p:attrName>
                                        </p:attrNameLst>
                                      </p:cBhvr>
                                      <p:tavLst>
                                        <p:tav tm="0">
                                          <p:val>
                                            <p:fltVal val="0"/>
                                          </p:val>
                                        </p:tav>
                                        <p:tav tm="100000">
                                          <p:val>
                                            <p:strVal val="#ppt_h"/>
                                          </p:val>
                                        </p:tav>
                                      </p:tavLst>
                                    </p:anim>
                                    <p:animEffect transition="in" filter="fade">
                                      <p:cBhvr>
                                        <p:cTn id="36" dur="250"/>
                                        <p:tgtEl>
                                          <p:spTgt spid="19"/>
                                        </p:tgtEl>
                                      </p:cBhvr>
                                    </p:animEffect>
                                  </p:childTnLst>
                                </p:cTn>
                              </p:par>
                              <p:par>
                                <p:cTn id="37" presetID="6" presetClass="emph" presetSubtype="0" decel="100000" fill="hold" grpId="1" nodeType="withEffect">
                                  <p:stCondLst>
                                    <p:cond delay="800"/>
                                  </p:stCondLst>
                                  <p:childTnLst>
                                    <p:animScale>
                                      <p:cBhvr>
                                        <p:cTn id="38" dur="250" fill="hold"/>
                                        <p:tgtEl>
                                          <p:spTgt spid="19"/>
                                        </p:tgtEl>
                                      </p:cBhvr>
                                      <p:by x="120000" y="120000"/>
                                    </p:animScale>
                                  </p:childTnLst>
                                </p:cTn>
                              </p:par>
                              <p:par>
                                <p:cTn id="39" presetID="6" presetClass="emph" presetSubtype="0" decel="100000" fill="hold" grpId="2" nodeType="withEffect">
                                  <p:stCondLst>
                                    <p:cond delay="1000"/>
                                  </p:stCondLst>
                                  <p:childTnLst>
                                    <p:animScale>
                                      <p:cBhvr>
                                        <p:cTn id="40" dur="250" fill="hold"/>
                                        <p:tgtEl>
                                          <p:spTgt spid="19"/>
                                        </p:tgtEl>
                                      </p:cBhvr>
                                      <p:by x="83000" y="83000"/>
                                    </p:animScale>
                                  </p:childTnLst>
                                </p:cTn>
                              </p:par>
                            </p:childTnLst>
                          </p:cTn>
                        </p:par>
                        <p:par>
                          <p:cTn id="41" fill="hold">
                            <p:stCondLst>
                              <p:cond delay="500"/>
                            </p:stCondLst>
                            <p:childTnLst>
                              <p:par>
                                <p:cTn id="42" presetID="53" presetClass="entr" presetSubtype="16" fill="hold" grpId="0" nodeType="afterEffect">
                                  <p:stCondLst>
                                    <p:cond delay="0"/>
                                  </p:stCondLst>
                                  <p:childTnLst>
                                    <p:set>
                                      <p:cBhvr>
                                        <p:cTn id="43" dur="1" fill="hold">
                                          <p:stCondLst>
                                            <p:cond delay="0"/>
                                          </p:stCondLst>
                                        </p:cTn>
                                        <p:tgtEl>
                                          <p:spTgt spid="33"/>
                                        </p:tgtEl>
                                        <p:attrNameLst>
                                          <p:attrName>style.visibility</p:attrName>
                                        </p:attrNameLst>
                                      </p:cBhvr>
                                      <p:to>
                                        <p:strVal val="visible"/>
                                      </p:to>
                                    </p:set>
                                    <p:anim calcmode="lin" valueType="num">
                                      <p:cBhvr>
                                        <p:cTn id="44" dur="300" fill="hold"/>
                                        <p:tgtEl>
                                          <p:spTgt spid="33"/>
                                        </p:tgtEl>
                                        <p:attrNameLst>
                                          <p:attrName>ppt_w</p:attrName>
                                        </p:attrNameLst>
                                      </p:cBhvr>
                                      <p:tavLst>
                                        <p:tav tm="0">
                                          <p:val>
                                            <p:fltVal val="0"/>
                                          </p:val>
                                        </p:tav>
                                        <p:tav tm="100000">
                                          <p:val>
                                            <p:strVal val="#ppt_w"/>
                                          </p:val>
                                        </p:tav>
                                      </p:tavLst>
                                    </p:anim>
                                    <p:anim calcmode="lin" valueType="num">
                                      <p:cBhvr>
                                        <p:cTn id="45" dur="300" fill="hold"/>
                                        <p:tgtEl>
                                          <p:spTgt spid="33"/>
                                        </p:tgtEl>
                                        <p:attrNameLst>
                                          <p:attrName>ppt_h</p:attrName>
                                        </p:attrNameLst>
                                      </p:cBhvr>
                                      <p:tavLst>
                                        <p:tav tm="0">
                                          <p:val>
                                            <p:fltVal val="0"/>
                                          </p:val>
                                        </p:tav>
                                        <p:tav tm="100000">
                                          <p:val>
                                            <p:strVal val="#ppt_h"/>
                                          </p:val>
                                        </p:tav>
                                      </p:tavLst>
                                    </p:anim>
                                    <p:animEffect transition="in" filter="fade">
                                      <p:cBhvr>
                                        <p:cTn id="46" dur="300"/>
                                        <p:tgtEl>
                                          <p:spTgt spid="33"/>
                                        </p:tgtEl>
                                      </p:cBhvr>
                                    </p:animEffect>
                                  </p:childTnLst>
                                </p:cTn>
                              </p:par>
                            </p:childTnLst>
                          </p:cTn>
                        </p:par>
                        <p:par>
                          <p:cTn id="47" fill="hold">
                            <p:stCondLst>
                              <p:cond delay="1000"/>
                            </p:stCondLst>
                            <p:childTnLst>
                              <p:par>
                                <p:cTn id="48" presetID="53" presetClass="entr" presetSubtype="16" fill="hold" grpId="0" nodeType="afterEffect">
                                  <p:stCondLst>
                                    <p:cond delay="0"/>
                                  </p:stCondLst>
                                  <p:childTnLst>
                                    <p:set>
                                      <p:cBhvr>
                                        <p:cTn id="49" dur="1" fill="hold">
                                          <p:stCondLst>
                                            <p:cond delay="0"/>
                                          </p:stCondLst>
                                        </p:cTn>
                                        <p:tgtEl>
                                          <p:spTgt spid="43"/>
                                        </p:tgtEl>
                                        <p:attrNameLst>
                                          <p:attrName>style.visibility</p:attrName>
                                        </p:attrNameLst>
                                      </p:cBhvr>
                                      <p:to>
                                        <p:strVal val="visible"/>
                                      </p:to>
                                    </p:set>
                                    <p:anim calcmode="lin" valueType="num">
                                      <p:cBhvr>
                                        <p:cTn id="50" dur="300" fill="hold"/>
                                        <p:tgtEl>
                                          <p:spTgt spid="43"/>
                                        </p:tgtEl>
                                        <p:attrNameLst>
                                          <p:attrName>ppt_w</p:attrName>
                                        </p:attrNameLst>
                                      </p:cBhvr>
                                      <p:tavLst>
                                        <p:tav tm="0">
                                          <p:val>
                                            <p:fltVal val="0"/>
                                          </p:val>
                                        </p:tav>
                                        <p:tav tm="100000">
                                          <p:val>
                                            <p:strVal val="#ppt_w"/>
                                          </p:val>
                                        </p:tav>
                                      </p:tavLst>
                                    </p:anim>
                                    <p:anim calcmode="lin" valueType="num">
                                      <p:cBhvr>
                                        <p:cTn id="51" dur="300" fill="hold"/>
                                        <p:tgtEl>
                                          <p:spTgt spid="43"/>
                                        </p:tgtEl>
                                        <p:attrNameLst>
                                          <p:attrName>ppt_h</p:attrName>
                                        </p:attrNameLst>
                                      </p:cBhvr>
                                      <p:tavLst>
                                        <p:tav tm="0">
                                          <p:val>
                                            <p:fltVal val="0"/>
                                          </p:val>
                                        </p:tav>
                                        <p:tav tm="100000">
                                          <p:val>
                                            <p:strVal val="#ppt_h"/>
                                          </p:val>
                                        </p:tav>
                                      </p:tavLst>
                                    </p:anim>
                                    <p:animEffect transition="in" filter="fade">
                                      <p:cBhvr>
                                        <p:cTn id="52" dur="300"/>
                                        <p:tgtEl>
                                          <p:spTgt spid="43"/>
                                        </p:tgtEl>
                                      </p:cBhvr>
                                    </p:animEffect>
                                  </p:childTnLst>
                                </p:cTn>
                              </p:par>
                            </p:childTnLst>
                          </p:cTn>
                        </p:par>
                        <p:par>
                          <p:cTn id="53" fill="hold">
                            <p:stCondLst>
                              <p:cond delay="1500"/>
                            </p:stCondLst>
                            <p:childTnLst>
                              <p:par>
                                <p:cTn id="54" presetID="10" presetClass="entr" presetSubtype="0" fill="hold" grpId="0" nodeType="afterEffect">
                                  <p:stCondLst>
                                    <p:cond delay="0"/>
                                  </p:stCondLst>
                                  <p:childTnLst>
                                    <p:set>
                                      <p:cBhvr>
                                        <p:cTn id="55" dur="1" fill="hold">
                                          <p:stCondLst>
                                            <p:cond delay="0"/>
                                          </p:stCondLst>
                                        </p:cTn>
                                        <p:tgtEl>
                                          <p:spTgt spid="38"/>
                                        </p:tgtEl>
                                        <p:attrNameLst>
                                          <p:attrName>style.visibility</p:attrName>
                                        </p:attrNameLst>
                                      </p:cBhvr>
                                      <p:to>
                                        <p:strVal val="visible"/>
                                      </p:to>
                                    </p:set>
                                    <p:animEffect transition="in" filter="fade">
                                      <p:cBhvr>
                                        <p:cTn id="56" dur="500"/>
                                        <p:tgtEl>
                                          <p:spTgt spid="38"/>
                                        </p:tgtEl>
                                      </p:cBhvr>
                                    </p:animEffect>
                                  </p:childTnLst>
                                </p:cTn>
                              </p:par>
                            </p:childTnLst>
                          </p:cTn>
                        </p:par>
                        <p:par>
                          <p:cTn id="57" fill="hold">
                            <p:stCondLst>
                              <p:cond delay="2000"/>
                            </p:stCondLst>
                            <p:childTnLst>
                              <p:par>
                                <p:cTn id="58" presetID="53" presetClass="entr" presetSubtype="16" fill="hold" grpId="0" nodeType="afterEffect">
                                  <p:stCondLst>
                                    <p:cond delay="0"/>
                                  </p:stCondLst>
                                  <p:iterate type="lt">
                                    <p:tmPct val="10000"/>
                                  </p:iterate>
                                  <p:childTnLst>
                                    <p:set>
                                      <p:cBhvr>
                                        <p:cTn id="59" dur="1" fill="hold">
                                          <p:stCondLst>
                                            <p:cond delay="0"/>
                                          </p:stCondLst>
                                        </p:cTn>
                                        <p:tgtEl>
                                          <p:spTgt spid="47"/>
                                        </p:tgtEl>
                                        <p:attrNameLst>
                                          <p:attrName>style.visibility</p:attrName>
                                        </p:attrNameLst>
                                      </p:cBhvr>
                                      <p:to>
                                        <p:strVal val="visible"/>
                                      </p:to>
                                    </p:set>
                                    <p:anim calcmode="lin" valueType="num">
                                      <p:cBhvr>
                                        <p:cTn id="60" dur="250" fill="hold"/>
                                        <p:tgtEl>
                                          <p:spTgt spid="47"/>
                                        </p:tgtEl>
                                        <p:attrNameLst>
                                          <p:attrName>ppt_w</p:attrName>
                                        </p:attrNameLst>
                                      </p:cBhvr>
                                      <p:tavLst>
                                        <p:tav tm="0">
                                          <p:val>
                                            <p:fltVal val="0"/>
                                          </p:val>
                                        </p:tav>
                                        <p:tav tm="100000">
                                          <p:val>
                                            <p:strVal val="#ppt_w"/>
                                          </p:val>
                                        </p:tav>
                                      </p:tavLst>
                                    </p:anim>
                                    <p:anim calcmode="lin" valueType="num">
                                      <p:cBhvr>
                                        <p:cTn id="61" dur="250" fill="hold"/>
                                        <p:tgtEl>
                                          <p:spTgt spid="47"/>
                                        </p:tgtEl>
                                        <p:attrNameLst>
                                          <p:attrName>ppt_h</p:attrName>
                                        </p:attrNameLst>
                                      </p:cBhvr>
                                      <p:tavLst>
                                        <p:tav tm="0">
                                          <p:val>
                                            <p:fltVal val="0"/>
                                          </p:val>
                                        </p:tav>
                                        <p:tav tm="100000">
                                          <p:val>
                                            <p:strVal val="#ppt_h"/>
                                          </p:val>
                                        </p:tav>
                                      </p:tavLst>
                                    </p:anim>
                                    <p:animEffect transition="in" filter="fade">
                                      <p:cBhvr>
                                        <p:cTn id="62" dur="250"/>
                                        <p:tgtEl>
                                          <p:spTgt spid="47"/>
                                        </p:tgtEl>
                                      </p:cBhvr>
                                    </p:animEffect>
                                  </p:childTnLst>
                                </p:cTn>
                              </p:par>
                            </p:childTnLst>
                          </p:cTn>
                        </p:par>
                        <p:par>
                          <p:cTn id="63" fill="hold">
                            <p:stCondLst>
                              <p:cond delay="5199"/>
                            </p:stCondLst>
                            <p:childTnLst>
                              <p:par>
                                <p:cTn id="64" presetID="10" presetClass="entr" presetSubtype="0" fill="hold" grpId="0" nodeType="afterEffect">
                                  <p:stCondLst>
                                    <p:cond delay="0"/>
                                  </p:stCondLst>
                                  <p:childTnLst>
                                    <p:set>
                                      <p:cBhvr>
                                        <p:cTn id="65" dur="1" fill="hold">
                                          <p:stCondLst>
                                            <p:cond delay="0"/>
                                          </p:stCondLst>
                                        </p:cTn>
                                        <p:tgtEl>
                                          <p:spTgt spid="40"/>
                                        </p:tgtEl>
                                        <p:attrNameLst>
                                          <p:attrName>style.visibility</p:attrName>
                                        </p:attrNameLst>
                                      </p:cBhvr>
                                      <p:to>
                                        <p:strVal val="visible"/>
                                      </p:to>
                                    </p:set>
                                    <p:animEffect transition="in" filter="fade">
                                      <p:cBhvr>
                                        <p:cTn id="66"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7" grpId="1" bldLvl="0" animBg="1"/>
      <p:bldP spid="17" grpId="2" bldLvl="0" animBg="1"/>
      <p:bldP spid="18" grpId="0" bldLvl="0" animBg="1"/>
      <p:bldP spid="18" grpId="1" bldLvl="0" animBg="1"/>
      <p:bldP spid="18" grpId="2" bldLvl="0" animBg="1"/>
      <p:bldP spid="19" grpId="0" bldLvl="0" animBg="1"/>
      <p:bldP spid="19" grpId="1" bldLvl="0" animBg="1"/>
      <p:bldP spid="19" grpId="2" bldLvl="0" animBg="1"/>
      <p:bldP spid="33" grpId="0" bldLvl="0" animBg="1"/>
      <p:bldP spid="43" grpId="0" bldLvl="0" animBg="1"/>
      <p:bldP spid="38" grpId="0"/>
      <p:bldP spid="40" grpId="0"/>
      <p:bldP spid="4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图片 1"/>
          <p:cNvPicPr>
            <a:picLocks noChangeAspect="1"/>
          </p:cNvPicPr>
          <p:nvPr/>
        </p:nvPicPr>
        <p:blipFill>
          <a:blip r:embed="rId2"/>
          <a:stretch>
            <a:fillRect/>
          </a:stretch>
        </p:blipFill>
        <p:spPr>
          <a:xfrm>
            <a:off x="8088313" y="246063"/>
            <a:ext cx="4103687" cy="674687"/>
          </a:xfrm>
          <a:prstGeom prst="rect">
            <a:avLst/>
          </a:prstGeom>
          <a:noFill/>
          <a:ln w="9525">
            <a:noFill/>
          </a:ln>
        </p:spPr>
      </p:pic>
      <p:sp>
        <p:nvSpPr>
          <p:cNvPr id="15363" name="直接连接符 2"/>
          <p:cNvSpPr/>
          <p:nvPr/>
        </p:nvSpPr>
        <p:spPr>
          <a:xfrm>
            <a:off x="0" y="920750"/>
            <a:ext cx="12192000" cy="1588"/>
          </a:xfrm>
          <a:prstGeom prst="line">
            <a:avLst/>
          </a:prstGeom>
          <a:ln w="28575" cap="flat" cmpd="sng">
            <a:solidFill>
              <a:schemeClr val="accent1"/>
            </a:solidFill>
            <a:prstDash val="solid"/>
            <a:bevel/>
            <a:headEnd type="none" w="med" len="med"/>
            <a:tailEnd type="none" w="med" len="med"/>
          </a:ln>
        </p:spPr>
      </p:sp>
      <p:sp>
        <p:nvSpPr>
          <p:cNvPr id="15364" name="矩形 3"/>
          <p:cNvSpPr/>
          <p:nvPr/>
        </p:nvSpPr>
        <p:spPr>
          <a:xfrm>
            <a:off x="1060450" y="352425"/>
            <a:ext cx="5262563" cy="461963"/>
          </a:xfrm>
          <a:prstGeom prst="rect">
            <a:avLst/>
          </a:prstGeom>
          <a:noFill/>
          <a:ln w="9525">
            <a:noFill/>
          </a:ln>
        </p:spPr>
        <p:txBody>
          <a:bodyPr wrap="square" anchor="t">
            <a:spAutoFit/>
          </a:bodyPr>
          <a:lstStyle/>
          <a:p>
            <a:r>
              <a:rPr lang="zh-CN" altLang="en-US" sz="24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第一部分：修订背景和主要精神</a:t>
            </a:r>
          </a:p>
        </p:txBody>
      </p:sp>
      <p:sp>
        <p:nvSpPr>
          <p:cNvPr id="15365" name="Freeform 29"/>
          <p:cNvSpPr/>
          <p:nvPr/>
        </p:nvSpPr>
        <p:spPr>
          <a:xfrm>
            <a:off x="288925" y="125413"/>
            <a:ext cx="771525" cy="688975"/>
          </a:xfrm>
          <a:custGeom>
            <a:avLst/>
            <a:gdLst/>
            <a:ahLst/>
            <a:cxnLst>
              <a:cxn ang="0">
                <a:pos x="803" y="15"/>
              </a:cxn>
              <a:cxn ang="0">
                <a:pos x="1253" y="1067"/>
              </a:cxn>
              <a:cxn ang="0">
                <a:pos x="728" y="540"/>
              </a:cxn>
              <a:cxn ang="0">
                <a:pos x="928" y="339"/>
              </a:cxn>
              <a:cxn ang="0">
                <a:pos x="803" y="215"/>
              </a:cxn>
              <a:cxn ang="0">
                <a:pos x="549" y="267"/>
              </a:cxn>
              <a:cxn ang="0">
                <a:pos x="150" y="666"/>
              </a:cxn>
              <a:cxn ang="0">
                <a:pos x="376" y="890"/>
              </a:cxn>
              <a:cxn ang="0">
                <a:pos x="527" y="741"/>
              </a:cxn>
              <a:cxn ang="0">
                <a:pos x="1052" y="1266"/>
              </a:cxn>
              <a:cxn ang="0">
                <a:pos x="176" y="1090"/>
              </a:cxn>
              <a:cxn ang="0">
                <a:pos x="49" y="1217"/>
              </a:cxn>
              <a:cxn ang="0">
                <a:pos x="159" y="1357"/>
              </a:cxn>
              <a:cxn ang="0">
                <a:pos x="144" y="1371"/>
              </a:cxn>
              <a:cxn ang="0">
                <a:pos x="122" y="1367"/>
              </a:cxn>
              <a:cxn ang="0">
                <a:pos x="0" y="1494"/>
              </a:cxn>
              <a:cxn ang="0">
                <a:pos x="123" y="1616"/>
              </a:cxn>
              <a:cxn ang="0">
                <a:pos x="249" y="1493"/>
              </a:cxn>
              <a:cxn ang="0">
                <a:pos x="245" y="1470"/>
              </a:cxn>
              <a:cxn ang="0">
                <a:pos x="265" y="1451"/>
              </a:cxn>
              <a:cxn ang="0">
                <a:pos x="1255" y="1467"/>
              </a:cxn>
              <a:cxn ang="0">
                <a:pos x="1402" y="1615"/>
              </a:cxn>
              <a:cxn ang="0">
                <a:pos x="1603" y="1416"/>
              </a:cxn>
              <a:cxn ang="0">
                <a:pos x="1455" y="1267"/>
              </a:cxn>
              <a:cxn ang="0">
                <a:pos x="803" y="15"/>
              </a:cxn>
            </a:cxnLst>
            <a:rect l="0" t="0" r="0" b="0"/>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w="9525">
            <a:noFill/>
          </a:ln>
        </p:spPr>
        <p:txBody>
          <a:bodyPr/>
          <a:lstStyle/>
          <a:p>
            <a:endParaRPr lang="zh-CN" altLang="en-US"/>
          </a:p>
        </p:txBody>
      </p:sp>
      <p:sp>
        <p:nvSpPr>
          <p:cNvPr id="15366" name="椭圆 16"/>
          <p:cNvSpPr/>
          <p:nvPr/>
        </p:nvSpPr>
        <p:spPr>
          <a:xfrm>
            <a:off x="879475" y="2454275"/>
            <a:ext cx="2459038" cy="2457450"/>
          </a:xfrm>
          <a:prstGeom prst="ellipse">
            <a:avLst/>
          </a:prstGeom>
          <a:gradFill rotWithShape="1">
            <a:gsLst>
              <a:gs pos="0">
                <a:srgbClr val="B40000">
                  <a:alpha val="100000"/>
                </a:srgbClr>
              </a:gs>
              <a:gs pos="67000">
                <a:srgbClr val="FF0000">
                  <a:alpha val="100000"/>
                </a:srgbClr>
              </a:gs>
              <a:gs pos="100000">
                <a:srgbClr val="FFFF00">
                  <a:alpha val="100000"/>
                </a:srgbClr>
              </a:gs>
            </a:gsLst>
            <a:lin ang="5400000" scaled="1"/>
            <a:tileRect/>
          </a:gradFill>
          <a:ln w="28575" cap="flat" cmpd="sng">
            <a:pattFill prst="horz">
              <a:fgClr>
                <a:srgbClr val="8B0000"/>
              </a:fgClr>
              <a:bgClr>
                <a:srgbClr val="FFFFFF"/>
              </a:bgClr>
            </a:pattFill>
            <a:prstDash val="solid"/>
            <a:bevel/>
            <a:headEnd type="none" w="med" len="med"/>
            <a:tailEnd type="none" w="med" len="med"/>
          </a:ln>
        </p:spPr>
        <p:txBody>
          <a:bodyPr anchor="ctr"/>
          <a:lstStyle/>
          <a:p>
            <a:pPr algn="ctr"/>
            <a:endParaRPr lang="zh-CN" altLang="en-US"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5367" name="椭圆 17"/>
          <p:cNvSpPr/>
          <p:nvPr/>
        </p:nvSpPr>
        <p:spPr>
          <a:xfrm>
            <a:off x="669925" y="2243138"/>
            <a:ext cx="2879725" cy="2879725"/>
          </a:xfrm>
          <a:prstGeom prst="ellipse">
            <a:avLst/>
          </a:prstGeom>
          <a:noFill/>
          <a:ln w="12700" cap="flat" cmpd="sng">
            <a:solidFill>
              <a:schemeClr val="tx2"/>
            </a:solidFill>
            <a:prstDash val="solid"/>
            <a:bevel/>
            <a:headEnd type="none" w="med" len="med"/>
            <a:tailEnd type="none" w="med" len="med"/>
          </a:ln>
        </p:spPr>
        <p:txBody>
          <a:bodyPr wrap="square" anchor="t"/>
          <a:lstStyle/>
          <a:p>
            <a:endParaRPr lang="zh-CN" altLang="en-US" dirty="0">
              <a:latin typeface="Calibri" panose="020F0502020204030204" charset="0"/>
              <a:ea typeface="宋体" panose="02010600030101010101" pitchFamily="2" charset="-122"/>
              <a:sym typeface="宋体" panose="02010600030101010101" pitchFamily="2" charset="-122"/>
            </a:endParaRPr>
          </a:p>
        </p:txBody>
      </p:sp>
      <p:sp>
        <p:nvSpPr>
          <p:cNvPr id="15368" name="矩形 18"/>
          <p:cNvSpPr/>
          <p:nvPr/>
        </p:nvSpPr>
        <p:spPr>
          <a:xfrm>
            <a:off x="1060450" y="3492500"/>
            <a:ext cx="2193925" cy="1198563"/>
          </a:xfrm>
          <a:prstGeom prst="rect">
            <a:avLst/>
          </a:prstGeom>
          <a:noFill/>
          <a:ln w="9525">
            <a:noFill/>
          </a:ln>
        </p:spPr>
        <p:txBody>
          <a:bodyPr wrap="square" anchor="t">
            <a:spAutoFit/>
          </a:bodyPr>
          <a:lstStyle/>
          <a:p>
            <a:pPr algn="ctr"/>
            <a:r>
              <a:rPr lang="zh-CN" altLang="en-US" sz="36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修订的</a:t>
            </a:r>
            <a:endParaRPr lang="en-US" altLang="zh-CN" sz="36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algn="ctr"/>
            <a:r>
              <a:rPr lang="zh-CN" altLang="en-US" sz="36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精神</a:t>
            </a:r>
            <a:endParaRPr lang="zh-CN" altLang="en-US" dirty="0">
              <a:latin typeface="Arial" panose="020B0604020202020204" pitchFamily="34" charset="0"/>
              <a:ea typeface="宋体" panose="02010600030101010101" pitchFamily="2" charset="-122"/>
            </a:endParaRPr>
          </a:p>
        </p:txBody>
      </p:sp>
      <p:pic>
        <p:nvPicPr>
          <p:cNvPr id="15369" name="图片 19"/>
          <p:cNvPicPr>
            <a:picLocks noChangeAspect="1"/>
          </p:cNvPicPr>
          <p:nvPr/>
        </p:nvPicPr>
        <p:blipFill>
          <a:blip r:embed="rId3"/>
          <a:stretch>
            <a:fillRect/>
          </a:stretch>
        </p:blipFill>
        <p:spPr>
          <a:xfrm>
            <a:off x="1673225" y="2762250"/>
            <a:ext cx="755650" cy="642938"/>
          </a:xfrm>
          <a:prstGeom prst="rect">
            <a:avLst/>
          </a:prstGeom>
          <a:noFill/>
          <a:ln w="9525">
            <a:noFill/>
          </a:ln>
        </p:spPr>
      </p:pic>
      <p:sp>
        <p:nvSpPr>
          <p:cNvPr id="15370" name="圆角矩形 32"/>
          <p:cNvSpPr/>
          <p:nvPr/>
        </p:nvSpPr>
        <p:spPr>
          <a:xfrm>
            <a:off x="3743325" y="1146175"/>
            <a:ext cx="7885113" cy="5651500"/>
          </a:xfrm>
          <a:prstGeom prst="roundRect">
            <a:avLst>
              <a:gd name="adj" fmla="val 10005"/>
            </a:avLst>
          </a:prstGeom>
          <a:noFill/>
          <a:ln w="12700" cap="flat" cmpd="sng">
            <a:solidFill>
              <a:schemeClr val="tx2"/>
            </a:solidFill>
            <a:prstDash val="solid"/>
            <a:bevel/>
            <a:headEnd type="none" w="med" len="med"/>
            <a:tailEnd type="none" w="med" len="med"/>
          </a:ln>
        </p:spPr>
        <p:txBody>
          <a:bodyPr wrap="square" anchor="t"/>
          <a:lstStyle/>
          <a:p>
            <a:endParaRPr lang="zh-CN" altLang="en-US" dirty="0">
              <a:solidFill>
                <a:srgbClr val="000000"/>
              </a:solidFill>
              <a:latin typeface="Calibri" panose="020F0502020204030204" charset="0"/>
              <a:ea typeface="宋体" panose="02010600030101010101" pitchFamily="2" charset="-122"/>
              <a:sym typeface="宋体" panose="02010600030101010101" pitchFamily="2" charset="-122"/>
            </a:endParaRPr>
          </a:p>
        </p:txBody>
      </p:sp>
      <p:sp>
        <p:nvSpPr>
          <p:cNvPr id="15371" name="任意多边形 42"/>
          <p:cNvSpPr/>
          <p:nvPr/>
        </p:nvSpPr>
        <p:spPr>
          <a:xfrm>
            <a:off x="3743325" y="1136650"/>
            <a:ext cx="7885113" cy="482600"/>
          </a:xfrm>
          <a:custGeom>
            <a:avLst/>
            <a:gdLst/>
            <a:ahLst/>
            <a:cxnLst>
              <a:cxn ang="0">
                <a:pos x="207337" y="0"/>
              </a:cxn>
              <a:cxn ang="0">
                <a:pos x="3113681" y="0"/>
              </a:cxn>
              <a:cxn ang="0">
                <a:pos x="3321018" y="207337"/>
              </a:cxn>
              <a:cxn ang="0">
                <a:pos x="3321018" y="481479"/>
              </a:cxn>
              <a:cxn ang="0">
                <a:pos x="0" y="481479"/>
              </a:cxn>
              <a:cxn ang="0">
                <a:pos x="0" y="207337"/>
              </a:cxn>
              <a:cxn ang="0">
                <a:pos x="207337" y="0"/>
              </a:cxn>
            </a:cxnLst>
            <a:rect l="0" t="0" r="0" b="0"/>
            <a:pathLst>
              <a:path w="3321018" h="481479">
                <a:moveTo>
                  <a:pt x="207337" y="0"/>
                </a:moveTo>
                <a:lnTo>
                  <a:pt x="3113681" y="0"/>
                </a:lnTo>
                <a:cubicBezTo>
                  <a:pt x="3228190" y="0"/>
                  <a:pt x="3321018" y="92828"/>
                  <a:pt x="3321018" y="207337"/>
                </a:cubicBezTo>
                <a:lnTo>
                  <a:pt x="3321018" y="481479"/>
                </a:lnTo>
                <a:lnTo>
                  <a:pt x="0" y="481479"/>
                </a:lnTo>
                <a:lnTo>
                  <a:pt x="0" y="207337"/>
                </a:lnTo>
                <a:cubicBezTo>
                  <a:pt x="0" y="92828"/>
                  <a:pt x="92828" y="0"/>
                  <a:pt x="207337" y="0"/>
                </a:cubicBezTo>
                <a:close/>
              </a:path>
            </a:pathLst>
          </a:custGeom>
          <a:solidFill>
            <a:schemeClr val="accent1"/>
          </a:solidFill>
          <a:ln w="9525">
            <a:noFill/>
          </a:ln>
        </p:spPr>
        <p:txBody>
          <a:bodyPr/>
          <a:lstStyle/>
          <a:p>
            <a:endParaRPr lang="zh-CN" altLang="en-US"/>
          </a:p>
        </p:txBody>
      </p:sp>
      <p:sp>
        <p:nvSpPr>
          <p:cNvPr id="15372" name="矩形 37"/>
          <p:cNvSpPr/>
          <p:nvPr/>
        </p:nvSpPr>
        <p:spPr>
          <a:xfrm>
            <a:off x="4187825" y="1181100"/>
            <a:ext cx="6718300" cy="368300"/>
          </a:xfrm>
          <a:prstGeom prst="rect">
            <a:avLst/>
          </a:prstGeom>
          <a:noFill/>
          <a:ln w="9525">
            <a:noFill/>
          </a:ln>
        </p:spPr>
        <p:txBody>
          <a:bodyPr wrap="square" anchor="t">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二、坚持把纪律挺在前面</a:t>
            </a:r>
            <a:endParaRPr lang="zh-CN" altLang="en-US" dirty="0">
              <a:latin typeface="Arial" panose="020B0604020202020204" pitchFamily="34" charset="0"/>
              <a:ea typeface="宋体" panose="02010600030101010101" pitchFamily="2" charset="-122"/>
            </a:endParaRPr>
          </a:p>
        </p:txBody>
      </p:sp>
      <p:sp>
        <p:nvSpPr>
          <p:cNvPr id="15373" name="矩形 39"/>
          <p:cNvSpPr/>
          <p:nvPr/>
        </p:nvSpPr>
        <p:spPr>
          <a:xfrm>
            <a:off x="7777163" y="4625975"/>
            <a:ext cx="3535362" cy="354013"/>
          </a:xfrm>
          <a:prstGeom prst="rect">
            <a:avLst/>
          </a:prstGeom>
          <a:noFill/>
          <a:ln w="9525">
            <a:noFill/>
          </a:ln>
        </p:spPr>
        <p:txBody>
          <a:bodyPr wrap="square" anchor="t">
            <a:spAutoFit/>
          </a:bodyPr>
          <a:lstStyle/>
          <a:p>
            <a:pPr algn="ctr"/>
            <a:r>
              <a:rPr lang="zh-CN" altLang="en-US" sz="17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各级党报、党刊、电台、电视台</a:t>
            </a:r>
            <a:endParaRPr lang="zh-CN" altLang="en-US" dirty="0">
              <a:latin typeface="Arial" panose="020B0604020202020204" pitchFamily="34" charset="0"/>
              <a:ea typeface="宋体" panose="02010600030101010101" pitchFamily="2" charset="-122"/>
            </a:endParaRPr>
          </a:p>
        </p:txBody>
      </p:sp>
      <p:sp>
        <p:nvSpPr>
          <p:cNvPr id="15374" name="矩形 46"/>
          <p:cNvSpPr/>
          <p:nvPr/>
        </p:nvSpPr>
        <p:spPr>
          <a:xfrm>
            <a:off x="3790950" y="1882775"/>
            <a:ext cx="7759700" cy="4968875"/>
          </a:xfrm>
          <a:prstGeom prst="rect">
            <a:avLst/>
          </a:prstGeom>
          <a:noFill/>
          <a:ln w="9525">
            <a:noFill/>
          </a:ln>
        </p:spPr>
        <p:txBody>
          <a:bodyPr wrap="square" anchor="t">
            <a:spAutoFit/>
          </a:bodyPr>
          <a:lstStyle/>
          <a:p>
            <a:pPr algn="just">
              <a:lnSpc>
                <a:spcPct val="200000"/>
              </a:lnSpc>
            </a:pPr>
            <a:r>
              <a:rPr lang="en-US" altLang="zh-CN" sz="20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0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20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0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）纪挺法前。</a:t>
            </a:r>
            <a:r>
              <a:rPr lang="en-US" altLang="zh-CN" sz="20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18</a:t>
            </a:r>
            <a:r>
              <a:rPr lang="zh-CN" altLang="en-US" sz="20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年条例第</a:t>
            </a:r>
            <a:r>
              <a:rPr lang="en-US" altLang="zh-CN" sz="20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29</a:t>
            </a:r>
            <a:r>
              <a:rPr lang="zh-CN" altLang="en-US" sz="20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条</a:t>
            </a:r>
            <a:r>
              <a:rPr lang="zh-CN" altLang="en-US" sz="20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增加规定，党组织在纪律审查中发现党员严重违纪涉嫌违法犯罪的，原则上先作出党纪处分决定，并按照规定给予政务处分后，再移送有关国家机关依法处理。</a:t>
            </a:r>
          </a:p>
          <a:p>
            <a:pPr algn="just">
              <a:lnSpc>
                <a:spcPct val="200000"/>
              </a:lnSpc>
            </a:pPr>
            <a:endParaRPr lang="en-US" altLang="zh-CN" sz="20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lnSpc>
                <a:spcPct val="200000"/>
              </a:lnSpc>
            </a:pPr>
            <a:r>
              <a:rPr lang="zh-CN" altLang="en-US" sz="20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      （</a:t>
            </a:r>
            <a:r>
              <a:rPr lang="en-US" altLang="zh-CN" sz="20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20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）纪法分开。</a:t>
            </a:r>
            <a:r>
              <a:rPr lang="en-US" altLang="zh-CN" sz="20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16</a:t>
            </a:r>
            <a:r>
              <a:rPr lang="zh-CN" altLang="en-US" sz="20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年条例将违纪行为修订整合，最终划分为违反</a:t>
            </a:r>
            <a:r>
              <a:rPr lang="zh-CN" altLang="en-US" sz="2000" b="1" dirty="0">
                <a:solidFill>
                  <a:schemeClr val="tx2"/>
                </a:solidFill>
                <a:latin typeface="微软雅黑" panose="020B0503020204020204" pitchFamily="34" charset="-122"/>
                <a:ea typeface="微软雅黑" panose="020B0503020204020204" pitchFamily="34" charset="-122"/>
                <a:sym typeface="微软雅黑" panose="020B0503020204020204" pitchFamily="34" charset="-122"/>
              </a:rPr>
              <a:t>政治纪律</a:t>
            </a:r>
            <a:r>
              <a:rPr lang="zh-CN" altLang="en-US" sz="20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000" b="1" dirty="0">
                <a:solidFill>
                  <a:schemeClr val="tx2"/>
                </a:solidFill>
                <a:latin typeface="微软雅黑" panose="020B0503020204020204" pitchFamily="34" charset="-122"/>
                <a:ea typeface="微软雅黑" panose="020B0503020204020204" pitchFamily="34" charset="-122"/>
                <a:sym typeface="微软雅黑" panose="020B0503020204020204" pitchFamily="34" charset="-122"/>
              </a:rPr>
              <a:t>组织纪律</a:t>
            </a:r>
            <a:r>
              <a:rPr lang="zh-CN" altLang="en-US" sz="20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000" b="1" dirty="0">
                <a:solidFill>
                  <a:schemeClr val="tx2"/>
                </a:solidFill>
                <a:latin typeface="微软雅黑" panose="020B0503020204020204" pitchFamily="34" charset="-122"/>
                <a:ea typeface="微软雅黑" panose="020B0503020204020204" pitchFamily="34" charset="-122"/>
                <a:sym typeface="微软雅黑" panose="020B0503020204020204" pitchFamily="34" charset="-122"/>
              </a:rPr>
              <a:t>廉洁纪律</a:t>
            </a:r>
            <a:r>
              <a:rPr lang="zh-CN" altLang="en-US" sz="20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000" b="1" dirty="0">
                <a:solidFill>
                  <a:schemeClr val="tx2"/>
                </a:solidFill>
                <a:latin typeface="微软雅黑" panose="020B0503020204020204" pitchFamily="34" charset="-122"/>
                <a:ea typeface="微软雅黑" panose="020B0503020204020204" pitchFamily="34" charset="-122"/>
                <a:sym typeface="微软雅黑" panose="020B0503020204020204" pitchFamily="34" charset="-122"/>
              </a:rPr>
              <a:t>群众纪律</a:t>
            </a:r>
            <a:r>
              <a:rPr lang="zh-CN" altLang="en-US" sz="20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000" b="1" dirty="0">
                <a:solidFill>
                  <a:schemeClr val="tx2"/>
                </a:solidFill>
                <a:latin typeface="微软雅黑" panose="020B0503020204020204" pitchFamily="34" charset="-122"/>
                <a:ea typeface="微软雅黑" panose="020B0503020204020204" pitchFamily="34" charset="-122"/>
                <a:sym typeface="微软雅黑" panose="020B0503020204020204" pitchFamily="34" charset="-122"/>
              </a:rPr>
              <a:t>工作纪律</a:t>
            </a:r>
            <a:r>
              <a:rPr lang="zh-CN" altLang="en-US" sz="20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000" b="1" dirty="0">
                <a:solidFill>
                  <a:schemeClr val="tx2"/>
                </a:solidFill>
                <a:latin typeface="微软雅黑" panose="020B0503020204020204" pitchFamily="34" charset="-122"/>
                <a:ea typeface="微软雅黑" panose="020B0503020204020204" pitchFamily="34" charset="-122"/>
                <a:sym typeface="微软雅黑" panose="020B0503020204020204" pitchFamily="34" charset="-122"/>
              </a:rPr>
              <a:t>生活纪律</a:t>
            </a:r>
            <a:r>
              <a:rPr lang="zh-CN" altLang="en-US" sz="20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行为六类，</a:t>
            </a:r>
            <a:r>
              <a:rPr lang="en-US" altLang="zh-CN" sz="20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18</a:t>
            </a:r>
            <a:r>
              <a:rPr lang="zh-CN" altLang="en-US" sz="20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年条例延续。</a:t>
            </a:r>
            <a:endParaRPr lang="en-US" altLang="zh-CN" sz="20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lnSpc>
                <a:spcPct val="200000"/>
              </a:lnSpc>
            </a:pPr>
            <a:r>
              <a:rPr lang="zh-CN" altLang="en-US" sz="20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      </a:t>
            </a:r>
            <a:endParaRPr lang="zh-CN" altLang="en-US" dirty="0">
              <a:latin typeface="Arial" panose="020B0604020202020204" pitchFamily="34" charset="0"/>
              <a:ea typeface="宋体" panose="02010600030101010101" pitchFamily="2" charset="-122"/>
            </a:endParaRPr>
          </a:p>
        </p:txBody>
      </p:sp>
      <p:pic>
        <p:nvPicPr>
          <p:cNvPr id="15375" name="图片 1"/>
          <p:cNvPicPr>
            <a:picLocks noChangeAspect="1"/>
          </p:cNvPicPr>
          <p:nvPr/>
        </p:nvPicPr>
        <p:blipFill>
          <a:blip r:embed="rId2"/>
          <a:stretch>
            <a:fillRect/>
          </a:stretch>
        </p:blipFill>
        <p:spPr>
          <a:xfrm>
            <a:off x="26988" y="6165850"/>
            <a:ext cx="4103687" cy="673100"/>
          </a:xfrm>
          <a:prstGeom prst="rect">
            <a:avLst/>
          </a:prstGeom>
          <a:noFill/>
          <a:ln w="9525">
            <a:noFill/>
          </a:ln>
        </p:spPr>
      </p:pic>
      <p:sp>
        <p:nvSpPr>
          <p:cNvPr id="15376" name="灯片编号占位符 1"/>
          <p:cNvSpPr/>
          <p:nvPr/>
        </p:nvSpPr>
        <p:spPr>
          <a:xfrm>
            <a:off x="8610600" y="6356350"/>
            <a:ext cx="2743200" cy="365125"/>
          </a:xfrm>
          <a:prstGeom prst="rect">
            <a:avLst/>
          </a:prstGeom>
          <a:noFill/>
          <a:ln w="9525">
            <a:noFill/>
          </a:ln>
        </p:spPr>
        <p:txBody>
          <a:bodyPr anchor="ctr"/>
          <a:lstStyle/>
          <a:p>
            <a:pPr algn="r"/>
            <a:fld id="{9A0DB2DC-4C9A-4742-B13C-FB6460FD3503}" type="slidenum">
              <a:rPr lang="zh-CN" altLang="en-US" sz="1200" dirty="0">
                <a:solidFill>
                  <a:srgbClr val="898989"/>
                </a:solidFill>
                <a:latin typeface="Arial" panose="020B0604020202020204" pitchFamily="34" charset="0"/>
                <a:ea typeface="宋体" panose="02010600030101010101" pitchFamily="2" charset="-122"/>
              </a:rPr>
              <a:t>14</a:t>
            </a:fld>
            <a:endParaRPr lang="zh-CN" altLang="en-US" sz="1200" dirty="0">
              <a:solidFill>
                <a:srgbClr val="898989"/>
              </a:solidFill>
              <a:latin typeface="Arial" panose="020B0604020202020204" pitchFamily="34" charset="0"/>
              <a:ea typeface="宋体" panose="02010600030101010101" pitchFamily="2" charset="-122"/>
            </a:endParaRPr>
          </a:p>
        </p:txBody>
      </p:sp>
      <p:sp>
        <p:nvSpPr>
          <p:cNvPr id="2" name="日期占位符 1"/>
          <p:cNvSpPr>
            <a:spLocks noGrp="1"/>
          </p:cNvSpPr>
          <p:nvPr>
            <p:ph type="dt" sz="half" idx="10"/>
          </p:nvPr>
        </p:nvSpPr>
        <p:spPr/>
        <p:txBody>
          <a:bodyPr/>
          <a:lstStyle/>
          <a:p>
            <a:pPr lvl="0"/>
            <a:fld id="{BB962C8B-B14F-4D97-AF65-F5344CB8AC3E}" type="datetime1">
              <a:rPr lang="zh-CN" altLang="en-US" dirty="0">
                <a:latin typeface="Arial" panose="020B0604020202020204" pitchFamily="34" charset="0"/>
                <a:ea typeface="宋体" panose="02010600030101010101" pitchFamily="2" charset="-122"/>
              </a:rPr>
              <a:t>2018/10/12</a:t>
            </a:fld>
            <a:endParaRPr lang="zh-CN" altLang="en-US" dirty="0">
              <a:latin typeface="Arial" panose="020B0604020202020204" pitchFamily="34" charset="0"/>
              <a:ea typeface="宋体" panose="02010600030101010101" pitchFamily="2" charset="-122"/>
            </a:endParaRPr>
          </a:p>
        </p:txBody>
      </p:sp>
    </p:spTree>
  </p:cSld>
  <p:clrMapOvr>
    <a:masterClrMapping/>
  </p:clrMapOvr>
  <p:transition>
    <p:random/>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图片 1"/>
          <p:cNvPicPr>
            <a:picLocks noChangeAspect="1"/>
          </p:cNvPicPr>
          <p:nvPr/>
        </p:nvPicPr>
        <p:blipFill>
          <a:blip r:embed="rId2"/>
          <a:stretch>
            <a:fillRect/>
          </a:stretch>
        </p:blipFill>
        <p:spPr>
          <a:xfrm>
            <a:off x="8088313" y="246063"/>
            <a:ext cx="4103687" cy="674687"/>
          </a:xfrm>
          <a:prstGeom prst="rect">
            <a:avLst/>
          </a:prstGeom>
          <a:noFill/>
          <a:ln w="9525">
            <a:noFill/>
          </a:ln>
        </p:spPr>
      </p:pic>
      <p:sp>
        <p:nvSpPr>
          <p:cNvPr id="16387" name="直接连接符 2"/>
          <p:cNvSpPr/>
          <p:nvPr/>
        </p:nvSpPr>
        <p:spPr>
          <a:xfrm>
            <a:off x="0" y="920750"/>
            <a:ext cx="12192000" cy="1588"/>
          </a:xfrm>
          <a:prstGeom prst="line">
            <a:avLst/>
          </a:prstGeom>
          <a:ln w="28575" cap="flat" cmpd="sng">
            <a:solidFill>
              <a:schemeClr val="accent1"/>
            </a:solidFill>
            <a:prstDash val="solid"/>
            <a:bevel/>
            <a:headEnd type="none" w="med" len="med"/>
            <a:tailEnd type="none" w="med" len="med"/>
          </a:ln>
        </p:spPr>
      </p:sp>
      <p:sp>
        <p:nvSpPr>
          <p:cNvPr id="16388" name="矩形 3"/>
          <p:cNvSpPr/>
          <p:nvPr/>
        </p:nvSpPr>
        <p:spPr>
          <a:xfrm>
            <a:off x="1060450" y="352425"/>
            <a:ext cx="5262563" cy="461963"/>
          </a:xfrm>
          <a:prstGeom prst="rect">
            <a:avLst/>
          </a:prstGeom>
          <a:noFill/>
          <a:ln w="9525">
            <a:noFill/>
          </a:ln>
        </p:spPr>
        <p:txBody>
          <a:bodyPr wrap="square" anchor="t">
            <a:spAutoFit/>
          </a:bodyPr>
          <a:lstStyle/>
          <a:p>
            <a:r>
              <a:rPr lang="zh-CN" altLang="en-US" sz="24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第一部分：修订背景和主要精神</a:t>
            </a:r>
          </a:p>
        </p:txBody>
      </p:sp>
      <p:sp>
        <p:nvSpPr>
          <p:cNvPr id="16389" name="Freeform 29"/>
          <p:cNvSpPr/>
          <p:nvPr/>
        </p:nvSpPr>
        <p:spPr>
          <a:xfrm>
            <a:off x="288925" y="125413"/>
            <a:ext cx="771525" cy="688975"/>
          </a:xfrm>
          <a:custGeom>
            <a:avLst/>
            <a:gdLst/>
            <a:ahLst/>
            <a:cxnLst>
              <a:cxn ang="0">
                <a:pos x="803" y="15"/>
              </a:cxn>
              <a:cxn ang="0">
                <a:pos x="1253" y="1067"/>
              </a:cxn>
              <a:cxn ang="0">
                <a:pos x="728" y="540"/>
              </a:cxn>
              <a:cxn ang="0">
                <a:pos x="928" y="339"/>
              </a:cxn>
              <a:cxn ang="0">
                <a:pos x="803" y="215"/>
              </a:cxn>
              <a:cxn ang="0">
                <a:pos x="549" y="267"/>
              </a:cxn>
              <a:cxn ang="0">
                <a:pos x="150" y="666"/>
              </a:cxn>
              <a:cxn ang="0">
                <a:pos x="376" y="890"/>
              </a:cxn>
              <a:cxn ang="0">
                <a:pos x="527" y="741"/>
              </a:cxn>
              <a:cxn ang="0">
                <a:pos x="1052" y="1266"/>
              </a:cxn>
              <a:cxn ang="0">
                <a:pos x="176" y="1090"/>
              </a:cxn>
              <a:cxn ang="0">
                <a:pos x="49" y="1217"/>
              </a:cxn>
              <a:cxn ang="0">
                <a:pos x="159" y="1357"/>
              </a:cxn>
              <a:cxn ang="0">
                <a:pos x="144" y="1371"/>
              </a:cxn>
              <a:cxn ang="0">
                <a:pos x="122" y="1367"/>
              </a:cxn>
              <a:cxn ang="0">
                <a:pos x="0" y="1494"/>
              </a:cxn>
              <a:cxn ang="0">
                <a:pos x="123" y="1616"/>
              </a:cxn>
              <a:cxn ang="0">
                <a:pos x="249" y="1493"/>
              </a:cxn>
              <a:cxn ang="0">
                <a:pos x="245" y="1470"/>
              </a:cxn>
              <a:cxn ang="0">
                <a:pos x="265" y="1451"/>
              </a:cxn>
              <a:cxn ang="0">
                <a:pos x="1255" y="1467"/>
              </a:cxn>
              <a:cxn ang="0">
                <a:pos x="1402" y="1615"/>
              </a:cxn>
              <a:cxn ang="0">
                <a:pos x="1603" y="1416"/>
              </a:cxn>
              <a:cxn ang="0">
                <a:pos x="1455" y="1267"/>
              </a:cxn>
              <a:cxn ang="0">
                <a:pos x="803" y="15"/>
              </a:cxn>
            </a:cxnLst>
            <a:rect l="0" t="0" r="0" b="0"/>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w="9525">
            <a:noFill/>
          </a:ln>
        </p:spPr>
        <p:txBody>
          <a:bodyPr/>
          <a:lstStyle/>
          <a:p>
            <a:endParaRPr lang="zh-CN" altLang="en-US"/>
          </a:p>
        </p:txBody>
      </p:sp>
      <p:sp>
        <p:nvSpPr>
          <p:cNvPr id="16390" name="椭圆 16"/>
          <p:cNvSpPr/>
          <p:nvPr/>
        </p:nvSpPr>
        <p:spPr>
          <a:xfrm>
            <a:off x="879475" y="2454275"/>
            <a:ext cx="2459038" cy="2457450"/>
          </a:xfrm>
          <a:prstGeom prst="ellipse">
            <a:avLst/>
          </a:prstGeom>
          <a:gradFill rotWithShape="1">
            <a:gsLst>
              <a:gs pos="0">
                <a:srgbClr val="B40000">
                  <a:alpha val="100000"/>
                </a:srgbClr>
              </a:gs>
              <a:gs pos="67000">
                <a:srgbClr val="FF0000">
                  <a:alpha val="100000"/>
                </a:srgbClr>
              </a:gs>
              <a:gs pos="100000">
                <a:srgbClr val="FFFF00">
                  <a:alpha val="100000"/>
                </a:srgbClr>
              </a:gs>
            </a:gsLst>
            <a:lin ang="5400000" scaled="1"/>
            <a:tileRect/>
          </a:gradFill>
          <a:ln w="28575" cap="flat" cmpd="sng">
            <a:pattFill prst="horz">
              <a:fgClr>
                <a:srgbClr val="8B0000"/>
              </a:fgClr>
              <a:bgClr>
                <a:srgbClr val="FFFFFF"/>
              </a:bgClr>
            </a:pattFill>
            <a:prstDash val="solid"/>
            <a:bevel/>
            <a:headEnd type="none" w="med" len="med"/>
            <a:tailEnd type="none" w="med" len="med"/>
          </a:ln>
        </p:spPr>
        <p:txBody>
          <a:bodyPr anchor="ctr"/>
          <a:lstStyle/>
          <a:p>
            <a:pPr algn="ctr"/>
            <a:endParaRPr lang="zh-CN" altLang="en-US"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6391" name="椭圆 17"/>
          <p:cNvSpPr/>
          <p:nvPr/>
        </p:nvSpPr>
        <p:spPr>
          <a:xfrm>
            <a:off x="669925" y="2243138"/>
            <a:ext cx="2879725" cy="2879725"/>
          </a:xfrm>
          <a:prstGeom prst="ellipse">
            <a:avLst/>
          </a:prstGeom>
          <a:noFill/>
          <a:ln w="12700" cap="flat" cmpd="sng">
            <a:solidFill>
              <a:schemeClr val="tx2"/>
            </a:solidFill>
            <a:prstDash val="solid"/>
            <a:bevel/>
            <a:headEnd type="none" w="med" len="med"/>
            <a:tailEnd type="none" w="med" len="med"/>
          </a:ln>
        </p:spPr>
        <p:txBody>
          <a:bodyPr wrap="square" anchor="t"/>
          <a:lstStyle/>
          <a:p>
            <a:endParaRPr lang="zh-CN" altLang="en-US" dirty="0">
              <a:latin typeface="Calibri" panose="020F0502020204030204" charset="0"/>
              <a:ea typeface="宋体" panose="02010600030101010101" pitchFamily="2" charset="-122"/>
              <a:sym typeface="宋体" panose="02010600030101010101" pitchFamily="2" charset="-122"/>
            </a:endParaRPr>
          </a:p>
        </p:txBody>
      </p:sp>
      <p:sp>
        <p:nvSpPr>
          <p:cNvPr id="16392" name="矩形 18"/>
          <p:cNvSpPr/>
          <p:nvPr/>
        </p:nvSpPr>
        <p:spPr>
          <a:xfrm>
            <a:off x="1060450" y="3492500"/>
            <a:ext cx="2193925" cy="1198563"/>
          </a:xfrm>
          <a:prstGeom prst="rect">
            <a:avLst/>
          </a:prstGeom>
          <a:noFill/>
          <a:ln w="9525">
            <a:noFill/>
          </a:ln>
        </p:spPr>
        <p:txBody>
          <a:bodyPr wrap="square" anchor="t">
            <a:spAutoFit/>
          </a:bodyPr>
          <a:lstStyle/>
          <a:p>
            <a:pPr algn="ctr"/>
            <a:r>
              <a:rPr lang="zh-CN" altLang="en-US" sz="36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修订的</a:t>
            </a:r>
            <a:endParaRPr lang="en-US" altLang="zh-CN" sz="36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algn="ctr"/>
            <a:r>
              <a:rPr lang="zh-CN" altLang="en-US" sz="36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精神</a:t>
            </a:r>
            <a:endParaRPr lang="zh-CN" altLang="en-US" dirty="0">
              <a:latin typeface="Arial" panose="020B0604020202020204" pitchFamily="34" charset="0"/>
              <a:ea typeface="宋体" panose="02010600030101010101" pitchFamily="2" charset="-122"/>
            </a:endParaRPr>
          </a:p>
        </p:txBody>
      </p:sp>
      <p:pic>
        <p:nvPicPr>
          <p:cNvPr id="16393" name="图片 19"/>
          <p:cNvPicPr>
            <a:picLocks noChangeAspect="1"/>
          </p:cNvPicPr>
          <p:nvPr/>
        </p:nvPicPr>
        <p:blipFill>
          <a:blip r:embed="rId3"/>
          <a:stretch>
            <a:fillRect/>
          </a:stretch>
        </p:blipFill>
        <p:spPr>
          <a:xfrm>
            <a:off x="1673225" y="2762250"/>
            <a:ext cx="755650" cy="642938"/>
          </a:xfrm>
          <a:prstGeom prst="rect">
            <a:avLst/>
          </a:prstGeom>
          <a:noFill/>
          <a:ln w="9525">
            <a:noFill/>
          </a:ln>
        </p:spPr>
      </p:pic>
      <p:sp>
        <p:nvSpPr>
          <p:cNvPr id="16394" name="圆角矩形 32"/>
          <p:cNvSpPr/>
          <p:nvPr/>
        </p:nvSpPr>
        <p:spPr>
          <a:xfrm>
            <a:off x="3743325" y="1147763"/>
            <a:ext cx="7885113" cy="4743450"/>
          </a:xfrm>
          <a:prstGeom prst="roundRect">
            <a:avLst>
              <a:gd name="adj" fmla="val 10005"/>
            </a:avLst>
          </a:prstGeom>
          <a:noFill/>
          <a:ln w="12700" cap="flat" cmpd="sng">
            <a:solidFill>
              <a:schemeClr val="tx2"/>
            </a:solidFill>
            <a:prstDash val="solid"/>
            <a:bevel/>
            <a:headEnd type="none" w="med" len="med"/>
            <a:tailEnd type="none" w="med" len="med"/>
          </a:ln>
        </p:spPr>
        <p:txBody>
          <a:bodyPr wrap="square" anchor="t"/>
          <a:lstStyle/>
          <a:p>
            <a:endParaRPr lang="zh-CN" altLang="en-US" dirty="0">
              <a:solidFill>
                <a:srgbClr val="000000"/>
              </a:solidFill>
              <a:latin typeface="Calibri" panose="020F0502020204030204" charset="0"/>
              <a:ea typeface="宋体" panose="02010600030101010101" pitchFamily="2" charset="-122"/>
              <a:sym typeface="宋体" panose="02010600030101010101" pitchFamily="2" charset="-122"/>
            </a:endParaRPr>
          </a:p>
        </p:txBody>
      </p:sp>
      <p:sp>
        <p:nvSpPr>
          <p:cNvPr id="16395" name="任意多边形 42"/>
          <p:cNvSpPr/>
          <p:nvPr/>
        </p:nvSpPr>
        <p:spPr>
          <a:xfrm>
            <a:off x="3743325" y="1136650"/>
            <a:ext cx="7885113" cy="482600"/>
          </a:xfrm>
          <a:custGeom>
            <a:avLst/>
            <a:gdLst/>
            <a:ahLst/>
            <a:cxnLst>
              <a:cxn ang="0">
                <a:pos x="207337" y="0"/>
              </a:cxn>
              <a:cxn ang="0">
                <a:pos x="3113681" y="0"/>
              </a:cxn>
              <a:cxn ang="0">
                <a:pos x="3321018" y="207337"/>
              </a:cxn>
              <a:cxn ang="0">
                <a:pos x="3321018" y="481479"/>
              </a:cxn>
              <a:cxn ang="0">
                <a:pos x="0" y="481479"/>
              </a:cxn>
              <a:cxn ang="0">
                <a:pos x="0" y="207337"/>
              </a:cxn>
              <a:cxn ang="0">
                <a:pos x="207337" y="0"/>
              </a:cxn>
            </a:cxnLst>
            <a:rect l="0" t="0" r="0" b="0"/>
            <a:pathLst>
              <a:path w="3321018" h="481479">
                <a:moveTo>
                  <a:pt x="207337" y="0"/>
                </a:moveTo>
                <a:lnTo>
                  <a:pt x="3113681" y="0"/>
                </a:lnTo>
                <a:cubicBezTo>
                  <a:pt x="3228190" y="0"/>
                  <a:pt x="3321018" y="92828"/>
                  <a:pt x="3321018" y="207337"/>
                </a:cubicBezTo>
                <a:lnTo>
                  <a:pt x="3321018" y="481479"/>
                </a:lnTo>
                <a:lnTo>
                  <a:pt x="0" y="481479"/>
                </a:lnTo>
                <a:lnTo>
                  <a:pt x="0" y="207337"/>
                </a:lnTo>
                <a:cubicBezTo>
                  <a:pt x="0" y="92828"/>
                  <a:pt x="92828" y="0"/>
                  <a:pt x="207337" y="0"/>
                </a:cubicBezTo>
                <a:close/>
              </a:path>
            </a:pathLst>
          </a:custGeom>
          <a:solidFill>
            <a:schemeClr val="accent1"/>
          </a:solidFill>
          <a:ln w="9525">
            <a:noFill/>
          </a:ln>
        </p:spPr>
        <p:txBody>
          <a:bodyPr/>
          <a:lstStyle/>
          <a:p>
            <a:endParaRPr lang="zh-CN" altLang="en-US"/>
          </a:p>
        </p:txBody>
      </p:sp>
      <p:sp>
        <p:nvSpPr>
          <p:cNvPr id="16396" name="矩形 37"/>
          <p:cNvSpPr/>
          <p:nvPr/>
        </p:nvSpPr>
        <p:spPr>
          <a:xfrm>
            <a:off x="4187825" y="1181100"/>
            <a:ext cx="6718300" cy="368300"/>
          </a:xfrm>
          <a:prstGeom prst="rect">
            <a:avLst/>
          </a:prstGeom>
          <a:noFill/>
          <a:ln w="9525">
            <a:noFill/>
          </a:ln>
        </p:spPr>
        <p:txBody>
          <a:bodyPr wrap="square" anchor="t">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二、坚持把纪律挺在前面</a:t>
            </a:r>
            <a:endParaRPr lang="zh-CN" altLang="en-US" dirty="0">
              <a:latin typeface="Arial" panose="020B0604020202020204" pitchFamily="34" charset="0"/>
              <a:ea typeface="宋体" panose="02010600030101010101" pitchFamily="2" charset="-122"/>
            </a:endParaRPr>
          </a:p>
        </p:txBody>
      </p:sp>
      <p:sp>
        <p:nvSpPr>
          <p:cNvPr id="16397" name="矩形 39"/>
          <p:cNvSpPr/>
          <p:nvPr/>
        </p:nvSpPr>
        <p:spPr>
          <a:xfrm>
            <a:off x="7777163" y="4625975"/>
            <a:ext cx="3535362" cy="354013"/>
          </a:xfrm>
          <a:prstGeom prst="rect">
            <a:avLst/>
          </a:prstGeom>
          <a:noFill/>
          <a:ln w="9525">
            <a:noFill/>
          </a:ln>
        </p:spPr>
        <p:txBody>
          <a:bodyPr wrap="square" anchor="t">
            <a:spAutoFit/>
          </a:bodyPr>
          <a:lstStyle/>
          <a:p>
            <a:pPr algn="ctr"/>
            <a:r>
              <a:rPr lang="zh-CN" altLang="en-US" sz="17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各级党报、党刊、电台、电视台</a:t>
            </a:r>
            <a:endParaRPr lang="zh-CN" altLang="en-US" dirty="0">
              <a:latin typeface="Arial" panose="020B0604020202020204" pitchFamily="34" charset="0"/>
              <a:ea typeface="宋体" panose="02010600030101010101" pitchFamily="2" charset="-122"/>
            </a:endParaRPr>
          </a:p>
        </p:txBody>
      </p:sp>
      <p:sp>
        <p:nvSpPr>
          <p:cNvPr id="16398" name="矩形 46"/>
          <p:cNvSpPr/>
          <p:nvPr/>
        </p:nvSpPr>
        <p:spPr>
          <a:xfrm>
            <a:off x="3956050" y="1782763"/>
            <a:ext cx="7470775" cy="3749675"/>
          </a:xfrm>
          <a:prstGeom prst="rect">
            <a:avLst/>
          </a:prstGeom>
          <a:noFill/>
          <a:ln w="9525">
            <a:noFill/>
          </a:ln>
        </p:spPr>
        <p:txBody>
          <a:bodyPr wrap="square" anchor="t">
            <a:spAutoFit/>
          </a:bodyPr>
          <a:lstStyle/>
          <a:p>
            <a:pPr algn="just">
              <a:lnSpc>
                <a:spcPct val="150000"/>
              </a:lnSpc>
            </a:pPr>
            <a:r>
              <a:rPr lang="zh-CN" altLang="en-US" sz="20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    （</a:t>
            </a:r>
            <a:r>
              <a:rPr lang="en-US" altLang="zh-CN" sz="20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4</a:t>
            </a:r>
            <a:r>
              <a:rPr lang="zh-CN" altLang="en-US" sz="20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）纪法贯通。</a:t>
            </a:r>
            <a:r>
              <a:rPr lang="en-US" altLang="zh-CN" sz="20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18</a:t>
            </a:r>
            <a:r>
              <a:rPr lang="zh-CN" altLang="en-US" sz="20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年条例第</a:t>
            </a:r>
            <a:r>
              <a:rPr lang="en-US" altLang="zh-CN" sz="20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27</a:t>
            </a:r>
            <a:r>
              <a:rPr lang="zh-CN" altLang="en-US" sz="20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条</a:t>
            </a:r>
            <a:r>
              <a:rPr lang="zh-CN" altLang="en-US" sz="20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关于党员违法犯罪表现中，增加了“</a:t>
            </a:r>
            <a:r>
              <a:rPr lang="zh-CN" altLang="en-US" sz="20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滥用职权、玩忽职守、权力寻租、利益输送、徇私舞弊、浪费国家资财等违反法律涉嫌犯罪行为的</a:t>
            </a:r>
            <a:r>
              <a:rPr lang="zh-CN" altLang="en-US" sz="20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”表述，与监察法规定的职务违法职务犯罪情形形成呼应。</a:t>
            </a:r>
            <a:r>
              <a:rPr lang="zh-CN" altLang="en-US" sz="20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条例第</a:t>
            </a:r>
            <a:r>
              <a:rPr lang="en-US" altLang="zh-CN" sz="20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33</a:t>
            </a:r>
            <a:r>
              <a:rPr lang="zh-CN" altLang="en-US" sz="20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条</a:t>
            </a:r>
            <a:r>
              <a:rPr lang="zh-CN" altLang="en-US" sz="20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用“政务处分”代替“行政处分”。</a:t>
            </a:r>
          </a:p>
          <a:p>
            <a:pPr algn="just">
              <a:lnSpc>
                <a:spcPct val="150000"/>
              </a:lnSpc>
            </a:pPr>
            <a:r>
              <a:rPr lang="zh-CN" altLang="en-US" sz="20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    “留置”也首次出现在条例第</a:t>
            </a:r>
            <a:r>
              <a:rPr lang="en-US" altLang="zh-CN" sz="20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30</a:t>
            </a:r>
            <a:r>
              <a:rPr lang="zh-CN" altLang="en-US" sz="20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条</a:t>
            </a:r>
            <a:r>
              <a:rPr lang="zh-CN" altLang="en-US" sz="20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，规定党员被依法留置、逮捕的，党组织应当按照管理权限中止其表决权、选举权和被选举权等党员权利。</a:t>
            </a:r>
            <a:endParaRPr lang="zh-CN" altLang="en-US" dirty="0">
              <a:latin typeface="Arial" panose="020B0604020202020204" pitchFamily="34" charset="0"/>
              <a:ea typeface="宋体" panose="02010600030101010101" pitchFamily="2" charset="-122"/>
            </a:endParaRPr>
          </a:p>
        </p:txBody>
      </p:sp>
      <p:pic>
        <p:nvPicPr>
          <p:cNvPr id="16399" name="图片 1"/>
          <p:cNvPicPr>
            <a:picLocks noChangeAspect="1"/>
          </p:cNvPicPr>
          <p:nvPr/>
        </p:nvPicPr>
        <p:blipFill>
          <a:blip r:embed="rId2"/>
          <a:stretch>
            <a:fillRect/>
          </a:stretch>
        </p:blipFill>
        <p:spPr>
          <a:xfrm>
            <a:off x="26988" y="6165850"/>
            <a:ext cx="4103687" cy="673100"/>
          </a:xfrm>
          <a:prstGeom prst="rect">
            <a:avLst/>
          </a:prstGeom>
          <a:noFill/>
          <a:ln w="9525">
            <a:noFill/>
          </a:ln>
        </p:spPr>
      </p:pic>
      <p:sp>
        <p:nvSpPr>
          <p:cNvPr id="16400" name="灯片编号占位符 1"/>
          <p:cNvSpPr/>
          <p:nvPr/>
        </p:nvSpPr>
        <p:spPr>
          <a:xfrm>
            <a:off x="8610600" y="6356350"/>
            <a:ext cx="2743200" cy="365125"/>
          </a:xfrm>
          <a:prstGeom prst="rect">
            <a:avLst/>
          </a:prstGeom>
          <a:noFill/>
          <a:ln w="9525">
            <a:noFill/>
          </a:ln>
        </p:spPr>
        <p:txBody>
          <a:bodyPr anchor="ctr"/>
          <a:lstStyle/>
          <a:p>
            <a:pPr algn="r"/>
            <a:fld id="{9A0DB2DC-4C9A-4742-B13C-FB6460FD3503}" type="slidenum">
              <a:rPr lang="zh-CN" altLang="en-US" sz="1200" dirty="0">
                <a:solidFill>
                  <a:srgbClr val="898989"/>
                </a:solidFill>
                <a:latin typeface="Arial" panose="020B0604020202020204" pitchFamily="34" charset="0"/>
                <a:ea typeface="宋体" panose="02010600030101010101" pitchFamily="2" charset="-122"/>
              </a:rPr>
              <a:t>15</a:t>
            </a:fld>
            <a:endParaRPr lang="zh-CN" altLang="en-US" sz="1200" dirty="0">
              <a:solidFill>
                <a:srgbClr val="898989"/>
              </a:solidFill>
              <a:latin typeface="Arial" panose="020B0604020202020204" pitchFamily="34" charset="0"/>
              <a:ea typeface="宋体" panose="02010600030101010101" pitchFamily="2" charset="-122"/>
            </a:endParaRPr>
          </a:p>
        </p:txBody>
      </p:sp>
      <p:sp>
        <p:nvSpPr>
          <p:cNvPr id="2" name="日期占位符 1"/>
          <p:cNvSpPr>
            <a:spLocks noGrp="1"/>
          </p:cNvSpPr>
          <p:nvPr>
            <p:ph type="dt" sz="half" idx="10"/>
          </p:nvPr>
        </p:nvSpPr>
        <p:spPr/>
        <p:txBody>
          <a:bodyPr/>
          <a:lstStyle/>
          <a:p>
            <a:pPr lvl="0"/>
            <a:fld id="{BB962C8B-B14F-4D97-AF65-F5344CB8AC3E}" type="datetime1">
              <a:rPr lang="zh-CN" altLang="en-US" dirty="0">
                <a:latin typeface="Arial" panose="020B0604020202020204" pitchFamily="34" charset="0"/>
                <a:ea typeface="宋体" panose="02010600030101010101" pitchFamily="2" charset="-122"/>
              </a:rPr>
              <a:t>2018/10/12</a:t>
            </a:fld>
            <a:endParaRPr lang="zh-CN" altLang="en-US" dirty="0">
              <a:latin typeface="Arial" panose="020B0604020202020204" pitchFamily="34" charset="0"/>
              <a:ea typeface="宋体" panose="02010600030101010101" pitchFamily="2" charset="-122"/>
            </a:endParaRPr>
          </a:p>
        </p:txBody>
      </p:sp>
    </p:spTree>
  </p:cSld>
  <p:clrMapOvr>
    <a:masterClrMapping/>
  </p:clrMapOvr>
  <p:transition>
    <p:random/>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88923" y="246423"/>
            <a:ext cx="4103077" cy="675011"/>
          </a:xfrm>
          <a:prstGeom prst="rect">
            <a:avLst/>
          </a:prstGeom>
        </p:spPr>
      </p:pic>
      <p:cxnSp>
        <p:nvCxnSpPr>
          <p:cNvPr id="3" name="直接连接符 2"/>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060287" y="353095"/>
            <a:ext cx="5262188" cy="461665"/>
          </a:xfrm>
          <a:prstGeom prst="rect">
            <a:avLst/>
          </a:prstGeom>
        </p:spPr>
        <p:txBody>
          <a:bodyPr wrap="square">
            <a:spAutoFit/>
          </a:bodyPr>
          <a:lstStyle/>
          <a:p>
            <a:r>
              <a:rPr lang="zh-CN" altLang="en-US" sz="2400" b="1" dirty="0" smtClean="0">
                <a:solidFill>
                  <a:schemeClr val="accent1"/>
                </a:solidFill>
                <a:latin typeface="微软雅黑" panose="020B0503020204020204" pitchFamily="34" charset="-122"/>
                <a:ea typeface="微软雅黑" panose="020B0503020204020204" pitchFamily="34" charset="-122"/>
              </a:rPr>
              <a:t>第一部分：修订背景和主要精神</a:t>
            </a:r>
            <a:endParaRPr lang="zh-CN" altLang="en-US" sz="2400" b="1" dirty="0">
              <a:solidFill>
                <a:schemeClr val="accent1"/>
              </a:solidFill>
              <a:latin typeface="微软雅黑" panose="020B0503020204020204" pitchFamily="34" charset="-122"/>
              <a:ea typeface="微软雅黑" panose="020B0503020204020204" pitchFamily="34" charset="-122"/>
            </a:endParaRPr>
          </a:p>
        </p:txBody>
      </p:sp>
      <p:sp>
        <p:nvSpPr>
          <p:cNvPr id="5" name="Freeform 29"/>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17" name="椭圆 16"/>
          <p:cNvSpPr/>
          <p:nvPr/>
        </p:nvSpPr>
        <p:spPr>
          <a:xfrm>
            <a:off x="1507736" y="2618944"/>
            <a:ext cx="2458229" cy="2458229"/>
          </a:xfrm>
          <a:prstGeom prst="ellipse">
            <a:avLst/>
          </a:prstGeom>
          <a:gradFill flip="none" rotWithShape="1">
            <a:gsLst>
              <a:gs pos="0">
                <a:srgbClr val="B40000"/>
              </a:gs>
              <a:gs pos="100000">
                <a:srgbClr val="FFFF00"/>
              </a:gs>
              <a:gs pos="67000">
                <a:srgbClr val="FF0000"/>
              </a:gs>
            </a:gsLst>
            <a:lin ang="16200000" scaled="1"/>
            <a:tileRect/>
          </a:gradFill>
          <a:ln w="28575">
            <a:gradFill>
              <a:gsLst>
                <a:gs pos="0">
                  <a:srgbClr val="FFFF00"/>
                </a:gs>
                <a:gs pos="100000">
                  <a:srgbClr val="FFA000"/>
                </a:gs>
              </a:gsLst>
              <a:lin ang="5400000" scaled="1"/>
            </a:grad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椭圆 17"/>
          <p:cNvSpPr/>
          <p:nvPr/>
        </p:nvSpPr>
        <p:spPr>
          <a:xfrm>
            <a:off x="1296850" y="2408693"/>
            <a:ext cx="2880000" cy="2880000"/>
          </a:xfrm>
          <a:prstGeom prst="ellipse">
            <a:avLst/>
          </a:prstGeom>
          <a:noFill/>
          <a:ln w="12700">
            <a:solidFill>
              <a:schemeClr val="tx2"/>
            </a:solidFill>
          </a:ln>
        </p:spPr>
        <p:txBody>
          <a:bodyPr vert="horz" wrap="square" lIns="91440" tIns="45720" rIns="91440" bIns="45720" numCol="1" anchor="t" anchorCtr="0" compatLnSpc="1"/>
          <a:lstStyle/>
          <a:p>
            <a:endParaRPr lang="zh-CN" altLang="en-US">
              <a:solidFill>
                <a:schemeClr val="tx1"/>
              </a:solidFill>
            </a:endParaRPr>
          </a:p>
        </p:txBody>
      </p:sp>
      <p:sp>
        <p:nvSpPr>
          <p:cNvPr id="19" name="矩形 18"/>
          <p:cNvSpPr/>
          <p:nvPr/>
        </p:nvSpPr>
        <p:spPr>
          <a:xfrm>
            <a:off x="1639368" y="3578694"/>
            <a:ext cx="2193693" cy="1198880"/>
          </a:xfrm>
          <a:prstGeom prst="rect">
            <a:avLst/>
          </a:prstGeom>
          <a:noFill/>
          <a:effectLst/>
        </p:spPr>
        <p:txBody>
          <a:bodyPr wrap="square" rtlCol="0">
            <a:spAutoFit/>
          </a:bodyPr>
          <a:lstStyle/>
          <a:p>
            <a:pPr algn="ctr"/>
            <a:r>
              <a:rPr lang="zh-CN" altLang="en-US" sz="3600" b="1" dirty="0" smtClean="0">
                <a:gradFill>
                  <a:gsLst>
                    <a:gs pos="0">
                      <a:srgbClr val="FFC000"/>
                    </a:gs>
                    <a:gs pos="33000">
                      <a:srgbClr val="FFFF99"/>
                    </a:gs>
                    <a:gs pos="66000">
                      <a:srgbClr val="F2B800"/>
                    </a:gs>
                    <a:gs pos="100000">
                      <a:srgbClr val="FFFF00"/>
                    </a:gs>
                  </a:gsLst>
                  <a:lin ang="5400000" scaled="0"/>
                </a:gradFill>
                <a:effectLst>
                  <a:outerShdw blurRad="152400" dist="152400" dir="2700000" algn="tl" rotWithShape="0">
                    <a:prstClr val="black">
                      <a:alpha val="60000"/>
                    </a:prstClr>
                  </a:outerShdw>
                </a:effectLst>
                <a:latin typeface="微软雅黑" panose="020B0503020204020204" pitchFamily="34" charset="-122"/>
                <a:ea typeface="微软雅黑" panose="020B0503020204020204" pitchFamily="34" charset="-122"/>
              </a:rPr>
              <a:t>修订的</a:t>
            </a:r>
            <a:endParaRPr lang="en-US" altLang="zh-CN" sz="3600" b="1" dirty="0" smtClean="0">
              <a:gradFill>
                <a:gsLst>
                  <a:gs pos="0">
                    <a:srgbClr val="FFC000"/>
                  </a:gs>
                  <a:gs pos="33000">
                    <a:srgbClr val="FFFF99"/>
                  </a:gs>
                  <a:gs pos="66000">
                    <a:srgbClr val="F2B800"/>
                  </a:gs>
                  <a:gs pos="100000">
                    <a:srgbClr val="FFFF00"/>
                  </a:gs>
                </a:gsLst>
                <a:lin ang="5400000" scaled="0"/>
              </a:gradFill>
              <a:effectLst>
                <a:outerShdw blurRad="152400" dist="152400" dir="2700000" algn="tl" rotWithShape="0">
                  <a:prstClr val="black">
                    <a:alpha val="60000"/>
                  </a:prstClr>
                </a:outerShdw>
              </a:effectLst>
              <a:latin typeface="微软雅黑" panose="020B0503020204020204" pitchFamily="34" charset="-122"/>
              <a:ea typeface="微软雅黑" panose="020B0503020204020204" pitchFamily="34" charset="-122"/>
            </a:endParaRPr>
          </a:p>
          <a:p>
            <a:pPr algn="ctr"/>
            <a:r>
              <a:rPr lang="zh-CN" altLang="en-US" sz="3600" b="1" dirty="0">
                <a:gradFill>
                  <a:gsLst>
                    <a:gs pos="0">
                      <a:srgbClr val="FFC000"/>
                    </a:gs>
                    <a:gs pos="33000">
                      <a:srgbClr val="FFFF99"/>
                    </a:gs>
                    <a:gs pos="66000">
                      <a:srgbClr val="F2B800"/>
                    </a:gs>
                    <a:gs pos="100000">
                      <a:srgbClr val="FFFF00"/>
                    </a:gs>
                  </a:gsLst>
                  <a:lin ang="5400000" scaled="0"/>
                </a:gradFill>
                <a:effectLst>
                  <a:outerShdw blurRad="152400" dist="152400" dir="2700000" algn="tl" rotWithShape="0">
                    <a:prstClr val="black">
                      <a:alpha val="60000"/>
                    </a:prstClr>
                  </a:outerShdw>
                </a:effectLst>
                <a:latin typeface="微软雅黑" panose="020B0503020204020204" pitchFamily="34" charset="-122"/>
                <a:ea typeface="微软雅黑" panose="020B0503020204020204" pitchFamily="34" charset="-122"/>
              </a:rPr>
              <a:t>精神</a:t>
            </a:r>
          </a:p>
        </p:txBody>
      </p:sp>
      <p:pic>
        <p:nvPicPr>
          <p:cNvPr id="20" name="图片 19"/>
          <p:cNvPicPr>
            <a:picLocks noChangeAspect="1"/>
          </p:cNvPicPr>
          <p:nvPr/>
        </p:nvPicPr>
        <p:blipFill>
          <a:blip r:embed="rId4" cstate="print">
            <a:extLst>
              <a:ext uri="{BEBA8EAE-BF5A-486C-A8C5-ECC9F3942E4B}">
                <a14:imgProps xmlns:a14="http://schemas.microsoft.com/office/drawing/2010/main">
                  <a14:imgLayer r:embed="rId5">
                    <a14:imgEffect>
                      <a14:brightnessContrast bright="20000"/>
                    </a14:imgEffect>
                  </a14:imgLayer>
                </a14:imgProps>
              </a:ext>
              <a:ext uri="{28A0092B-C50C-407E-A947-70E740481C1C}">
                <a14:useLocalDpi xmlns:a14="http://schemas.microsoft.com/office/drawing/2010/main" val="0"/>
              </a:ext>
            </a:extLst>
          </a:blip>
          <a:stretch>
            <a:fillRect/>
          </a:stretch>
        </p:blipFill>
        <p:spPr>
          <a:xfrm>
            <a:off x="2291180" y="2732892"/>
            <a:ext cx="756721" cy="643618"/>
          </a:xfrm>
          <a:prstGeom prst="rect">
            <a:avLst/>
          </a:prstGeom>
        </p:spPr>
      </p:pic>
      <p:sp>
        <p:nvSpPr>
          <p:cNvPr id="21" name="圆角矩形 20"/>
          <p:cNvSpPr/>
          <p:nvPr/>
        </p:nvSpPr>
        <p:spPr>
          <a:xfrm>
            <a:off x="4410075" y="1905635"/>
            <a:ext cx="6879590" cy="4291965"/>
          </a:xfrm>
          <a:prstGeom prst="roundRect">
            <a:avLst>
              <a:gd name="adj" fmla="val 10006"/>
            </a:avLst>
          </a:prstGeom>
          <a:noFill/>
          <a:ln w="12700">
            <a:solidFill>
              <a:schemeClr val="tx2"/>
            </a:solidFill>
          </a:ln>
        </p:spPr>
        <p:txBody>
          <a:bodyPr vert="horz" wrap="square" lIns="91440" tIns="45720" rIns="91440" bIns="45720" numCol="1" anchor="t" anchorCtr="0" compatLnSpc="1"/>
          <a:lstStyle/>
          <a:p>
            <a:endParaRPr lang="zh-CN" altLang="en-US"/>
          </a:p>
        </p:txBody>
      </p:sp>
      <p:sp>
        <p:nvSpPr>
          <p:cNvPr id="44" name="任意多边形 43"/>
          <p:cNvSpPr/>
          <p:nvPr/>
        </p:nvSpPr>
        <p:spPr>
          <a:xfrm>
            <a:off x="4410075" y="1749425"/>
            <a:ext cx="6879590" cy="481330"/>
          </a:xfrm>
          <a:custGeom>
            <a:avLst/>
            <a:gdLst>
              <a:gd name="connsiteX0" fmla="*/ 207337 w 3321018"/>
              <a:gd name="connsiteY0" fmla="*/ 0 h 481479"/>
              <a:gd name="connsiteX1" fmla="*/ 3113681 w 3321018"/>
              <a:gd name="connsiteY1" fmla="*/ 0 h 481479"/>
              <a:gd name="connsiteX2" fmla="*/ 3321018 w 3321018"/>
              <a:gd name="connsiteY2" fmla="*/ 207337 h 481479"/>
              <a:gd name="connsiteX3" fmla="*/ 3321018 w 3321018"/>
              <a:gd name="connsiteY3" fmla="*/ 481479 h 481479"/>
              <a:gd name="connsiteX4" fmla="*/ 0 w 3321018"/>
              <a:gd name="connsiteY4" fmla="*/ 481479 h 481479"/>
              <a:gd name="connsiteX5" fmla="*/ 0 w 3321018"/>
              <a:gd name="connsiteY5" fmla="*/ 207337 h 481479"/>
              <a:gd name="connsiteX6" fmla="*/ 207337 w 3321018"/>
              <a:gd name="connsiteY6" fmla="*/ 0 h 481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21018" h="481479">
                <a:moveTo>
                  <a:pt x="207337" y="0"/>
                </a:moveTo>
                <a:lnTo>
                  <a:pt x="3113681" y="0"/>
                </a:lnTo>
                <a:cubicBezTo>
                  <a:pt x="3228190" y="0"/>
                  <a:pt x="3321018" y="92828"/>
                  <a:pt x="3321018" y="207337"/>
                </a:cubicBezTo>
                <a:lnTo>
                  <a:pt x="3321018" y="481479"/>
                </a:lnTo>
                <a:lnTo>
                  <a:pt x="0" y="481479"/>
                </a:lnTo>
                <a:lnTo>
                  <a:pt x="0" y="207337"/>
                </a:lnTo>
                <a:cubicBezTo>
                  <a:pt x="0" y="92828"/>
                  <a:pt x="92828" y="0"/>
                  <a:pt x="207337" y="0"/>
                </a:cubicBezTo>
                <a:close/>
              </a:path>
            </a:pathLst>
          </a:custGeom>
          <a:ln>
            <a:noFill/>
          </a:ln>
          <a:effectLst>
            <a:outerShdw blurRad="127000" dist="508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endParaRPr>
          </a:p>
        </p:txBody>
      </p:sp>
      <p:sp>
        <p:nvSpPr>
          <p:cNvPr id="39" name="矩形 38"/>
          <p:cNvSpPr/>
          <p:nvPr/>
        </p:nvSpPr>
        <p:spPr>
          <a:xfrm>
            <a:off x="5269865" y="1805940"/>
            <a:ext cx="5043170" cy="368300"/>
          </a:xfrm>
          <a:prstGeom prst="rect">
            <a:avLst/>
          </a:prstGeom>
        </p:spPr>
        <p:txBody>
          <a:bodyPr wrap="square">
            <a:spAutoFit/>
          </a:bodyPr>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三、坚持问题导向</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48" name="矩形 47"/>
          <p:cNvSpPr/>
          <p:nvPr/>
        </p:nvSpPr>
        <p:spPr>
          <a:xfrm>
            <a:off x="4695825" y="2408555"/>
            <a:ext cx="6558280" cy="3415030"/>
          </a:xfrm>
          <a:prstGeom prst="rect">
            <a:avLst/>
          </a:prstGeom>
        </p:spPr>
        <p:txBody>
          <a:bodyPr wrap="square">
            <a:spAutoFit/>
          </a:bodyPr>
          <a:lstStyle/>
          <a:p>
            <a:pPr algn="just" fontAlgn="auto">
              <a:lnSpc>
                <a:spcPct val="150000"/>
              </a:lnSpc>
            </a:pPr>
            <a:r>
              <a:rPr lang="zh-CN" altLang="en-US" sz="2400" b="1" dirty="0">
                <a:latin typeface="微软雅黑" panose="020B0503020204020204" pitchFamily="34" charset="-122"/>
                <a:ea typeface="微软雅黑" panose="020B0503020204020204" pitchFamily="34" charset="-122"/>
              </a:rPr>
              <a:t>其一，突出政治纪律和政治规矩</a:t>
            </a:r>
            <a:r>
              <a:rPr lang="zh-CN" altLang="en-US" sz="2400" b="1" dirty="0" smtClean="0">
                <a:latin typeface="微软雅黑" panose="020B0503020204020204" pitchFamily="34" charset="-122"/>
                <a:ea typeface="微软雅黑" panose="020B0503020204020204" pitchFamily="34" charset="-122"/>
              </a:rPr>
              <a:t>。</a:t>
            </a:r>
            <a:endParaRPr lang="en-US" altLang="zh-CN" sz="2400" b="1" dirty="0" smtClean="0">
              <a:latin typeface="微软雅黑" panose="020B0503020204020204" pitchFamily="34" charset="-122"/>
              <a:ea typeface="微软雅黑" panose="020B0503020204020204" pitchFamily="34" charset="-122"/>
            </a:endParaRPr>
          </a:p>
          <a:p>
            <a:pPr algn="just" fontAlgn="auto">
              <a:lnSpc>
                <a:spcPct val="150000"/>
              </a:lnSpc>
            </a:pPr>
            <a:r>
              <a:rPr lang="zh-CN" altLang="en-US" sz="2400" b="1" dirty="0" smtClean="0">
                <a:latin typeface="微软雅黑" panose="020B0503020204020204" pitchFamily="34" charset="-122"/>
                <a:ea typeface="微软雅黑" panose="020B0503020204020204" pitchFamily="34" charset="-122"/>
              </a:rPr>
              <a:t>其二</a:t>
            </a:r>
            <a:r>
              <a:rPr lang="zh-CN" altLang="en-US" sz="2400" b="1" dirty="0">
                <a:latin typeface="微软雅黑" panose="020B0503020204020204" pitchFamily="34" charset="-122"/>
                <a:ea typeface="微软雅黑" panose="020B0503020204020204" pitchFamily="34" charset="-122"/>
              </a:rPr>
              <a:t>，体现党的十八大以来全面从严治党特别是作风建设和反腐败斗争的最新</a:t>
            </a:r>
            <a:r>
              <a:rPr lang="zh-CN" altLang="en-US" sz="2400" b="1" dirty="0" smtClean="0">
                <a:latin typeface="微软雅黑" panose="020B0503020204020204" pitchFamily="34" charset="-122"/>
                <a:ea typeface="微软雅黑" panose="020B0503020204020204" pitchFamily="34" charset="-122"/>
              </a:rPr>
              <a:t>成果。</a:t>
            </a:r>
            <a:endParaRPr lang="en-US" altLang="zh-CN" sz="2400" b="1" dirty="0" smtClean="0">
              <a:latin typeface="微软雅黑" panose="020B0503020204020204" pitchFamily="34" charset="-122"/>
              <a:ea typeface="微软雅黑" panose="020B0503020204020204" pitchFamily="34" charset="-122"/>
            </a:endParaRPr>
          </a:p>
          <a:p>
            <a:pPr algn="just" fontAlgn="auto">
              <a:lnSpc>
                <a:spcPct val="150000"/>
              </a:lnSpc>
            </a:pPr>
            <a:r>
              <a:rPr lang="zh-CN" altLang="en-US" sz="2400" b="1" dirty="0" smtClean="0">
                <a:latin typeface="微软雅黑" panose="020B0503020204020204" pitchFamily="34" charset="-122"/>
                <a:ea typeface="微软雅黑" panose="020B0503020204020204" pitchFamily="34" charset="-122"/>
              </a:rPr>
              <a:t>其</a:t>
            </a:r>
            <a:r>
              <a:rPr lang="zh-CN" altLang="en-US" sz="2400" b="1" dirty="0">
                <a:latin typeface="微软雅黑" panose="020B0503020204020204" pitchFamily="34" charset="-122"/>
                <a:ea typeface="微软雅黑" panose="020B0503020204020204" pitchFamily="34" charset="-122"/>
              </a:rPr>
              <a:t>三，</a:t>
            </a:r>
            <a:r>
              <a:rPr lang="en-US" altLang="zh-CN" sz="2400" b="1" dirty="0">
                <a:latin typeface="微软雅黑" panose="020B0503020204020204" pitchFamily="34" charset="-122"/>
                <a:ea typeface="微软雅黑" panose="020B0503020204020204" pitchFamily="34" charset="-122"/>
              </a:rPr>
              <a:t>18</a:t>
            </a:r>
            <a:r>
              <a:rPr lang="zh-CN" altLang="en-US" sz="2400" b="1" dirty="0">
                <a:latin typeface="微软雅黑" panose="020B0503020204020204" pitchFamily="34" charset="-122"/>
                <a:ea typeface="微软雅黑" panose="020B0503020204020204" pitchFamily="34" charset="-122"/>
              </a:rPr>
              <a:t>年条例，针对当前管党治党存在的突出问题和新型违纪行为作出有效规制</a:t>
            </a:r>
            <a:r>
              <a:rPr lang="zh-CN" altLang="en-US" sz="2400" b="1" dirty="0" smtClean="0">
                <a:latin typeface="微软雅黑" panose="020B0503020204020204" pitchFamily="34" charset="-122"/>
                <a:ea typeface="微软雅黑" panose="020B0503020204020204" pitchFamily="34" charset="-122"/>
              </a:rPr>
              <a:t>。</a:t>
            </a:r>
            <a:endParaRPr lang="en-US" altLang="zh-CN" sz="2400" b="1" dirty="0" smtClean="0">
              <a:latin typeface="微软雅黑" panose="020B0503020204020204" pitchFamily="34" charset="-122"/>
              <a:ea typeface="微软雅黑" panose="020B0503020204020204" pitchFamily="34" charset="-122"/>
            </a:endParaRPr>
          </a:p>
          <a:p>
            <a:pPr algn="just" fontAlgn="auto">
              <a:lnSpc>
                <a:spcPct val="150000"/>
              </a:lnSpc>
            </a:pPr>
            <a:r>
              <a:rPr lang="zh-CN" altLang="en-US" sz="2400" b="1" dirty="0" smtClean="0">
                <a:latin typeface="微软雅黑" panose="020B0503020204020204" pitchFamily="34" charset="-122"/>
                <a:ea typeface="微软雅黑" panose="020B0503020204020204" pitchFamily="34" charset="-122"/>
              </a:rPr>
              <a:t>其</a:t>
            </a:r>
            <a:r>
              <a:rPr lang="zh-CN" altLang="en-US" sz="2400" b="1" dirty="0">
                <a:latin typeface="微软雅黑" panose="020B0503020204020204" pitchFamily="34" charset="-122"/>
                <a:ea typeface="微软雅黑" panose="020B0503020204020204" pitchFamily="34" charset="-122"/>
              </a:rPr>
              <a:t>四，越往后执纪越严，确保惩治手段不放松。</a:t>
            </a:r>
          </a:p>
        </p:txBody>
      </p:sp>
    </p:spTree>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250" fill="hold"/>
                                        <p:tgtEl>
                                          <p:spTgt spid="18"/>
                                        </p:tgtEl>
                                        <p:attrNameLst>
                                          <p:attrName>ppt_w</p:attrName>
                                        </p:attrNameLst>
                                      </p:cBhvr>
                                      <p:tavLst>
                                        <p:tav tm="0">
                                          <p:val>
                                            <p:fltVal val="0"/>
                                          </p:val>
                                        </p:tav>
                                        <p:tav tm="100000">
                                          <p:val>
                                            <p:strVal val="#ppt_w"/>
                                          </p:val>
                                        </p:tav>
                                      </p:tavLst>
                                    </p:anim>
                                    <p:anim calcmode="lin" valueType="num">
                                      <p:cBhvr>
                                        <p:cTn id="8" dur="250" fill="hold"/>
                                        <p:tgtEl>
                                          <p:spTgt spid="18"/>
                                        </p:tgtEl>
                                        <p:attrNameLst>
                                          <p:attrName>ppt_h</p:attrName>
                                        </p:attrNameLst>
                                      </p:cBhvr>
                                      <p:tavLst>
                                        <p:tav tm="0">
                                          <p:val>
                                            <p:fltVal val="0"/>
                                          </p:val>
                                        </p:tav>
                                        <p:tav tm="100000">
                                          <p:val>
                                            <p:strVal val="#ppt_h"/>
                                          </p:val>
                                        </p:tav>
                                      </p:tavLst>
                                    </p:anim>
                                    <p:animEffect transition="in" filter="fade">
                                      <p:cBhvr>
                                        <p:cTn id="9" dur="250"/>
                                        <p:tgtEl>
                                          <p:spTgt spid="18"/>
                                        </p:tgtEl>
                                      </p:cBhvr>
                                    </p:animEffect>
                                  </p:childTnLst>
                                </p:cTn>
                              </p:par>
                              <p:par>
                                <p:cTn id="10" presetID="6" presetClass="emph" presetSubtype="0" decel="100000" fill="hold" grpId="1" nodeType="withEffect">
                                  <p:stCondLst>
                                    <p:cond delay="200"/>
                                  </p:stCondLst>
                                  <p:childTnLst>
                                    <p:animScale>
                                      <p:cBhvr>
                                        <p:cTn id="11" dur="250" fill="hold"/>
                                        <p:tgtEl>
                                          <p:spTgt spid="18"/>
                                        </p:tgtEl>
                                      </p:cBhvr>
                                      <p:by x="120000" y="120000"/>
                                    </p:animScale>
                                  </p:childTnLst>
                                </p:cTn>
                              </p:par>
                              <p:par>
                                <p:cTn id="12" presetID="6" presetClass="emph" presetSubtype="0" decel="100000" fill="hold" grpId="2" nodeType="withEffect">
                                  <p:stCondLst>
                                    <p:cond delay="400"/>
                                  </p:stCondLst>
                                  <p:childTnLst>
                                    <p:animScale>
                                      <p:cBhvr>
                                        <p:cTn id="13" dur="250" fill="hold"/>
                                        <p:tgtEl>
                                          <p:spTgt spid="18"/>
                                        </p:tgtEl>
                                      </p:cBhvr>
                                      <p:by x="83000" y="83000"/>
                                    </p:animScale>
                                  </p:childTnLst>
                                </p:cTn>
                              </p:par>
                              <p:par>
                                <p:cTn id="14" presetID="53" presetClass="entr" presetSubtype="16" fill="hold" grpId="0" nodeType="withEffect">
                                  <p:stCondLst>
                                    <p:cond delay="400"/>
                                  </p:stCondLst>
                                  <p:childTnLst>
                                    <p:set>
                                      <p:cBhvr>
                                        <p:cTn id="15" dur="1" fill="hold">
                                          <p:stCondLst>
                                            <p:cond delay="0"/>
                                          </p:stCondLst>
                                        </p:cTn>
                                        <p:tgtEl>
                                          <p:spTgt spid="17"/>
                                        </p:tgtEl>
                                        <p:attrNameLst>
                                          <p:attrName>style.visibility</p:attrName>
                                        </p:attrNameLst>
                                      </p:cBhvr>
                                      <p:to>
                                        <p:strVal val="visible"/>
                                      </p:to>
                                    </p:set>
                                    <p:anim calcmode="lin" valueType="num">
                                      <p:cBhvr>
                                        <p:cTn id="16" dur="250" fill="hold"/>
                                        <p:tgtEl>
                                          <p:spTgt spid="17"/>
                                        </p:tgtEl>
                                        <p:attrNameLst>
                                          <p:attrName>ppt_w</p:attrName>
                                        </p:attrNameLst>
                                      </p:cBhvr>
                                      <p:tavLst>
                                        <p:tav tm="0">
                                          <p:val>
                                            <p:fltVal val="0"/>
                                          </p:val>
                                        </p:tav>
                                        <p:tav tm="100000">
                                          <p:val>
                                            <p:strVal val="#ppt_w"/>
                                          </p:val>
                                        </p:tav>
                                      </p:tavLst>
                                    </p:anim>
                                    <p:anim calcmode="lin" valueType="num">
                                      <p:cBhvr>
                                        <p:cTn id="17" dur="250" fill="hold"/>
                                        <p:tgtEl>
                                          <p:spTgt spid="17"/>
                                        </p:tgtEl>
                                        <p:attrNameLst>
                                          <p:attrName>ppt_h</p:attrName>
                                        </p:attrNameLst>
                                      </p:cBhvr>
                                      <p:tavLst>
                                        <p:tav tm="0">
                                          <p:val>
                                            <p:fltVal val="0"/>
                                          </p:val>
                                        </p:tav>
                                        <p:tav tm="100000">
                                          <p:val>
                                            <p:strVal val="#ppt_h"/>
                                          </p:val>
                                        </p:tav>
                                      </p:tavLst>
                                    </p:anim>
                                    <p:animEffect transition="in" filter="fade">
                                      <p:cBhvr>
                                        <p:cTn id="18" dur="250"/>
                                        <p:tgtEl>
                                          <p:spTgt spid="17"/>
                                        </p:tgtEl>
                                      </p:cBhvr>
                                    </p:animEffect>
                                  </p:childTnLst>
                                </p:cTn>
                              </p:par>
                              <p:par>
                                <p:cTn id="19" presetID="6" presetClass="emph" presetSubtype="0" decel="100000" fill="hold" grpId="1" nodeType="withEffect">
                                  <p:stCondLst>
                                    <p:cond delay="600"/>
                                  </p:stCondLst>
                                  <p:childTnLst>
                                    <p:animScale>
                                      <p:cBhvr>
                                        <p:cTn id="20" dur="250" fill="hold"/>
                                        <p:tgtEl>
                                          <p:spTgt spid="17"/>
                                        </p:tgtEl>
                                      </p:cBhvr>
                                      <p:by x="120000" y="120000"/>
                                    </p:animScale>
                                  </p:childTnLst>
                                </p:cTn>
                              </p:par>
                              <p:par>
                                <p:cTn id="21" presetID="6" presetClass="emph" presetSubtype="0" decel="100000" fill="hold" grpId="2" nodeType="withEffect">
                                  <p:stCondLst>
                                    <p:cond delay="800"/>
                                  </p:stCondLst>
                                  <p:childTnLst>
                                    <p:animScale>
                                      <p:cBhvr>
                                        <p:cTn id="22" dur="250" fill="hold"/>
                                        <p:tgtEl>
                                          <p:spTgt spid="17"/>
                                        </p:tgtEl>
                                      </p:cBhvr>
                                      <p:by x="83000" y="83000"/>
                                    </p:animScale>
                                  </p:childTnLst>
                                </p:cTn>
                              </p:par>
                              <p:par>
                                <p:cTn id="23" presetID="53" presetClass="entr" presetSubtype="16" fill="hold" nodeType="withEffect">
                                  <p:stCondLst>
                                    <p:cond delay="600"/>
                                  </p:stCondLst>
                                  <p:childTnLst>
                                    <p:set>
                                      <p:cBhvr>
                                        <p:cTn id="24" dur="1" fill="hold">
                                          <p:stCondLst>
                                            <p:cond delay="0"/>
                                          </p:stCondLst>
                                        </p:cTn>
                                        <p:tgtEl>
                                          <p:spTgt spid="20"/>
                                        </p:tgtEl>
                                        <p:attrNameLst>
                                          <p:attrName>style.visibility</p:attrName>
                                        </p:attrNameLst>
                                      </p:cBhvr>
                                      <p:to>
                                        <p:strVal val="visible"/>
                                      </p:to>
                                    </p:set>
                                    <p:anim calcmode="lin" valueType="num">
                                      <p:cBhvr>
                                        <p:cTn id="25" dur="250" fill="hold"/>
                                        <p:tgtEl>
                                          <p:spTgt spid="20"/>
                                        </p:tgtEl>
                                        <p:attrNameLst>
                                          <p:attrName>ppt_w</p:attrName>
                                        </p:attrNameLst>
                                      </p:cBhvr>
                                      <p:tavLst>
                                        <p:tav tm="0">
                                          <p:val>
                                            <p:fltVal val="0"/>
                                          </p:val>
                                        </p:tav>
                                        <p:tav tm="100000">
                                          <p:val>
                                            <p:strVal val="#ppt_w"/>
                                          </p:val>
                                        </p:tav>
                                      </p:tavLst>
                                    </p:anim>
                                    <p:anim calcmode="lin" valueType="num">
                                      <p:cBhvr>
                                        <p:cTn id="26" dur="250" fill="hold"/>
                                        <p:tgtEl>
                                          <p:spTgt spid="20"/>
                                        </p:tgtEl>
                                        <p:attrNameLst>
                                          <p:attrName>ppt_h</p:attrName>
                                        </p:attrNameLst>
                                      </p:cBhvr>
                                      <p:tavLst>
                                        <p:tav tm="0">
                                          <p:val>
                                            <p:fltVal val="0"/>
                                          </p:val>
                                        </p:tav>
                                        <p:tav tm="100000">
                                          <p:val>
                                            <p:strVal val="#ppt_h"/>
                                          </p:val>
                                        </p:tav>
                                      </p:tavLst>
                                    </p:anim>
                                    <p:animEffect transition="in" filter="fade">
                                      <p:cBhvr>
                                        <p:cTn id="27" dur="250"/>
                                        <p:tgtEl>
                                          <p:spTgt spid="20"/>
                                        </p:tgtEl>
                                      </p:cBhvr>
                                    </p:animEffect>
                                  </p:childTnLst>
                                </p:cTn>
                              </p:par>
                              <p:par>
                                <p:cTn id="28" presetID="6" presetClass="emph" presetSubtype="0" decel="100000" fill="hold" nodeType="withEffect">
                                  <p:stCondLst>
                                    <p:cond delay="800"/>
                                  </p:stCondLst>
                                  <p:childTnLst>
                                    <p:animScale>
                                      <p:cBhvr>
                                        <p:cTn id="29" dur="250" fill="hold"/>
                                        <p:tgtEl>
                                          <p:spTgt spid="20"/>
                                        </p:tgtEl>
                                      </p:cBhvr>
                                      <p:by x="120000" y="120000"/>
                                    </p:animScale>
                                  </p:childTnLst>
                                </p:cTn>
                              </p:par>
                              <p:par>
                                <p:cTn id="30" presetID="6" presetClass="emph" presetSubtype="0" decel="100000" fill="hold" nodeType="withEffect">
                                  <p:stCondLst>
                                    <p:cond delay="1000"/>
                                  </p:stCondLst>
                                  <p:childTnLst>
                                    <p:animScale>
                                      <p:cBhvr>
                                        <p:cTn id="31" dur="250" fill="hold"/>
                                        <p:tgtEl>
                                          <p:spTgt spid="20"/>
                                        </p:tgtEl>
                                      </p:cBhvr>
                                      <p:by x="83000" y="83000"/>
                                    </p:animScale>
                                  </p:childTnLst>
                                </p:cTn>
                              </p:par>
                              <p:par>
                                <p:cTn id="32" presetID="53" presetClass="entr" presetSubtype="16" fill="hold" grpId="0" nodeType="withEffect">
                                  <p:stCondLst>
                                    <p:cond delay="600"/>
                                  </p:stCondLst>
                                  <p:childTnLst>
                                    <p:set>
                                      <p:cBhvr>
                                        <p:cTn id="33" dur="1" fill="hold">
                                          <p:stCondLst>
                                            <p:cond delay="0"/>
                                          </p:stCondLst>
                                        </p:cTn>
                                        <p:tgtEl>
                                          <p:spTgt spid="19"/>
                                        </p:tgtEl>
                                        <p:attrNameLst>
                                          <p:attrName>style.visibility</p:attrName>
                                        </p:attrNameLst>
                                      </p:cBhvr>
                                      <p:to>
                                        <p:strVal val="visible"/>
                                      </p:to>
                                    </p:set>
                                    <p:anim calcmode="lin" valueType="num">
                                      <p:cBhvr>
                                        <p:cTn id="34" dur="250" fill="hold"/>
                                        <p:tgtEl>
                                          <p:spTgt spid="19"/>
                                        </p:tgtEl>
                                        <p:attrNameLst>
                                          <p:attrName>ppt_w</p:attrName>
                                        </p:attrNameLst>
                                      </p:cBhvr>
                                      <p:tavLst>
                                        <p:tav tm="0">
                                          <p:val>
                                            <p:fltVal val="0"/>
                                          </p:val>
                                        </p:tav>
                                        <p:tav tm="100000">
                                          <p:val>
                                            <p:strVal val="#ppt_w"/>
                                          </p:val>
                                        </p:tav>
                                      </p:tavLst>
                                    </p:anim>
                                    <p:anim calcmode="lin" valueType="num">
                                      <p:cBhvr>
                                        <p:cTn id="35" dur="250" fill="hold"/>
                                        <p:tgtEl>
                                          <p:spTgt spid="19"/>
                                        </p:tgtEl>
                                        <p:attrNameLst>
                                          <p:attrName>ppt_h</p:attrName>
                                        </p:attrNameLst>
                                      </p:cBhvr>
                                      <p:tavLst>
                                        <p:tav tm="0">
                                          <p:val>
                                            <p:fltVal val="0"/>
                                          </p:val>
                                        </p:tav>
                                        <p:tav tm="100000">
                                          <p:val>
                                            <p:strVal val="#ppt_h"/>
                                          </p:val>
                                        </p:tav>
                                      </p:tavLst>
                                    </p:anim>
                                    <p:animEffect transition="in" filter="fade">
                                      <p:cBhvr>
                                        <p:cTn id="36" dur="250"/>
                                        <p:tgtEl>
                                          <p:spTgt spid="19"/>
                                        </p:tgtEl>
                                      </p:cBhvr>
                                    </p:animEffect>
                                  </p:childTnLst>
                                </p:cTn>
                              </p:par>
                              <p:par>
                                <p:cTn id="37" presetID="6" presetClass="emph" presetSubtype="0" decel="100000" fill="hold" grpId="1" nodeType="withEffect">
                                  <p:stCondLst>
                                    <p:cond delay="800"/>
                                  </p:stCondLst>
                                  <p:childTnLst>
                                    <p:animScale>
                                      <p:cBhvr>
                                        <p:cTn id="38" dur="250" fill="hold"/>
                                        <p:tgtEl>
                                          <p:spTgt spid="19"/>
                                        </p:tgtEl>
                                      </p:cBhvr>
                                      <p:by x="120000" y="120000"/>
                                    </p:animScale>
                                  </p:childTnLst>
                                </p:cTn>
                              </p:par>
                              <p:par>
                                <p:cTn id="39" presetID="6" presetClass="emph" presetSubtype="0" decel="100000" fill="hold" grpId="2" nodeType="withEffect">
                                  <p:stCondLst>
                                    <p:cond delay="1000"/>
                                  </p:stCondLst>
                                  <p:childTnLst>
                                    <p:animScale>
                                      <p:cBhvr>
                                        <p:cTn id="40" dur="250" fill="hold"/>
                                        <p:tgtEl>
                                          <p:spTgt spid="19"/>
                                        </p:tgtEl>
                                      </p:cBhvr>
                                      <p:by x="83000" y="83000"/>
                                    </p:animScale>
                                  </p:childTnLst>
                                </p:cTn>
                              </p:par>
                            </p:childTnLst>
                          </p:cTn>
                        </p:par>
                        <p:par>
                          <p:cTn id="41" fill="hold">
                            <p:stCondLst>
                              <p:cond delay="500"/>
                            </p:stCondLst>
                            <p:childTnLst>
                              <p:par>
                                <p:cTn id="42" presetID="53" presetClass="entr" presetSubtype="16" fill="hold" grpId="0" nodeType="afterEffect">
                                  <p:stCondLst>
                                    <p:cond delay="0"/>
                                  </p:stCondLst>
                                  <p:childTnLst>
                                    <p:set>
                                      <p:cBhvr>
                                        <p:cTn id="43" dur="1" fill="hold">
                                          <p:stCondLst>
                                            <p:cond delay="0"/>
                                          </p:stCondLst>
                                        </p:cTn>
                                        <p:tgtEl>
                                          <p:spTgt spid="21"/>
                                        </p:tgtEl>
                                        <p:attrNameLst>
                                          <p:attrName>style.visibility</p:attrName>
                                        </p:attrNameLst>
                                      </p:cBhvr>
                                      <p:to>
                                        <p:strVal val="visible"/>
                                      </p:to>
                                    </p:set>
                                    <p:anim calcmode="lin" valueType="num">
                                      <p:cBhvr>
                                        <p:cTn id="44" dur="300" fill="hold"/>
                                        <p:tgtEl>
                                          <p:spTgt spid="21"/>
                                        </p:tgtEl>
                                        <p:attrNameLst>
                                          <p:attrName>ppt_w</p:attrName>
                                        </p:attrNameLst>
                                      </p:cBhvr>
                                      <p:tavLst>
                                        <p:tav tm="0">
                                          <p:val>
                                            <p:fltVal val="0"/>
                                          </p:val>
                                        </p:tav>
                                        <p:tav tm="100000">
                                          <p:val>
                                            <p:strVal val="#ppt_w"/>
                                          </p:val>
                                        </p:tav>
                                      </p:tavLst>
                                    </p:anim>
                                    <p:anim calcmode="lin" valueType="num">
                                      <p:cBhvr>
                                        <p:cTn id="45" dur="300" fill="hold"/>
                                        <p:tgtEl>
                                          <p:spTgt spid="21"/>
                                        </p:tgtEl>
                                        <p:attrNameLst>
                                          <p:attrName>ppt_h</p:attrName>
                                        </p:attrNameLst>
                                      </p:cBhvr>
                                      <p:tavLst>
                                        <p:tav tm="0">
                                          <p:val>
                                            <p:fltVal val="0"/>
                                          </p:val>
                                        </p:tav>
                                        <p:tav tm="100000">
                                          <p:val>
                                            <p:strVal val="#ppt_h"/>
                                          </p:val>
                                        </p:tav>
                                      </p:tavLst>
                                    </p:anim>
                                    <p:animEffect transition="in" filter="fade">
                                      <p:cBhvr>
                                        <p:cTn id="46" dur="300"/>
                                        <p:tgtEl>
                                          <p:spTgt spid="21"/>
                                        </p:tgtEl>
                                      </p:cBhvr>
                                    </p:animEffect>
                                  </p:childTnLst>
                                </p:cTn>
                              </p:par>
                            </p:childTnLst>
                          </p:cTn>
                        </p:par>
                        <p:par>
                          <p:cTn id="47" fill="hold">
                            <p:stCondLst>
                              <p:cond delay="1000"/>
                            </p:stCondLst>
                            <p:childTnLst>
                              <p:par>
                                <p:cTn id="48" presetID="53" presetClass="entr" presetSubtype="16" fill="hold" grpId="0" nodeType="afterEffect">
                                  <p:stCondLst>
                                    <p:cond delay="0"/>
                                  </p:stCondLst>
                                  <p:childTnLst>
                                    <p:set>
                                      <p:cBhvr>
                                        <p:cTn id="49" dur="1" fill="hold">
                                          <p:stCondLst>
                                            <p:cond delay="0"/>
                                          </p:stCondLst>
                                        </p:cTn>
                                        <p:tgtEl>
                                          <p:spTgt spid="44"/>
                                        </p:tgtEl>
                                        <p:attrNameLst>
                                          <p:attrName>style.visibility</p:attrName>
                                        </p:attrNameLst>
                                      </p:cBhvr>
                                      <p:to>
                                        <p:strVal val="visible"/>
                                      </p:to>
                                    </p:set>
                                    <p:anim calcmode="lin" valueType="num">
                                      <p:cBhvr>
                                        <p:cTn id="50" dur="300" fill="hold"/>
                                        <p:tgtEl>
                                          <p:spTgt spid="44"/>
                                        </p:tgtEl>
                                        <p:attrNameLst>
                                          <p:attrName>ppt_w</p:attrName>
                                        </p:attrNameLst>
                                      </p:cBhvr>
                                      <p:tavLst>
                                        <p:tav tm="0">
                                          <p:val>
                                            <p:fltVal val="0"/>
                                          </p:val>
                                        </p:tav>
                                        <p:tav tm="100000">
                                          <p:val>
                                            <p:strVal val="#ppt_w"/>
                                          </p:val>
                                        </p:tav>
                                      </p:tavLst>
                                    </p:anim>
                                    <p:anim calcmode="lin" valueType="num">
                                      <p:cBhvr>
                                        <p:cTn id="51" dur="300" fill="hold"/>
                                        <p:tgtEl>
                                          <p:spTgt spid="44"/>
                                        </p:tgtEl>
                                        <p:attrNameLst>
                                          <p:attrName>ppt_h</p:attrName>
                                        </p:attrNameLst>
                                      </p:cBhvr>
                                      <p:tavLst>
                                        <p:tav tm="0">
                                          <p:val>
                                            <p:fltVal val="0"/>
                                          </p:val>
                                        </p:tav>
                                        <p:tav tm="100000">
                                          <p:val>
                                            <p:strVal val="#ppt_h"/>
                                          </p:val>
                                        </p:tav>
                                      </p:tavLst>
                                    </p:anim>
                                    <p:animEffect transition="in" filter="fade">
                                      <p:cBhvr>
                                        <p:cTn id="52" dur="300"/>
                                        <p:tgtEl>
                                          <p:spTgt spid="44"/>
                                        </p:tgtEl>
                                      </p:cBhvr>
                                    </p:animEffect>
                                  </p:childTnLst>
                                </p:cTn>
                              </p:par>
                            </p:childTnLst>
                          </p:cTn>
                        </p:par>
                        <p:par>
                          <p:cTn id="53" fill="hold">
                            <p:stCondLst>
                              <p:cond delay="1500"/>
                            </p:stCondLst>
                            <p:childTnLst>
                              <p:par>
                                <p:cTn id="54" presetID="10" presetClass="entr" presetSubtype="0" fill="hold" grpId="0" nodeType="afterEffect">
                                  <p:stCondLst>
                                    <p:cond delay="0"/>
                                  </p:stCondLst>
                                  <p:childTnLst>
                                    <p:set>
                                      <p:cBhvr>
                                        <p:cTn id="55" dur="1" fill="hold">
                                          <p:stCondLst>
                                            <p:cond delay="0"/>
                                          </p:stCondLst>
                                        </p:cTn>
                                        <p:tgtEl>
                                          <p:spTgt spid="39"/>
                                        </p:tgtEl>
                                        <p:attrNameLst>
                                          <p:attrName>style.visibility</p:attrName>
                                        </p:attrNameLst>
                                      </p:cBhvr>
                                      <p:to>
                                        <p:strVal val="visible"/>
                                      </p:to>
                                    </p:set>
                                    <p:animEffect transition="in" filter="fade">
                                      <p:cBhvr>
                                        <p:cTn id="56" dur="500"/>
                                        <p:tgtEl>
                                          <p:spTgt spid="39"/>
                                        </p:tgtEl>
                                      </p:cBhvr>
                                    </p:animEffect>
                                  </p:childTnLst>
                                </p:cTn>
                              </p:par>
                            </p:childTnLst>
                          </p:cTn>
                        </p:par>
                        <p:par>
                          <p:cTn id="57" fill="hold">
                            <p:stCondLst>
                              <p:cond delay="2000"/>
                            </p:stCondLst>
                            <p:childTnLst>
                              <p:par>
                                <p:cTn id="58" presetID="53" presetClass="entr" presetSubtype="16" fill="hold" grpId="0" nodeType="afterEffect">
                                  <p:stCondLst>
                                    <p:cond delay="0"/>
                                  </p:stCondLst>
                                  <p:iterate type="lt">
                                    <p:tmPct val="10000"/>
                                  </p:iterate>
                                  <p:childTnLst>
                                    <p:set>
                                      <p:cBhvr>
                                        <p:cTn id="59" dur="1" fill="hold">
                                          <p:stCondLst>
                                            <p:cond delay="0"/>
                                          </p:stCondLst>
                                        </p:cTn>
                                        <p:tgtEl>
                                          <p:spTgt spid="48"/>
                                        </p:tgtEl>
                                        <p:attrNameLst>
                                          <p:attrName>style.visibility</p:attrName>
                                        </p:attrNameLst>
                                      </p:cBhvr>
                                      <p:to>
                                        <p:strVal val="visible"/>
                                      </p:to>
                                    </p:set>
                                    <p:anim calcmode="lin" valueType="num">
                                      <p:cBhvr>
                                        <p:cTn id="60" dur="250" fill="hold"/>
                                        <p:tgtEl>
                                          <p:spTgt spid="48"/>
                                        </p:tgtEl>
                                        <p:attrNameLst>
                                          <p:attrName>ppt_w</p:attrName>
                                        </p:attrNameLst>
                                      </p:cBhvr>
                                      <p:tavLst>
                                        <p:tav tm="0">
                                          <p:val>
                                            <p:fltVal val="0"/>
                                          </p:val>
                                        </p:tav>
                                        <p:tav tm="100000">
                                          <p:val>
                                            <p:strVal val="#ppt_w"/>
                                          </p:val>
                                        </p:tav>
                                      </p:tavLst>
                                    </p:anim>
                                    <p:anim calcmode="lin" valueType="num">
                                      <p:cBhvr>
                                        <p:cTn id="61" dur="250" fill="hold"/>
                                        <p:tgtEl>
                                          <p:spTgt spid="48"/>
                                        </p:tgtEl>
                                        <p:attrNameLst>
                                          <p:attrName>ppt_h</p:attrName>
                                        </p:attrNameLst>
                                      </p:cBhvr>
                                      <p:tavLst>
                                        <p:tav tm="0">
                                          <p:val>
                                            <p:fltVal val="0"/>
                                          </p:val>
                                        </p:tav>
                                        <p:tav tm="100000">
                                          <p:val>
                                            <p:strVal val="#ppt_h"/>
                                          </p:val>
                                        </p:tav>
                                      </p:tavLst>
                                    </p:anim>
                                    <p:animEffect transition="in" filter="fade">
                                      <p:cBhvr>
                                        <p:cTn id="62" dur="25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7" grpId="1" bldLvl="0" animBg="1"/>
      <p:bldP spid="17" grpId="2" bldLvl="0" animBg="1"/>
      <p:bldP spid="18" grpId="0" bldLvl="0" animBg="1"/>
      <p:bldP spid="18" grpId="1" bldLvl="0" animBg="1"/>
      <p:bldP spid="18" grpId="2" bldLvl="0" animBg="1"/>
      <p:bldP spid="19" grpId="0" bldLvl="0" animBg="1"/>
      <p:bldP spid="19" grpId="1" bldLvl="0" animBg="1"/>
      <p:bldP spid="19" grpId="2" bldLvl="0" animBg="1"/>
      <p:bldP spid="21" grpId="0" bldLvl="0" animBg="1"/>
      <p:bldP spid="44" grpId="0" bldLvl="0" animBg="1"/>
      <p:bldP spid="39" grpId="0"/>
      <p:bldP spid="4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88923" y="246423"/>
            <a:ext cx="4103077" cy="675011"/>
          </a:xfrm>
          <a:prstGeom prst="rect">
            <a:avLst/>
          </a:prstGeom>
        </p:spPr>
      </p:pic>
      <p:cxnSp>
        <p:nvCxnSpPr>
          <p:cNvPr id="3" name="直接连接符 2"/>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060287" y="353095"/>
            <a:ext cx="5262188" cy="461665"/>
          </a:xfrm>
          <a:prstGeom prst="rect">
            <a:avLst/>
          </a:prstGeom>
        </p:spPr>
        <p:txBody>
          <a:bodyPr wrap="square">
            <a:spAutoFit/>
          </a:bodyPr>
          <a:lstStyle/>
          <a:p>
            <a:r>
              <a:rPr lang="zh-CN" altLang="en-US" sz="2400" b="1" dirty="0" smtClean="0">
                <a:solidFill>
                  <a:schemeClr val="accent1"/>
                </a:solidFill>
                <a:latin typeface="微软雅黑" panose="020B0503020204020204" pitchFamily="34" charset="-122"/>
                <a:ea typeface="微软雅黑" panose="020B0503020204020204" pitchFamily="34" charset="-122"/>
              </a:rPr>
              <a:t>第一部分：修订背景和主要精神</a:t>
            </a:r>
            <a:endParaRPr lang="zh-CN" altLang="en-US" sz="2400" b="1" dirty="0">
              <a:solidFill>
                <a:schemeClr val="accent1"/>
              </a:solidFill>
              <a:latin typeface="微软雅黑" panose="020B0503020204020204" pitchFamily="34" charset="-122"/>
              <a:ea typeface="微软雅黑" panose="020B0503020204020204" pitchFamily="34" charset="-122"/>
            </a:endParaRPr>
          </a:p>
        </p:txBody>
      </p:sp>
      <p:sp>
        <p:nvSpPr>
          <p:cNvPr id="5" name="Freeform 29"/>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17" name="椭圆 16"/>
          <p:cNvSpPr/>
          <p:nvPr/>
        </p:nvSpPr>
        <p:spPr>
          <a:xfrm>
            <a:off x="1599565" y="2209165"/>
            <a:ext cx="2428875" cy="2448560"/>
          </a:xfrm>
          <a:prstGeom prst="ellipse">
            <a:avLst/>
          </a:prstGeom>
          <a:gradFill flip="none" rotWithShape="1">
            <a:gsLst>
              <a:gs pos="0">
                <a:srgbClr val="B40000"/>
              </a:gs>
              <a:gs pos="100000">
                <a:srgbClr val="FFFF00"/>
              </a:gs>
              <a:gs pos="67000">
                <a:srgbClr val="FF0000"/>
              </a:gs>
            </a:gsLst>
            <a:lin ang="16200000" scaled="1"/>
            <a:tileRect/>
          </a:gradFill>
          <a:ln w="28575">
            <a:gradFill>
              <a:gsLst>
                <a:gs pos="0">
                  <a:srgbClr val="FFFF00"/>
                </a:gs>
                <a:gs pos="100000">
                  <a:srgbClr val="FFA000"/>
                </a:gs>
              </a:gsLst>
              <a:lin ang="5400000" scaled="1"/>
            </a:grad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矩形 18"/>
          <p:cNvSpPr/>
          <p:nvPr/>
        </p:nvSpPr>
        <p:spPr>
          <a:xfrm>
            <a:off x="1777704" y="3354285"/>
            <a:ext cx="2043579" cy="830997"/>
          </a:xfrm>
          <a:prstGeom prst="rect">
            <a:avLst/>
          </a:prstGeom>
          <a:noFill/>
          <a:effectLst/>
        </p:spPr>
        <p:txBody>
          <a:bodyPr wrap="square" rtlCol="0">
            <a:spAutoFit/>
          </a:bodyPr>
          <a:lstStyle/>
          <a:p>
            <a:pPr algn="ctr"/>
            <a:r>
              <a:rPr lang="zh-CN" altLang="en-US" sz="2400" b="1" dirty="0" smtClean="0">
                <a:gradFill>
                  <a:gsLst>
                    <a:gs pos="0">
                      <a:srgbClr val="FFC000"/>
                    </a:gs>
                    <a:gs pos="33000">
                      <a:srgbClr val="FFFF99"/>
                    </a:gs>
                    <a:gs pos="66000">
                      <a:srgbClr val="F2B800"/>
                    </a:gs>
                    <a:gs pos="100000">
                      <a:srgbClr val="FFFF00"/>
                    </a:gs>
                  </a:gsLst>
                  <a:lin ang="5400000" scaled="0"/>
                </a:gradFill>
                <a:effectLst>
                  <a:outerShdw blurRad="152400" dist="152400" dir="2700000" algn="tl" rotWithShape="0">
                    <a:prstClr val="black">
                      <a:alpha val="60000"/>
                    </a:prstClr>
                  </a:outerShdw>
                </a:effectLst>
                <a:latin typeface="微软雅黑" panose="020B0503020204020204" pitchFamily="34" charset="-122"/>
                <a:ea typeface="微软雅黑" panose="020B0503020204020204" pitchFamily="34" charset="-122"/>
              </a:rPr>
              <a:t>突出政治纪律和政治规矩</a:t>
            </a:r>
            <a:endParaRPr lang="zh-CN" altLang="en-US" sz="2400" b="1" dirty="0">
              <a:gradFill>
                <a:gsLst>
                  <a:gs pos="0">
                    <a:srgbClr val="FFC000"/>
                  </a:gs>
                  <a:gs pos="33000">
                    <a:srgbClr val="FFFF99"/>
                  </a:gs>
                  <a:gs pos="66000">
                    <a:srgbClr val="F2B800"/>
                  </a:gs>
                  <a:gs pos="100000">
                    <a:srgbClr val="FFFF00"/>
                  </a:gs>
                </a:gsLst>
                <a:lin ang="5400000" scaled="0"/>
              </a:gradFill>
              <a:effectLst>
                <a:outerShdw blurRad="152400" dist="152400" dir="2700000" algn="tl" rotWithShape="0">
                  <a:prstClr val="black">
                    <a:alpha val="60000"/>
                  </a:prstClr>
                </a:outerShdw>
              </a:effectLst>
              <a:latin typeface="微软雅黑" panose="020B0503020204020204" pitchFamily="34" charset="-122"/>
              <a:ea typeface="微软雅黑" panose="020B0503020204020204" pitchFamily="34" charset="-122"/>
            </a:endParaRPr>
          </a:p>
        </p:txBody>
      </p:sp>
      <p:pic>
        <p:nvPicPr>
          <p:cNvPr id="20" name="图片 19"/>
          <p:cNvPicPr>
            <a:picLocks noChangeAspect="1"/>
          </p:cNvPicPr>
          <p:nvPr/>
        </p:nvPicPr>
        <p:blipFill>
          <a:blip r:embed="rId4" cstate="print">
            <a:extLst>
              <a:ext uri="{BEBA8EAE-BF5A-486C-A8C5-ECC9F3942E4B}">
                <a14:imgProps xmlns:a14="http://schemas.microsoft.com/office/drawing/2010/main">
                  <a14:imgLayer r:embed="rId5">
                    <a14:imgEffect>
                      <a14:brightnessContrast bright="20000"/>
                    </a14:imgEffect>
                  </a14:imgLayer>
                </a14:imgProps>
              </a:ext>
              <a:ext uri="{28A0092B-C50C-407E-A947-70E740481C1C}">
                <a14:useLocalDpi xmlns:a14="http://schemas.microsoft.com/office/drawing/2010/main" val="0"/>
              </a:ext>
            </a:extLst>
          </a:blip>
          <a:stretch>
            <a:fillRect/>
          </a:stretch>
        </p:blipFill>
        <p:spPr>
          <a:xfrm>
            <a:off x="2420499" y="2371560"/>
            <a:ext cx="756721" cy="643618"/>
          </a:xfrm>
          <a:prstGeom prst="rect">
            <a:avLst/>
          </a:prstGeom>
        </p:spPr>
      </p:pic>
      <p:sp>
        <p:nvSpPr>
          <p:cNvPr id="29" name="圆角矩形 28"/>
          <p:cNvSpPr/>
          <p:nvPr/>
        </p:nvSpPr>
        <p:spPr>
          <a:xfrm>
            <a:off x="4187825" y="1663700"/>
            <a:ext cx="7464425" cy="5005070"/>
          </a:xfrm>
          <a:prstGeom prst="roundRect">
            <a:avLst>
              <a:gd name="adj" fmla="val 10006"/>
            </a:avLst>
          </a:prstGeom>
          <a:noFill/>
          <a:ln w="12700">
            <a:solidFill>
              <a:schemeClr val="tx2"/>
            </a:solidFill>
          </a:ln>
        </p:spPr>
        <p:txBody>
          <a:bodyPr vert="horz" wrap="square" lIns="91440" tIns="45720" rIns="91440" bIns="45720" numCol="1" anchor="t" anchorCtr="0" compatLnSpc="1"/>
          <a:lstStyle/>
          <a:p>
            <a:endParaRPr lang="zh-CN" altLang="en-US">
              <a:solidFill>
                <a:schemeClr val="tx1"/>
              </a:solidFill>
            </a:endParaRPr>
          </a:p>
        </p:txBody>
      </p:sp>
      <p:sp>
        <p:nvSpPr>
          <p:cNvPr id="42" name="任意多边形 41"/>
          <p:cNvSpPr/>
          <p:nvPr/>
        </p:nvSpPr>
        <p:spPr>
          <a:xfrm>
            <a:off x="4187190" y="1402715"/>
            <a:ext cx="7464425" cy="742315"/>
          </a:xfrm>
          <a:custGeom>
            <a:avLst/>
            <a:gdLst>
              <a:gd name="connsiteX0" fmla="*/ 207337 w 3321018"/>
              <a:gd name="connsiteY0" fmla="*/ 0 h 481479"/>
              <a:gd name="connsiteX1" fmla="*/ 3113681 w 3321018"/>
              <a:gd name="connsiteY1" fmla="*/ 0 h 481479"/>
              <a:gd name="connsiteX2" fmla="*/ 3321018 w 3321018"/>
              <a:gd name="connsiteY2" fmla="*/ 207337 h 481479"/>
              <a:gd name="connsiteX3" fmla="*/ 3321018 w 3321018"/>
              <a:gd name="connsiteY3" fmla="*/ 481479 h 481479"/>
              <a:gd name="connsiteX4" fmla="*/ 0 w 3321018"/>
              <a:gd name="connsiteY4" fmla="*/ 481479 h 481479"/>
              <a:gd name="connsiteX5" fmla="*/ 0 w 3321018"/>
              <a:gd name="connsiteY5" fmla="*/ 207337 h 481479"/>
              <a:gd name="connsiteX6" fmla="*/ 207337 w 3321018"/>
              <a:gd name="connsiteY6" fmla="*/ 0 h 481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21018" h="481479">
                <a:moveTo>
                  <a:pt x="207337" y="0"/>
                </a:moveTo>
                <a:lnTo>
                  <a:pt x="3113681" y="0"/>
                </a:lnTo>
                <a:cubicBezTo>
                  <a:pt x="3228190" y="0"/>
                  <a:pt x="3321018" y="92828"/>
                  <a:pt x="3321018" y="207337"/>
                </a:cubicBezTo>
                <a:lnTo>
                  <a:pt x="3321018" y="481479"/>
                </a:lnTo>
                <a:lnTo>
                  <a:pt x="0" y="481479"/>
                </a:lnTo>
                <a:lnTo>
                  <a:pt x="0" y="207337"/>
                </a:lnTo>
                <a:cubicBezTo>
                  <a:pt x="0" y="92828"/>
                  <a:pt x="92828" y="0"/>
                  <a:pt x="207337" y="0"/>
                </a:cubicBezTo>
                <a:close/>
              </a:path>
            </a:pathLst>
          </a:custGeom>
          <a:ln>
            <a:noFill/>
          </a:ln>
          <a:effectLst>
            <a:outerShdw blurRad="127000" dist="508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endParaRPr>
          </a:p>
        </p:txBody>
      </p:sp>
      <p:sp>
        <p:nvSpPr>
          <p:cNvPr id="37" name="矩形 36"/>
          <p:cNvSpPr/>
          <p:nvPr/>
        </p:nvSpPr>
        <p:spPr>
          <a:xfrm>
            <a:off x="4690745" y="1583055"/>
            <a:ext cx="6690995" cy="337185"/>
          </a:xfrm>
          <a:prstGeom prst="rect">
            <a:avLst/>
          </a:prstGeom>
        </p:spPr>
        <p:txBody>
          <a:bodyPr wrap="square">
            <a:spAutoFit/>
          </a:bodyPr>
          <a:lstStyle/>
          <a:p>
            <a:pPr algn="ctr"/>
            <a:r>
              <a:rPr lang="en-US" altLang="zh-CN" sz="1600" b="1" dirty="0" smtClean="0">
                <a:solidFill>
                  <a:schemeClr val="bg1"/>
                </a:solidFill>
                <a:latin typeface="微软雅黑" panose="020B0503020204020204" pitchFamily="34" charset="-122"/>
                <a:ea typeface="微软雅黑" panose="020B0503020204020204" pitchFamily="34" charset="-122"/>
              </a:rPr>
              <a:t>1.</a:t>
            </a:r>
            <a:r>
              <a:rPr lang="zh-CN" altLang="en-US" sz="1600" b="1" dirty="0" smtClean="0">
                <a:solidFill>
                  <a:schemeClr val="bg1"/>
                </a:solidFill>
                <a:latin typeface="微软雅黑" panose="020B0503020204020204" pitchFamily="34" charset="-122"/>
                <a:ea typeface="微软雅黑" panose="020B0503020204020204" pitchFamily="34" charset="-122"/>
              </a:rPr>
              <a:t>进一步</a:t>
            </a:r>
            <a:r>
              <a:rPr lang="zh-CN" altLang="en-US" sz="1600" b="1" dirty="0">
                <a:solidFill>
                  <a:schemeClr val="bg1"/>
                </a:solidFill>
                <a:latin typeface="微软雅黑" panose="020B0503020204020204" pitchFamily="34" charset="-122"/>
                <a:ea typeface="微软雅黑" panose="020B0503020204020204" pitchFamily="34" charset="-122"/>
              </a:rPr>
              <a:t>对习近平总书记反复强调的“七个有之”问题作出针对性规定</a:t>
            </a:r>
          </a:p>
        </p:txBody>
      </p:sp>
      <p:sp>
        <p:nvSpPr>
          <p:cNvPr id="46" name="矩形 45"/>
          <p:cNvSpPr/>
          <p:nvPr/>
        </p:nvSpPr>
        <p:spPr>
          <a:xfrm>
            <a:off x="4295775" y="2145030"/>
            <a:ext cx="7247890" cy="4030980"/>
          </a:xfrm>
          <a:prstGeom prst="rect">
            <a:avLst/>
          </a:prstGeom>
        </p:spPr>
        <p:txBody>
          <a:bodyPr wrap="square">
            <a:spAutoFit/>
          </a:bodyPr>
          <a:lstStyle/>
          <a:p>
            <a:pPr algn="just" fontAlgn="auto">
              <a:lnSpc>
                <a:spcPct val="200000"/>
              </a:lnSpc>
            </a:pPr>
            <a:r>
              <a:rPr lang="en-US" altLang="zh-CN" sz="1600" b="1" dirty="0" smtClean="0">
                <a:latin typeface="微软雅黑" panose="020B0503020204020204" pitchFamily="34" charset="-122"/>
                <a:ea typeface="微软雅黑" panose="020B0503020204020204" pitchFamily="34" charset="-122"/>
                <a:sym typeface="+mn-ea"/>
              </a:rPr>
              <a:t>                                                   18</a:t>
            </a:r>
            <a:r>
              <a:rPr lang="zh-CN" altLang="en-US" sz="1600" b="1" dirty="0" smtClean="0">
                <a:latin typeface="微软雅黑" panose="020B0503020204020204" pitchFamily="34" charset="-122"/>
                <a:ea typeface="微软雅黑" panose="020B0503020204020204" pitchFamily="34" charset="-122"/>
                <a:sym typeface="+mn-ea"/>
              </a:rPr>
              <a:t>年条例</a:t>
            </a:r>
            <a:endParaRPr lang="zh-CN" altLang="en-US" sz="1600" b="1" dirty="0" smtClean="0">
              <a:latin typeface="微软雅黑" panose="020B0503020204020204" pitchFamily="34" charset="-122"/>
              <a:ea typeface="微软雅黑" panose="020B0503020204020204" pitchFamily="34" charset="-122"/>
            </a:endParaRPr>
          </a:p>
          <a:p>
            <a:pPr algn="just" fontAlgn="auto">
              <a:lnSpc>
                <a:spcPct val="200000"/>
              </a:lnSpc>
            </a:pPr>
            <a:r>
              <a:rPr lang="zh-CN" altLang="en-US" sz="1600" b="1" dirty="0" smtClean="0">
                <a:latin typeface="微软雅黑" panose="020B0503020204020204" pitchFamily="34" charset="-122"/>
                <a:ea typeface="微软雅黑" panose="020B0503020204020204" pitchFamily="34" charset="-122"/>
              </a:rPr>
              <a:t>        第</a:t>
            </a:r>
            <a:r>
              <a:rPr lang="en-US" altLang="zh-CN" sz="1600" b="1" dirty="0" smtClean="0">
                <a:latin typeface="微软雅黑" panose="020B0503020204020204" pitchFamily="34" charset="-122"/>
                <a:ea typeface="微软雅黑" panose="020B0503020204020204" pitchFamily="34" charset="-122"/>
              </a:rPr>
              <a:t>44</a:t>
            </a:r>
            <a:r>
              <a:rPr lang="zh-CN" altLang="en-US" sz="1600" b="1" dirty="0">
                <a:latin typeface="微软雅黑" panose="020B0503020204020204" pitchFamily="34" charset="-122"/>
                <a:ea typeface="微软雅黑" panose="020B0503020204020204" pitchFamily="34" charset="-122"/>
              </a:rPr>
              <a:t>条</a:t>
            </a:r>
            <a:r>
              <a:rPr lang="zh-CN" altLang="en-US" sz="1600" dirty="0">
                <a:latin typeface="微软雅黑" panose="020B0503020204020204" pitchFamily="34" charset="-122"/>
                <a:ea typeface="微软雅黑" panose="020B0503020204020204" pitchFamily="34" charset="-122"/>
              </a:rPr>
              <a:t>新增了在重大原则问题上不同党中央保持一致行为的处分规定；</a:t>
            </a:r>
            <a:r>
              <a:rPr lang="zh-CN" altLang="en-US" sz="1600" b="1" dirty="0">
                <a:latin typeface="微软雅黑" panose="020B0503020204020204" pitchFamily="34" charset="-122"/>
                <a:ea typeface="微软雅黑" panose="020B0503020204020204" pitchFamily="34" charset="-122"/>
              </a:rPr>
              <a:t>第</a:t>
            </a:r>
            <a:r>
              <a:rPr lang="en-US" altLang="zh-CN" sz="1600" b="1" dirty="0">
                <a:latin typeface="微软雅黑" panose="020B0503020204020204" pitchFamily="34" charset="-122"/>
                <a:ea typeface="微软雅黑" panose="020B0503020204020204" pitchFamily="34" charset="-122"/>
              </a:rPr>
              <a:t>50</a:t>
            </a:r>
            <a:r>
              <a:rPr lang="zh-CN" altLang="en-US" sz="1600" b="1" dirty="0">
                <a:latin typeface="微软雅黑" panose="020B0503020204020204" pitchFamily="34" charset="-122"/>
                <a:ea typeface="微软雅黑" panose="020B0503020204020204" pitchFamily="34" charset="-122"/>
              </a:rPr>
              <a:t>条</a:t>
            </a:r>
            <a:r>
              <a:rPr lang="zh-CN" altLang="en-US" sz="1600" dirty="0">
                <a:latin typeface="微软雅黑" panose="020B0503020204020204" pitchFamily="34" charset="-122"/>
                <a:ea typeface="微软雅黑" panose="020B0503020204020204" pitchFamily="34" charset="-122"/>
              </a:rPr>
              <a:t>新增了自行其是、搞山头主义以及落实中央决策部署打折扣、搞变通行为的处分规定；</a:t>
            </a:r>
            <a:r>
              <a:rPr lang="zh-CN" altLang="en-US" sz="1600" b="1" dirty="0">
                <a:latin typeface="微软雅黑" panose="020B0503020204020204" pitchFamily="34" charset="-122"/>
                <a:ea typeface="微软雅黑" panose="020B0503020204020204" pitchFamily="34" charset="-122"/>
              </a:rPr>
              <a:t>第</a:t>
            </a:r>
            <a:r>
              <a:rPr lang="en-US" altLang="zh-CN" sz="1600" b="1" dirty="0">
                <a:latin typeface="微软雅黑" panose="020B0503020204020204" pitchFamily="34" charset="-122"/>
                <a:ea typeface="微软雅黑" panose="020B0503020204020204" pitchFamily="34" charset="-122"/>
              </a:rPr>
              <a:t>51</a:t>
            </a:r>
            <a:r>
              <a:rPr lang="zh-CN" altLang="en-US" sz="1600" b="1" dirty="0">
                <a:latin typeface="微软雅黑" panose="020B0503020204020204" pitchFamily="34" charset="-122"/>
                <a:ea typeface="微软雅黑" panose="020B0503020204020204" pitchFamily="34" charset="-122"/>
              </a:rPr>
              <a:t>条</a:t>
            </a:r>
            <a:r>
              <a:rPr lang="zh-CN" altLang="en-US" sz="1600" dirty="0">
                <a:latin typeface="微软雅黑" panose="020B0503020204020204" pitchFamily="34" charset="-122"/>
                <a:ea typeface="微软雅黑" panose="020B0503020204020204" pitchFamily="34" charset="-122"/>
              </a:rPr>
              <a:t>新增了搞两面派、做两面人等对党不忠诚不老实行为的处分规定；</a:t>
            </a:r>
            <a:r>
              <a:rPr lang="zh-CN" altLang="en-US" sz="1600" b="1" dirty="0">
                <a:latin typeface="微软雅黑" panose="020B0503020204020204" pitchFamily="34" charset="-122"/>
                <a:ea typeface="微软雅黑" panose="020B0503020204020204" pitchFamily="34" charset="-122"/>
              </a:rPr>
              <a:t>第</a:t>
            </a:r>
            <a:r>
              <a:rPr lang="en-US" altLang="zh-CN" sz="1600" b="1" dirty="0">
                <a:latin typeface="微软雅黑" panose="020B0503020204020204" pitchFamily="34" charset="-122"/>
                <a:ea typeface="微软雅黑" panose="020B0503020204020204" pitchFamily="34" charset="-122"/>
              </a:rPr>
              <a:t>52</a:t>
            </a:r>
            <a:r>
              <a:rPr lang="zh-CN" altLang="en-US" sz="1600" b="1" dirty="0">
                <a:latin typeface="微软雅黑" panose="020B0503020204020204" pitchFamily="34" charset="-122"/>
                <a:ea typeface="微软雅黑" panose="020B0503020204020204" pitchFamily="34" charset="-122"/>
              </a:rPr>
              <a:t>条第</a:t>
            </a:r>
            <a:r>
              <a:rPr lang="en-US" altLang="zh-CN" sz="1600" b="1" dirty="0">
                <a:latin typeface="微软雅黑" panose="020B0503020204020204" pitchFamily="34" charset="-122"/>
                <a:ea typeface="微软雅黑" panose="020B0503020204020204" pitchFamily="34" charset="-122"/>
              </a:rPr>
              <a:t>1</a:t>
            </a:r>
            <a:r>
              <a:rPr lang="zh-CN" altLang="en-US" sz="1600" b="1" dirty="0">
                <a:latin typeface="微软雅黑" panose="020B0503020204020204" pitchFamily="34" charset="-122"/>
                <a:ea typeface="微软雅黑" panose="020B0503020204020204" pitchFamily="34" charset="-122"/>
              </a:rPr>
              <a:t>款</a:t>
            </a:r>
            <a:r>
              <a:rPr lang="zh-CN" altLang="en-US" sz="1600" dirty="0">
                <a:latin typeface="微软雅黑" panose="020B0503020204020204" pitchFamily="34" charset="-122"/>
                <a:ea typeface="微软雅黑" panose="020B0503020204020204" pitchFamily="34" charset="-122"/>
              </a:rPr>
              <a:t>新增了制造散布传播政治谣言等破坏党的团结统一行为的处分规定</a:t>
            </a:r>
            <a:r>
              <a:rPr lang="zh-CN" altLang="en-US" sz="1600" dirty="0" smtClean="0">
                <a:latin typeface="微软雅黑" panose="020B0503020204020204" pitchFamily="34" charset="-122"/>
                <a:ea typeface="微软雅黑" panose="020B0503020204020204" pitchFamily="34" charset="-122"/>
              </a:rPr>
              <a:t>；</a:t>
            </a:r>
          </a:p>
          <a:p>
            <a:pPr algn="just" fontAlgn="auto">
              <a:lnSpc>
                <a:spcPct val="200000"/>
              </a:lnSpc>
            </a:pPr>
            <a:r>
              <a:rPr lang="zh-CN" altLang="en-US" sz="1600" b="1" dirty="0" smtClean="0">
                <a:latin typeface="微软雅黑" panose="020B0503020204020204" pitchFamily="34" charset="-122"/>
                <a:ea typeface="微软雅黑" panose="020B0503020204020204" pitchFamily="34" charset="-122"/>
              </a:rPr>
              <a:t>        第</a:t>
            </a:r>
            <a:r>
              <a:rPr lang="en-US" altLang="zh-CN" sz="1600" b="1" dirty="0" smtClean="0">
                <a:latin typeface="微软雅黑" panose="020B0503020204020204" pitchFamily="34" charset="-122"/>
                <a:ea typeface="微软雅黑" panose="020B0503020204020204" pitchFamily="34" charset="-122"/>
              </a:rPr>
              <a:t>52</a:t>
            </a:r>
            <a:r>
              <a:rPr lang="zh-CN" altLang="en-US" sz="1600" b="1" dirty="0">
                <a:latin typeface="微软雅黑" panose="020B0503020204020204" pitchFamily="34" charset="-122"/>
                <a:ea typeface="微软雅黑" panose="020B0503020204020204" pitchFamily="34" charset="-122"/>
              </a:rPr>
              <a:t>条第</a:t>
            </a:r>
            <a:r>
              <a:rPr lang="en-US" altLang="zh-CN" sz="1600" b="1" dirty="0">
                <a:latin typeface="微软雅黑" panose="020B0503020204020204" pitchFamily="34" charset="-122"/>
                <a:ea typeface="微软雅黑" panose="020B0503020204020204" pitchFamily="34" charset="-122"/>
              </a:rPr>
              <a:t>2</a:t>
            </a:r>
            <a:r>
              <a:rPr lang="zh-CN" altLang="en-US" sz="1600" b="1" dirty="0">
                <a:latin typeface="微软雅黑" panose="020B0503020204020204" pitchFamily="34" charset="-122"/>
                <a:ea typeface="微软雅黑" panose="020B0503020204020204" pitchFamily="34" charset="-122"/>
              </a:rPr>
              <a:t>款</a:t>
            </a:r>
            <a:r>
              <a:rPr lang="zh-CN" altLang="en-US" sz="1600" dirty="0">
                <a:latin typeface="微软雅黑" panose="020B0503020204020204" pitchFamily="34" charset="-122"/>
                <a:ea typeface="微软雅黑" panose="020B0503020204020204" pitchFamily="34" charset="-122"/>
              </a:rPr>
              <a:t>将匿名诬告陷害的问题，</a:t>
            </a:r>
            <a:r>
              <a:rPr lang="zh-CN" altLang="en-US" sz="1600" b="1" dirty="0">
                <a:latin typeface="微软雅黑" panose="020B0503020204020204" pitchFamily="34" charset="-122"/>
                <a:ea typeface="微软雅黑" panose="020B0503020204020204" pitchFamily="34" charset="-122"/>
              </a:rPr>
              <a:t>第</a:t>
            </a:r>
            <a:r>
              <a:rPr lang="en-US" altLang="zh-CN" sz="1600" b="1" dirty="0">
                <a:latin typeface="微软雅黑" panose="020B0503020204020204" pitchFamily="34" charset="-122"/>
                <a:ea typeface="微软雅黑" panose="020B0503020204020204" pitchFamily="34" charset="-122"/>
              </a:rPr>
              <a:t>54</a:t>
            </a:r>
            <a:r>
              <a:rPr lang="zh-CN" altLang="en-US" sz="1600" b="1" dirty="0">
                <a:latin typeface="微软雅黑" panose="020B0503020204020204" pitchFamily="34" charset="-122"/>
                <a:ea typeface="微软雅黑" panose="020B0503020204020204" pitchFamily="34" charset="-122"/>
              </a:rPr>
              <a:t>条</a:t>
            </a:r>
            <a:r>
              <a:rPr lang="zh-CN" altLang="en-US" sz="1600" dirty="0">
                <a:latin typeface="微软雅黑" panose="020B0503020204020204" pitchFamily="34" charset="-122"/>
                <a:ea typeface="微软雅黑" panose="020B0503020204020204" pitchFamily="34" charset="-122"/>
              </a:rPr>
              <a:t>将不按照有关规定向组织请示报告重大事项的问题，都由原来的组织纪律（新旧对比）调整到政治纪律。</a:t>
            </a:r>
          </a:p>
        </p:txBody>
      </p:sp>
    </p:spTree>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400"/>
                                  </p:stCondLst>
                                  <p:childTnLst>
                                    <p:set>
                                      <p:cBhvr>
                                        <p:cTn id="6" dur="1" fill="hold">
                                          <p:stCondLst>
                                            <p:cond delay="0"/>
                                          </p:stCondLst>
                                        </p:cTn>
                                        <p:tgtEl>
                                          <p:spTgt spid="17"/>
                                        </p:tgtEl>
                                        <p:attrNameLst>
                                          <p:attrName>style.visibility</p:attrName>
                                        </p:attrNameLst>
                                      </p:cBhvr>
                                      <p:to>
                                        <p:strVal val="visible"/>
                                      </p:to>
                                    </p:set>
                                    <p:anim calcmode="lin" valueType="num">
                                      <p:cBhvr>
                                        <p:cTn id="7" dur="250" fill="hold"/>
                                        <p:tgtEl>
                                          <p:spTgt spid="17"/>
                                        </p:tgtEl>
                                        <p:attrNameLst>
                                          <p:attrName>ppt_w</p:attrName>
                                        </p:attrNameLst>
                                      </p:cBhvr>
                                      <p:tavLst>
                                        <p:tav tm="0">
                                          <p:val>
                                            <p:fltVal val="0"/>
                                          </p:val>
                                        </p:tav>
                                        <p:tav tm="100000">
                                          <p:val>
                                            <p:strVal val="#ppt_w"/>
                                          </p:val>
                                        </p:tav>
                                      </p:tavLst>
                                    </p:anim>
                                    <p:anim calcmode="lin" valueType="num">
                                      <p:cBhvr>
                                        <p:cTn id="8" dur="250" fill="hold"/>
                                        <p:tgtEl>
                                          <p:spTgt spid="17"/>
                                        </p:tgtEl>
                                        <p:attrNameLst>
                                          <p:attrName>ppt_h</p:attrName>
                                        </p:attrNameLst>
                                      </p:cBhvr>
                                      <p:tavLst>
                                        <p:tav tm="0">
                                          <p:val>
                                            <p:fltVal val="0"/>
                                          </p:val>
                                        </p:tav>
                                        <p:tav tm="100000">
                                          <p:val>
                                            <p:strVal val="#ppt_h"/>
                                          </p:val>
                                        </p:tav>
                                      </p:tavLst>
                                    </p:anim>
                                    <p:animEffect transition="in" filter="fade">
                                      <p:cBhvr>
                                        <p:cTn id="9" dur="250"/>
                                        <p:tgtEl>
                                          <p:spTgt spid="17"/>
                                        </p:tgtEl>
                                      </p:cBhvr>
                                    </p:animEffect>
                                  </p:childTnLst>
                                </p:cTn>
                              </p:par>
                              <p:par>
                                <p:cTn id="10" presetID="6" presetClass="emph" presetSubtype="0" decel="100000" fill="hold" grpId="1" nodeType="withEffect">
                                  <p:stCondLst>
                                    <p:cond delay="600"/>
                                  </p:stCondLst>
                                  <p:childTnLst>
                                    <p:animScale>
                                      <p:cBhvr>
                                        <p:cTn id="11" dur="250" fill="hold"/>
                                        <p:tgtEl>
                                          <p:spTgt spid="17"/>
                                        </p:tgtEl>
                                      </p:cBhvr>
                                      <p:by x="120000" y="120000"/>
                                    </p:animScale>
                                  </p:childTnLst>
                                </p:cTn>
                              </p:par>
                              <p:par>
                                <p:cTn id="12" presetID="6" presetClass="emph" presetSubtype="0" decel="100000" fill="hold" grpId="2" nodeType="withEffect">
                                  <p:stCondLst>
                                    <p:cond delay="800"/>
                                  </p:stCondLst>
                                  <p:childTnLst>
                                    <p:animScale>
                                      <p:cBhvr>
                                        <p:cTn id="13" dur="250" fill="hold"/>
                                        <p:tgtEl>
                                          <p:spTgt spid="17"/>
                                        </p:tgtEl>
                                      </p:cBhvr>
                                      <p:by x="83000" y="83000"/>
                                    </p:animScale>
                                  </p:childTnLst>
                                </p:cTn>
                              </p:par>
                              <p:par>
                                <p:cTn id="14" presetID="53" presetClass="entr" presetSubtype="16" fill="hold" nodeType="withEffect">
                                  <p:stCondLst>
                                    <p:cond delay="600"/>
                                  </p:stCondLst>
                                  <p:childTnLst>
                                    <p:set>
                                      <p:cBhvr>
                                        <p:cTn id="15" dur="1" fill="hold">
                                          <p:stCondLst>
                                            <p:cond delay="0"/>
                                          </p:stCondLst>
                                        </p:cTn>
                                        <p:tgtEl>
                                          <p:spTgt spid="20"/>
                                        </p:tgtEl>
                                        <p:attrNameLst>
                                          <p:attrName>style.visibility</p:attrName>
                                        </p:attrNameLst>
                                      </p:cBhvr>
                                      <p:to>
                                        <p:strVal val="visible"/>
                                      </p:to>
                                    </p:set>
                                    <p:anim calcmode="lin" valueType="num">
                                      <p:cBhvr>
                                        <p:cTn id="16" dur="250" fill="hold"/>
                                        <p:tgtEl>
                                          <p:spTgt spid="20"/>
                                        </p:tgtEl>
                                        <p:attrNameLst>
                                          <p:attrName>ppt_w</p:attrName>
                                        </p:attrNameLst>
                                      </p:cBhvr>
                                      <p:tavLst>
                                        <p:tav tm="0">
                                          <p:val>
                                            <p:fltVal val="0"/>
                                          </p:val>
                                        </p:tav>
                                        <p:tav tm="100000">
                                          <p:val>
                                            <p:strVal val="#ppt_w"/>
                                          </p:val>
                                        </p:tav>
                                      </p:tavLst>
                                    </p:anim>
                                    <p:anim calcmode="lin" valueType="num">
                                      <p:cBhvr>
                                        <p:cTn id="17" dur="250" fill="hold"/>
                                        <p:tgtEl>
                                          <p:spTgt spid="20"/>
                                        </p:tgtEl>
                                        <p:attrNameLst>
                                          <p:attrName>ppt_h</p:attrName>
                                        </p:attrNameLst>
                                      </p:cBhvr>
                                      <p:tavLst>
                                        <p:tav tm="0">
                                          <p:val>
                                            <p:fltVal val="0"/>
                                          </p:val>
                                        </p:tav>
                                        <p:tav tm="100000">
                                          <p:val>
                                            <p:strVal val="#ppt_h"/>
                                          </p:val>
                                        </p:tav>
                                      </p:tavLst>
                                    </p:anim>
                                    <p:animEffect transition="in" filter="fade">
                                      <p:cBhvr>
                                        <p:cTn id="18" dur="250"/>
                                        <p:tgtEl>
                                          <p:spTgt spid="20"/>
                                        </p:tgtEl>
                                      </p:cBhvr>
                                    </p:animEffect>
                                  </p:childTnLst>
                                </p:cTn>
                              </p:par>
                              <p:par>
                                <p:cTn id="19" presetID="6" presetClass="emph" presetSubtype="0" decel="100000" fill="hold" nodeType="withEffect">
                                  <p:stCondLst>
                                    <p:cond delay="800"/>
                                  </p:stCondLst>
                                  <p:childTnLst>
                                    <p:animScale>
                                      <p:cBhvr>
                                        <p:cTn id="20" dur="250" fill="hold"/>
                                        <p:tgtEl>
                                          <p:spTgt spid="20"/>
                                        </p:tgtEl>
                                      </p:cBhvr>
                                      <p:by x="120000" y="120000"/>
                                    </p:animScale>
                                  </p:childTnLst>
                                </p:cTn>
                              </p:par>
                              <p:par>
                                <p:cTn id="21" presetID="6" presetClass="emph" presetSubtype="0" decel="100000" fill="hold" nodeType="withEffect">
                                  <p:stCondLst>
                                    <p:cond delay="1000"/>
                                  </p:stCondLst>
                                  <p:childTnLst>
                                    <p:animScale>
                                      <p:cBhvr>
                                        <p:cTn id="22" dur="250" fill="hold"/>
                                        <p:tgtEl>
                                          <p:spTgt spid="20"/>
                                        </p:tgtEl>
                                      </p:cBhvr>
                                      <p:by x="83000" y="83000"/>
                                    </p:animScale>
                                  </p:childTnLst>
                                </p:cTn>
                              </p:par>
                              <p:par>
                                <p:cTn id="23" presetID="53" presetClass="entr" presetSubtype="16" fill="hold" grpId="0" nodeType="withEffect">
                                  <p:stCondLst>
                                    <p:cond delay="600"/>
                                  </p:stCondLst>
                                  <p:childTnLst>
                                    <p:set>
                                      <p:cBhvr>
                                        <p:cTn id="24" dur="1" fill="hold">
                                          <p:stCondLst>
                                            <p:cond delay="0"/>
                                          </p:stCondLst>
                                        </p:cTn>
                                        <p:tgtEl>
                                          <p:spTgt spid="19"/>
                                        </p:tgtEl>
                                        <p:attrNameLst>
                                          <p:attrName>style.visibility</p:attrName>
                                        </p:attrNameLst>
                                      </p:cBhvr>
                                      <p:to>
                                        <p:strVal val="visible"/>
                                      </p:to>
                                    </p:set>
                                    <p:anim calcmode="lin" valueType="num">
                                      <p:cBhvr>
                                        <p:cTn id="25" dur="250" fill="hold"/>
                                        <p:tgtEl>
                                          <p:spTgt spid="19"/>
                                        </p:tgtEl>
                                        <p:attrNameLst>
                                          <p:attrName>ppt_w</p:attrName>
                                        </p:attrNameLst>
                                      </p:cBhvr>
                                      <p:tavLst>
                                        <p:tav tm="0">
                                          <p:val>
                                            <p:fltVal val="0"/>
                                          </p:val>
                                        </p:tav>
                                        <p:tav tm="100000">
                                          <p:val>
                                            <p:strVal val="#ppt_w"/>
                                          </p:val>
                                        </p:tav>
                                      </p:tavLst>
                                    </p:anim>
                                    <p:anim calcmode="lin" valueType="num">
                                      <p:cBhvr>
                                        <p:cTn id="26" dur="250" fill="hold"/>
                                        <p:tgtEl>
                                          <p:spTgt spid="19"/>
                                        </p:tgtEl>
                                        <p:attrNameLst>
                                          <p:attrName>ppt_h</p:attrName>
                                        </p:attrNameLst>
                                      </p:cBhvr>
                                      <p:tavLst>
                                        <p:tav tm="0">
                                          <p:val>
                                            <p:fltVal val="0"/>
                                          </p:val>
                                        </p:tav>
                                        <p:tav tm="100000">
                                          <p:val>
                                            <p:strVal val="#ppt_h"/>
                                          </p:val>
                                        </p:tav>
                                      </p:tavLst>
                                    </p:anim>
                                    <p:animEffect transition="in" filter="fade">
                                      <p:cBhvr>
                                        <p:cTn id="27" dur="250"/>
                                        <p:tgtEl>
                                          <p:spTgt spid="19"/>
                                        </p:tgtEl>
                                      </p:cBhvr>
                                    </p:animEffect>
                                  </p:childTnLst>
                                </p:cTn>
                              </p:par>
                              <p:par>
                                <p:cTn id="28" presetID="6" presetClass="emph" presetSubtype="0" decel="100000" fill="hold" grpId="1" nodeType="withEffect">
                                  <p:stCondLst>
                                    <p:cond delay="800"/>
                                  </p:stCondLst>
                                  <p:childTnLst>
                                    <p:animScale>
                                      <p:cBhvr>
                                        <p:cTn id="29" dur="250" fill="hold"/>
                                        <p:tgtEl>
                                          <p:spTgt spid="19"/>
                                        </p:tgtEl>
                                      </p:cBhvr>
                                      <p:by x="120000" y="120000"/>
                                    </p:animScale>
                                  </p:childTnLst>
                                </p:cTn>
                              </p:par>
                              <p:par>
                                <p:cTn id="30" presetID="6" presetClass="emph" presetSubtype="0" decel="100000" fill="hold" grpId="2" nodeType="withEffect">
                                  <p:stCondLst>
                                    <p:cond delay="1000"/>
                                  </p:stCondLst>
                                  <p:childTnLst>
                                    <p:animScale>
                                      <p:cBhvr>
                                        <p:cTn id="31" dur="250" fill="hold"/>
                                        <p:tgtEl>
                                          <p:spTgt spid="19"/>
                                        </p:tgtEl>
                                      </p:cBhvr>
                                      <p:by x="83000" y="83000"/>
                                    </p:animScale>
                                  </p:childTnLst>
                                </p:cTn>
                              </p:par>
                            </p:childTnLst>
                          </p:cTn>
                        </p:par>
                        <p:par>
                          <p:cTn id="32" fill="hold">
                            <p:stCondLst>
                              <p:cond delay="900"/>
                            </p:stCondLst>
                            <p:childTnLst>
                              <p:par>
                                <p:cTn id="33" presetID="53" presetClass="entr" presetSubtype="16" fill="hold" grpId="0" nodeType="afterEffect">
                                  <p:stCondLst>
                                    <p:cond delay="0"/>
                                  </p:stCondLst>
                                  <p:childTnLst>
                                    <p:set>
                                      <p:cBhvr>
                                        <p:cTn id="34" dur="1" fill="hold">
                                          <p:stCondLst>
                                            <p:cond delay="0"/>
                                          </p:stCondLst>
                                        </p:cTn>
                                        <p:tgtEl>
                                          <p:spTgt spid="29"/>
                                        </p:tgtEl>
                                        <p:attrNameLst>
                                          <p:attrName>style.visibility</p:attrName>
                                        </p:attrNameLst>
                                      </p:cBhvr>
                                      <p:to>
                                        <p:strVal val="visible"/>
                                      </p:to>
                                    </p:set>
                                    <p:anim calcmode="lin" valueType="num">
                                      <p:cBhvr>
                                        <p:cTn id="35" dur="300" fill="hold"/>
                                        <p:tgtEl>
                                          <p:spTgt spid="29"/>
                                        </p:tgtEl>
                                        <p:attrNameLst>
                                          <p:attrName>ppt_w</p:attrName>
                                        </p:attrNameLst>
                                      </p:cBhvr>
                                      <p:tavLst>
                                        <p:tav tm="0">
                                          <p:val>
                                            <p:fltVal val="0"/>
                                          </p:val>
                                        </p:tav>
                                        <p:tav tm="100000">
                                          <p:val>
                                            <p:strVal val="#ppt_w"/>
                                          </p:val>
                                        </p:tav>
                                      </p:tavLst>
                                    </p:anim>
                                    <p:anim calcmode="lin" valueType="num">
                                      <p:cBhvr>
                                        <p:cTn id="36" dur="300" fill="hold"/>
                                        <p:tgtEl>
                                          <p:spTgt spid="29"/>
                                        </p:tgtEl>
                                        <p:attrNameLst>
                                          <p:attrName>ppt_h</p:attrName>
                                        </p:attrNameLst>
                                      </p:cBhvr>
                                      <p:tavLst>
                                        <p:tav tm="0">
                                          <p:val>
                                            <p:fltVal val="0"/>
                                          </p:val>
                                        </p:tav>
                                        <p:tav tm="100000">
                                          <p:val>
                                            <p:strVal val="#ppt_h"/>
                                          </p:val>
                                        </p:tav>
                                      </p:tavLst>
                                    </p:anim>
                                    <p:animEffect transition="in" filter="fade">
                                      <p:cBhvr>
                                        <p:cTn id="37" dur="300"/>
                                        <p:tgtEl>
                                          <p:spTgt spid="29"/>
                                        </p:tgtEl>
                                      </p:cBhvr>
                                    </p:animEffect>
                                  </p:childTnLst>
                                </p:cTn>
                              </p:par>
                            </p:childTnLst>
                          </p:cTn>
                        </p:par>
                        <p:par>
                          <p:cTn id="38" fill="hold">
                            <p:stCondLst>
                              <p:cond delay="1400"/>
                            </p:stCondLst>
                            <p:childTnLst>
                              <p:par>
                                <p:cTn id="39" presetID="53" presetClass="entr" presetSubtype="16" fill="hold" grpId="0" nodeType="afterEffect">
                                  <p:stCondLst>
                                    <p:cond delay="0"/>
                                  </p:stCondLst>
                                  <p:childTnLst>
                                    <p:set>
                                      <p:cBhvr>
                                        <p:cTn id="40" dur="1" fill="hold">
                                          <p:stCondLst>
                                            <p:cond delay="0"/>
                                          </p:stCondLst>
                                        </p:cTn>
                                        <p:tgtEl>
                                          <p:spTgt spid="42"/>
                                        </p:tgtEl>
                                        <p:attrNameLst>
                                          <p:attrName>style.visibility</p:attrName>
                                        </p:attrNameLst>
                                      </p:cBhvr>
                                      <p:to>
                                        <p:strVal val="visible"/>
                                      </p:to>
                                    </p:set>
                                    <p:anim calcmode="lin" valueType="num">
                                      <p:cBhvr>
                                        <p:cTn id="41" dur="300" fill="hold"/>
                                        <p:tgtEl>
                                          <p:spTgt spid="42"/>
                                        </p:tgtEl>
                                        <p:attrNameLst>
                                          <p:attrName>ppt_w</p:attrName>
                                        </p:attrNameLst>
                                      </p:cBhvr>
                                      <p:tavLst>
                                        <p:tav tm="0">
                                          <p:val>
                                            <p:fltVal val="0"/>
                                          </p:val>
                                        </p:tav>
                                        <p:tav tm="100000">
                                          <p:val>
                                            <p:strVal val="#ppt_w"/>
                                          </p:val>
                                        </p:tav>
                                      </p:tavLst>
                                    </p:anim>
                                    <p:anim calcmode="lin" valueType="num">
                                      <p:cBhvr>
                                        <p:cTn id="42" dur="300" fill="hold"/>
                                        <p:tgtEl>
                                          <p:spTgt spid="42"/>
                                        </p:tgtEl>
                                        <p:attrNameLst>
                                          <p:attrName>ppt_h</p:attrName>
                                        </p:attrNameLst>
                                      </p:cBhvr>
                                      <p:tavLst>
                                        <p:tav tm="0">
                                          <p:val>
                                            <p:fltVal val="0"/>
                                          </p:val>
                                        </p:tav>
                                        <p:tav tm="100000">
                                          <p:val>
                                            <p:strVal val="#ppt_h"/>
                                          </p:val>
                                        </p:tav>
                                      </p:tavLst>
                                    </p:anim>
                                    <p:animEffect transition="in" filter="fade">
                                      <p:cBhvr>
                                        <p:cTn id="43" dur="300"/>
                                        <p:tgtEl>
                                          <p:spTgt spid="42"/>
                                        </p:tgtEl>
                                      </p:cBhvr>
                                    </p:animEffect>
                                  </p:childTnLst>
                                </p:cTn>
                              </p:par>
                            </p:childTnLst>
                          </p:cTn>
                        </p:par>
                        <p:par>
                          <p:cTn id="44" fill="hold">
                            <p:stCondLst>
                              <p:cond delay="1900"/>
                            </p:stCondLst>
                            <p:childTnLst>
                              <p:par>
                                <p:cTn id="45" presetID="10" presetClass="entr" presetSubtype="0" fill="hold" grpId="0" nodeType="afterEffect">
                                  <p:stCondLst>
                                    <p:cond delay="0"/>
                                  </p:stCondLst>
                                  <p:childTnLst>
                                    <p:set>
                                      <p:cBhvr>
                                        <p:cTn id="46" dur="1" fill="hold">
                                          <p:stCondLst>
                                            <p:cond delay="0"/>
                                          </p:stCondLst>
                                        </p:cTn>
                                        <p:tgtEl>
                                          <p:spTgt spid="37"/>
                                        </p:tgtEl>
                                        <p:attrNameLst>
                                          <p:attrName>style.visibility</p:attrName>
                                        </p:attrNameLst>
                                      </p:cBhvr>
                                      <p:to>
                                        <p:strVal val="visible"/>
                                      </p:to>
                                    </p:set>
                                    <p:animEffect transition="in" filter="fade">
                                      <p:cBhvr>
                                        <p:cTn id="47" dur="500"/>
                                        <p:tgtEl>
                                          <p:spTgt spid="37"/>
                                        </p:tgtEl>
                                      </p:cBhvr>
                                    </p:animEffect>
                                  </p:childTnLst>
                                </p:cTn>
                              </p:par>
                            </p:childTnLst>
                          </p:cTn>
                        </p:par>
                        <p:par>
                          <p:cTn id="48" fill="hold">
                            <p:stCondLst>
                              <p:cond delay="2400"/>
                            </p:stCondLst>
                            <p:childTnLst>
                              <p:par>
                                <p:cTn id="49" presetID="53" presetClass="entr" presetSubtype="16" fill="hold" grpId="0" nodeType="afterEffect">
                                  <p:stCondLst>
                                    <p:cond delay="0"/>
                                  </p:stCondLst>
                                  <p:iterate type="lt">
                                    <p:tmPct val="10000"/>
                                  </p:iterate>
                                  <p:childTnLst>
                                    <p:set>
                                      <p:cBhvr>
                                        <p:cTn id="50" dur="1" fill="hold">
                                          <p:stCondLst>
                                            <p:cond delay="0"/>
                                          </p:stCondLst>
                                        </p:cTn>
                                        <p:tgtEl>
                                          <p:spTgt spid="46"/>
                                        </p:tgtEl>
                                        <p:attrNameLst>
                                          <p:attrName>style.visibility</p:attrName>
                                        </p:attrNameLst>
                                      </p:cBhvr>
                                      <p:to>
                                        <p:strVal val="visible"/>
                                      </p:to>
                                    </p:set>
                                    <p:anim calcmode="lin" valueType="num">
                                      <p:cBhvr>
                                        <p:cTn id="51" dur="250" fill="hold"/>
                                        <p:tgtEl>
                                          <p:spTgt spid="46"/>
                                        </p:tgtEl>
                                        <p:attrNameLst>
                                          <p:attrName>ppt_w</p:attrName>
                                        </p:attrNameLst>
                                      </p:cBhvr>
                                      <p:tavLst>
                                        <p:tav tm="0">
                                          <p:val>
                                            <p:fltVal val="0"/>
                                          </p:val>
                                        </p:tav>
                                        <p:tav tm="100000">
                                          <p:val>
                                            <p:strVal val="#ppt_w"/>
                                          </p:val>
                                        </p:tav>
                                      </p:tavLst>
                                    </p:anim>
                                    <p:anim calcmode="lin" valueType="num">
                                      <p:cBhvr>
                                        <p:cTn id="52" dur="250" fill="hold"/>
                                        <p:tgtEl>
                                          <p:spTgt spid="46"/>
                                        </p:tgtEl>
                                        <p:attrNameLst>
                                          <p:attrName>ppt_h</p:attrName>
                                        </p:attrNameLst>
                                      </p:cBhvr>
                                      <p:tavLst>
                                        <p:tav tm="0">
                                          <p:val>
                                            <p:fltVal val="0"/>
                                          </p:val>
                                        </p:tav>
                                        <p:tav tm="100000">
                                          <p:val>
                                            <p:strVal val="#ppt_h"/>
                                          </p:val>
                                        </p:tav>
                                      </p:tavLst>
                                    </p:anim>
                                    <p:animEffect transition="in" filter="fade">
                                      <p:cBhvr>
                                        <p:cTn id="53" dur="25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7" grpId="1" bldLvl="0" animBg="1"/>
      <p:bldP spid="17" grpId="2" bldLvl="0" animBg="1"/>
      <p:bldP spid="19" grpId="0" bldLvl="0" animBg="1"/>
      <p:bldP spid="19" grpId="1" bldLvl="0" animBg="1"/>
      <p:bldP spid="19" grpId="2" bldLvl="0" animBg="1"/>
      <p:bldP spid="29" grpId="0" bldLvl="0" animBg="1"/>
      <p:bldP spid="42" grpId="0" bldLvl="0" animBg="1"/>
      <p:bldP spid="37" grpId="0"/>
      <p:bldP spid="4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88923" y="246423"/>
            <a:ext cx="4103077" cy="675011"/>
          </a:xfrm>
          <a:prstGeom prst="rect">
            <a:avLst/>
          </a:prstGeom>
        </p:spPr>
      </p:pic>
      <p:cxnSp>
        <p:nvCxnSpPr>
          <p:cNvPr id="3" name="直接连接符 2"/>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060287" y="353095"/>
            <a:ext cx="5262188" cy="461665"/>
          </a:xfrm>
          <a:prstGeom prst="rect">
            <a:avLst/>
          </a:prstGeom>
        </p:spPr>
        <p:txBody>
          <a:bodyPr wrap="square">
            <a:spAutoFit/>
          </a:bodyPr>
          <a:lstStyle/>
          <a:p>
            <a:r>
              <a:rPr lang="zh-CN" altLang="en-US" sz="2400" b="1" dirty="0" smtClean="0">
                <a:solidFill>
                  <a:schemeClr val="accent1"/>
                </a:solidFill>
                <a:latin typeface="微软雅黑" panose="020B0503020204020204" pitchFamily="34" charset="-122"/>
                <a:ea typeface="微软雅黑" panose="020B0503020204020204" pitchFamily="34" charset="-122"/>
              </a:rPr>
              <a:t>第一部分：修订背景和主要精神</a:t>
            </a:r>
            <a:endParaRPr lang="zh-CN" altLang="en-US" sz="2400" b="1" dirty="0">
              <a:solidFill>
                <a:schemeClr val="accent1"/>
              </a:solidFill>
              <a:latin typeface="微软雅黑" panose="020B0503020204020204" pitchFamily="34" charset="-122"/>
              <a:ea typeface="微软雅黑" panose="020B0503020204020204" pitchFamily="34" charset="-122"/>
            </a:endParaRPr>
          </a:p>
        </p:txBody>
      </p:sp>
      <p:sp>
        <p:nvSpPr>
          <p:cNvPr id="5" name="Freeform 29"/>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17" name="椭圆 16"/>
          <p:cNvSpPr/>
          <p:nvPr/>
        </p:nvSpPr>
        <p:spPr>
          <a:xfrm>
            <a:off x="990600" y="1825625"/>
            <a:ext cx="2496185" cy="2458085"/>
          </a:xfrm>
          <a:prstGeom prst="ellipse">
            <a:avLst/>
          </a:prstGeom>
          <a:gradFill flip="none" rotWithShape="1">
            <a:gsLst>
              <a:gs pos="0">
                <a:srgbClr val="B40000"/>
              </a:gs>
              <a:gs pos="100000">
                <a:srgbClr val="FFFF00"/>
              </a:gs>
              <a:gs pos="67000">
                <a:srgbClr val="FF0000"/>
              </a:gs>
            </a:gsLst>
            <a:lin ang="16200000" scaled="1"/>
            <a:tileRect/>
          </a:gradFill>
          <a:ln w="28575">
            <a:gradFill>
              <a:gsLst>
                <a:gs pos="0">
                  <a:srgbClr val="FFFF00"/>
                </a:gs>
                <a:gs pos="100000">
                  <a:srgbClr val="FFA000"/>
                </a:gs>
              </a:gsLst>
              <a:lin ang="5400000" scaled="1"/>
            </a:grad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矩形 18"/>
          <p:cNvSpPr/>
          <p:nvPr/>
        </p:nvSpPr>
        <p:spPr>
          <a:xfrm>
            <a:off x="1256369" y="2893275"/>
            <a:ext cx="2043579" cy="830997"/>
          </a:xfrm>
          <a:prstGeom prst="rect">
            <a:avLst/>
          </a:prstGeom>
          <a:noFill/>
          <a:effectLst/>
        </p:spPr>
        <p:txBody>
          <a:bodyPr wrap="square" rtlCol="0">
            <a:spAutoFit/>
          </a:bodyPr>
          <a:lstStyle/>
          <a:p>
            <a:pPr algn="ctr"/>
            <a:r>
              <a:rPr lang="zh-CN" altLang="en-US" sz="2400" b="1" dirty="0" smtClean="0">
                <a:gradFill>
                  <a:gsLst>
                    <a:gs pos="0">
                      <a:srgbClr val="FFC000"/>
                    </a:gs>
                    <a:gs pos="33000">
                      <a:srgbClr val="FFFF99"/>
                    </a:gs>
                    <a:gs pos="66000">
                      <a:srgbClr val="F2B800"/>
                    </a:gs>
                    <a:gs pos="100000">
                      <a:srgbClr val="FFFF00"/>
                    </a:gs>
                  </a:gsLst>
                  <a:lin ang="5400000" scaled="0"/>
                </a:gradFill>
                <a:effectLst>
                  <a:outerShdw blurRad="152400" dist="152400" dir="2700000" algn="tl" rotWithShape="0">
                    <a:prstClr val="black">
                      <a:alpha val="60000"/>
                    </a:prstClr>
                  </a:outerShdw>
                </a:effectLst>
                <a:latin typeface="微软雅黑" panose="020B0503020204020204" pitchFamily="34" charset="-122"/>
                <a:ea typeface="微软雅黑" panose="020B0503020204020204" pitchFamily="34" charset="-122"/>
              </a:rPr>
              <a:t>突出政治纪律和政治规矩</a:t>
            </a:r>
            <a:endParaRPr lang="zh-CN" altLang="en-US" sz="2400" b="1" dirty="0">
              <a:gradFill>
                <a:gsLst>
                  <a:gs pos="0">
                    <a:srgbClr val="FFC000"/>
                  </a:gs>
                  <a:gs pos="33000">
                    <a:srgbClr val="FFFF99"/>
                  </a:gs>
                  <a:gs pos="66000">
                    <a:srgbClr val="F2B800"/>
                  </a:gs>
                  <a:gs pos="100000">
                    <a:srgbClr val="FFFF00"/>
                  </a:gs>
                </a:gsLst>
                <a:lin ang="5400000" scaled="0"/>
              </a:gradFill>
              <a:effectLst>
                <a:outerShdw blurRad="152400" dist="152400" dir="2700000" algn="tl" rotWithShape="0">
                  <a:prstClr val="black">
                    <a:alpha val="60000"/>
                  </a:prstClr>
                </a:outerShdw>
              </a:effectLst>
              <a:latin typeface="微软雅黑" panose="020B0503020204020204" pitchFamily="34" charset="-122"/>
              <a:ea typeface="微软雅黑" panose="020B0503020204020204" pitchFamily="34" charset="-122"/>
            </a:endParaRPr>
          </a:p>
        </p:txBody>
      </p:sp>
      <p:pic>
        <p:nvPicPr>
          <p:cNvPr id="20" name="图片 19"/>
          <p:cNvPicPr>
            <a:picLocks noChangeAspect="1"/>
          </p:cNvPicPr>
          <p:nvPr/>
        </p:nvPicPr>
        <p:blipFill>
          <a:blip r:embed="rId4" cstate="print">
            <a:extLst>
              <a:ext uri="{BEBA8EAE-BF5A-486C-A8C5-ECC9F3942E4B}">
                <a14:imgProps xmlns:a14="http://schemas.microsoft.com/office/drawing/2010/main">
                  <a14:imgLayer r:embed="rId5">
                    <a14:imgEffect>
                      <a14:brightnessContrast bright="20000"/>
                    </a14:imgEffect>
                  </a14:imgLayer>
                </a14:imgProps>
              </a:ext>
              <a:ext uri="{28A0092B-C50C-407E-A947-70E740481C1C}">
                <a14:useLocalDpi xmlns:a14="http://schemas.microsoft.com/office/drawing/2010/main" val="0"/>
              </a:ext>
            </a:extLst>
          </a:blip>
          <a:stretch>
            <a:fillRect/>
          </a:stretch>
        </p:blipFill>
        <p:spPr>
          <a:xfrm>
            <a:off x="1840744" y="2043900"/>
            <a:ext cx="756721" cy="643618"/>
          </a:xfrm>
          <a:prstGeom prst="rect">
            <a:avLst/>
          </a:prstGeom>
        </p:spPr>
      </p:pic>
      <p:sp>
        <p:nvSpPr>
          <p:cNvPr id="21" name="圆角矩形 20"/>
          <p:cNvSpPr/>
          <p:nvPr/>
        </p:nvSpPr>
        <p:spPr>
          <a:xfrm>
            <a:off x="3985260" y="1517015"/>
            <a:ext cx="7366635" cy="4068445"/>
          </a:xfrm>
          <a:prstGeom prst="roundRect">
            <a:avLst>
              <a:gd name="adj" fmla="val 10006"/>
            </a:avLst>
          </a:prstGeom>
          <a:noFill/>
          <a:ln w="12700">
            <a:solidFill>
              <a:schemeClr val="tx2"/>
            </a:solidFill>
          </a:ln>
        </p:spPr>
        <p:txBody>
          <a:bodyPr vert="horz" wrap="square" lIns="91440" tIns="45720" rIns="91440" bIns="45720" numCol="1" anchor="t" anchorCtr="0" compatLnSpc="1"/>
          <a:lstStyle/>
          <a:p>
            <a:endParaRPr lang="zh-CN" altLang="en-US"/>
          </a:p>
        </p:txBody>
      </p:sp>
      <p:sp>
        <p:nvSpPr>
          <p:cNvPr id="44" name="任意多边形 43"/>
          <p:cNvSpPr/>
          <p:nvPr/>
        </p:nvSpPr>
        <p:spPr>
          <a:xfrm>
            <a:off x="3985260" y="1252220"/>
            <a:ext cx="7366635" cy="766445"/>
          </a:xfrm>
          <a:custGeom>
            <a:avLst/>
            <a:gdLst>
              <a:gd name="connsiteX0" fmla="*/ 207337 w 3321018"/>
              <a:gd name="connsiteY0" fmla="*/ 0 h 481479"/>
              <a:gd name="connsiteX1" fmla="*/ 3113681 w 3321018"/>
              <a:gd name="connsiteY1" fmla="*/ 0 h 481479"/>
              <a:gd name="connsiteX2" fmla="*/ 3321018 w 3321018"/>
              <a:gd name="connsiteY2" fmla="*/ 207337 h 481479"/>
              <a:gd name="connsiteX3" fmla="*/ 3321018 w 3321018"/>
              <a:gd name="connsiteY3" fmla="*/ 481479 h 481479"/>
              <a:gd name="connsiteX4" fmla="*/ 0 w 3321018"/>
              <a:gd name="connsiteY4" fmla="*/ 481479 h 481479"/>
              <a:gd name="connsiteX5" fmla="*/ 0 w 3321018"/>
              <a:gd name="connsiteY5" fmla="*/ 207337 h 481479"/>
              <a:gd name="connsiteX6" fmla="*/ 207337 w 3321018"/>
              <a:gd name="connsiteY6" fmla="*/ 0 h 481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21018" h="481479">
                <a:moveTo>
                  <a:pt x="207337" y="0"/>
                </a:moveTo>
                <a:lnTo>
                  <a:pt x="3113681" y="0"/>
                </a:lnTo>
                <a:cubicBezTo>
                  <a:pt x="3228190" y="0"/>
                  <a:pt x="3321018" y="92828"/>
                  <a:pt x="3321018" y="207337"/>
                </a:cubicBezTo>
                <a:lnTo>
                  <a:pt x="3321018" y="481479"/>
                </a:lnTo>
                <a:lnTo>
                  <a:pt x="0" y="481479"/>
                </a:lnTo>
                <a:lnTo>
                  <a:pt x="0" y="207337"/>
                </a:lnTo>
                <a:cubicBezTo>
                  <a:pt x="0" y="92828"/>
                  <a:pt x="92828" y="0"/>
                  <a:pt x="207337" y="0"/>
                </a:cubicBezTo>
                <a:close/>
              </a:path>
            </a:pathLst>
          </a:custGeom>
          <a:ln>
            <a:noFill/>
          </a:ln>
          <a:effectLst>
            <a:outerShdw blurRad="127000" dist="508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b="1" dirty="0">
                <a:solidFill>
                  <a:schemeClr val="bg1"/>
                </a:solidFill>
                <a:latin typeface="微软雅黑" panose="020B0503020204020204" pitchFamily="34" charset="-122"/>
                <a:ea typeface="微软雅黑" panose="020B0503020204020204" pitchFamily="34" charset="-122"/>
                <a:sym typeface="+mn-ea"/>
              </a:rPr>
              <a:t>2.</a:t>
            </a:r>
            <a:r>
              <a:rPr lang="zh-CN" altLang="zh-CN" b="1" dirty="0">
                <a:solidFill>
                  <a:schemeClr val="bg1"/>
                </a:solidFill>
                <a:latin typeface="微软雅黑" panose="020B0503020204020204" pitchFamily="34" charset="-122"/>
                <a:ea typeface="微软雅黑" panose="020B0503020204020204" pitchFamily="34" charset="-122"/>
                <a:sym typeface="+mn-ea"/>
              </a:rPr>
              <a:t>保障巡视利剑作用有效发挥</a:t>
            </a:r>
            <a:endParaRPr lang="zh-CN" altLang="en-US" b="1" dirty="0">
              <a:solidFill>
                <a:schemeClr val="bg1"/>
              </a:solidFill>
              <a:latin typeface="微软雅黑" panose="020B0503020204020204" pitchFamily="34" charset="-122"/>
              <a:ea typeface="微软雅黑" panose="020B0503020204020204" pitchFamily="34" charset="-122"/>
            </a:endParaRPr>
          </a:p>
          <a:p>
            <a:pPr algn="ct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39" name="矩形 38"/>
          <p:cNvSpPr/>
          <p:nvPr/>
        </p:nvSpPr>
        <p:spPr>
          <a:xfrm>
            <a:off x="4302125" y="1908810"/>
            <a:ext cx="6887845" cy="368300"/>
          </a:xfrm>
          <a:prstGeom prst="rect">
            <a:avLst/>
          </a:prstGeom>
        </p:spPr>
        <p:txBody>
          <a:bodyPr wrap="square">
            <a:spAutoFit/>
          </a:bodyPr>
          <a:lstStyle/>
          <a:p>
            <a:pPr algn="ct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48" name="矩形 47"/>
          <p:cNvSpPr/>
          <p:nvPr/>
        </p:nvSpPr>
        <p:spPr>
          <a:xfrm>
            <a:off x="4138930" y="2523490"/>
            <a:ext cx="6904355" cy="2306955"/>
          </a:xfrm>
          <a:prstGeom prst="rect">
            <a:avLst/>
          </a:prstGeom>
        </p:spPr>
        <p:txBody>
          <a:bodyPr wrap="square">
            <a:spAutoFit/>
          </a:bodyPr>
          <a:lstStyle/>
          <a:p>
            <a:pPr algn="just" fontAlgn="auto">
              <a:lnSpc>
                <a:spcPct val="150000"/>
              </a:lnSpc>
            </a:pPr>
            <a:r>
              <a:rPr lang="en-US" altLang="zh-CN" sz="2400" b="1" dirty="0" smtClean="0">
                <a:latin typeface="微软雅黑" panose="020B0503020204020204" pitchFamily="34" charset="-122"/>
                <a:ea typeface="微软雅黑" panose="020B0503020204020204" pitchFamily="34" charset="-122"/>
              </a:rPr>
              <a:t>                              18</a:t>
            </a:r>
            <a:r>
              <a:rPr lang="zh-CN" altLang="en-US" sz="2400" b="1" dirty="0" smtClean="0">
                <a:latin typeface="微软雅黑" panose="020B0503020204020204" pitchFamily="34" charset="-122"/>
                <a:ea typeface="微软雅黑" panose="020B0503020204020204" pitchFamily="34" charset="-122"/>
              </a:rPr>
              <a:t>年条例</a:t>
            </a:r>
          </a:p>
          <a:p>
            <a:pPr algn="just" fontAlgn="auto">
              <a:lnSpc>
                <a:spcPct val="150000"/>
              </a:lnSpc>
            </a:pPr>
            <a:r>
              <a:rPr lang="zh-CN" altLang="en-US" sz="2400" b="1" dirty="0" smtClean="0">
                <a:latin typeface="微软雅黑" panose="020B0503020204020204" pitchFamily="34" charset="-122"/>
                <a:ea typeface="微软雅黑" panose="020B0503020204020204" pitchFamily="34" charset="-122"/>
              </a:rPr>
              <a:t>第</a:t>
            </a:r>
            <a:r>
              <a:rPr lang="en-US" altLang="zh-CN" sz="2400" b="1" dirty="0" smtClean="0">
                <a:latin typeface="微软雅黑" panose="020B0503020204020204" pitchFamily="34" charset="-122"/>
                <a:ea typeface="微软雅黑" panose="020B0503020204020204" pitchFamily="34" charset="-122"/>
              </a:rPr>
              <a:t>55</a:t>
            </a:r>
            <a:r>
              <a:rPr lang="zh-CN" altLang="en-US" sz="2400" b="1" dirty="0">
                <a:latin typeface="微软雅黑" panose="020B0503020204020204" pitchFamily="34" charset="-122"/>
                <a:ea typeface="微软雅黑" panose="020B0503020204020204" pitchFamily="34" charset="-122"/>
              </a:rPr>
              <a:t>条</a:t>
            </a:r>
            <a:r>
              <a:rPr lang="zh-CN" altLang="en-US" sz="2400" dirty="0">
                <a:latin typeface="微软雅黑" panose="020B0503020204020204" pitchFamily="34" charset="-122"/>
                <a:ea typeface="微软雅黑" panose="020B0503020204020204" pitchFamily="34" charset="-122"/>
              </a:rPr>
              <a:t>新增了干扰巡视巡察工作或者不落实巡视巡察整改要求的处分规定，更加明确了巡视巡察纪律是政治纪律，定性更为准确。</a:t>
            </a:r>
          </a:p>
        </p:txBody>
      </p:sp>
    </p:spTree>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400"/>
                                  </p:stCondLst>
                                  <p:childTnLst>
                                    <p:set>
                                      <p:cBhvr>
                                        <p:cTn id="6" dur="1" fill="hold">
                                          <p:stCondLst>
                                            <p:cond delay="0"/>
                                          </p:stCondLst>
                                        </p:cTn>
                                        <p:tgtEl>
                                          <p:spTgt spid="17"/>
                                        </p:tgtEl>
                                        <p:attrNameLst>
                                          <p:attrName>style.visibility</p:attrName>
                                        </p:attrNameLst>
                                      </p:cBhvr>
                                      <p:to>
                                        <p:strVal val="visible"/>
                                      </p:to>
                                    </p:set>
                                    <p:anim calcmode="lin" valueType="num">
                                      <p:cBhvr>
                                        <p:cTn id="7" dur="250" fill="hold"/>
                                        <p:tgtEl>
                                          <p:spTgt spid="17"/>
                                        </p:tgtEl>
                                        <p:attrNameLst>
                                          <p:attrName>ppt_w</p:attrName>
                                        </p:attrNameLst>
                                      </p:cBhvr>
                                      <p:tavLst>
                                        <p:tav tm="0">
                                          <p:val>
                                            <p:fltVal val="0"/>
                                          </p:val>
                                        </p:tav>
                                        <p:tav tm="100000">
                                          <p:val>
                                            <p:strVal val="#ppt_w"/>
                                          </p:val>
                                        </p:tav>
                                      </p:tavLst>
                                    </p:anim>
                                    <p:anim calcmode="lin" valueType="num">
                                      <p:cBhvr>
                                        <p:cTn id="8" dur="250" fill="hold"/>
                                        <p:tgtEl>
                                          <p:spTgt spid="17"/>
                                        </p:tgtEl>
                                        <p:attrNameLst>
                                          <p:attrName>ppt_h</p:attrName>
                                        </p:attrNameLst>
                                      </p:cBhvr>
                                      <p:tavLst>
                                        <p:tav tm="0">
                                          <p:val>
                                            <p:fltVal val="0"/>
                                          </p:val>
                                        </p:tav>
                                        <p:tav tm="100000">
                                          <p:val>
                                            <p:strVal val="#ppt_h"/>
                                          </p:val>
                                        </p:tav>
                                      </p:tavLst>
                                    </p:anim>
                                    <p:animEffect transition="in" filter="fade">
                                      <p:cBhvr>
                                        <p:cTn id="9" dur="250"/>
                                        <p:tgtEl>
                                          <p:spTgt spid="17"/>
                                        </p:tgtEl>
                                      </p:cBhvr>
                                    </p:animEffect>
                                  </p:childTnLst>
                                </p:cTn>
                              </p:par>
                              <p:par>
                                <p:cTn id="10" presetID="6" presetClass="emph" presetSubtype="0" decel="100000" fill="hold" grpId="1" nodeType="withEffect">
                                  <p:stCondLst>
                                    <p:cond delay="600"/>
                                  </p:stCondLst>
                                  <p:childTnLst>
                                    <p:animScale>
                                      <p:cBhvr>
                                        <p:cTn id="11" dur="250" fill="hold"/>
                                        <p:tgtEl>
                                          <p:spTgt spid="17"/>
                                        </p:tgtEl>
                                      </p:cBhvr>
                                      <p:by x="120000" y="120000"/>
                                    </p:animScale>
                                  </p:childTnLst>
                                </p:cTn>
                              </p:par>
                              <p:par>
                                <p:cTn id="12" presetID="6" presetClass="emph" presetSubtype="0" decel="100000" fill="hold" grpId="2" nodeType="withEffect">
                                  <p:stCondLst>
                                    <p:cond delay="800"/>
                                  </p:stCondLst>
                                  <p:childTnLst>
                                    <p:animScale>
                                      <p:cBhvr>
                                        <p:cTn id="13" dur="250" fill="hold"/>
                                        <p:tgtEl>
                                          <p:spTgt spid="17"/>
                                        </p:tgtEl>
                                      </p:cBhvr>
                                      <p:by x="83000" y="83000"/>
                                    </p:animScale>
                                  </p:childTnLst>
                                </p:cTn>
                              </p:par>
                              <p:par>
                                <p:cTn id="14" presetID="53" presetClass="entr" presetSubtype="16" fill="hold" nodeType="withEffect">
                                  <p:stCondLst>
                                    <p:cond delay="600"/>
                                  </p:stCondLst>
                                  <p:childTnLst>
                                    <p:set>
                                      <p:cBhvr>
                                        <p:cTn id="15" dur="1" fill="hold">
                                          <p:stCondLst>
                                            <p:cond delay="0"/>
                                          </p:stCondLst>
                                        </p:cTn>
                                        <p:tgtEl>
                                          <p:spTgt spid="20"/>
                                        </p:tgtEl>
                                        <p:attrNameLst>
                                          <p:attrName>style.visibility</p:attrName>
                                        </p:attrNameLst>
                                      </p:cBhvr>
                                      <p:to>
                                        <p:strVal val="visible"/>
                                      </p:to>
                                    </p:set>
                                    <p:anim calcmode="lin" valueType="num">
                                      <p:cBhvr>
                                        <p:cTn id="16" dur="250" fill="hold"/>
                                        <p:tgtEl>
                                          <p:spTgt spid="20"/>
                                        </p:tgtEl>
                                        <p:attrNameLst>
                                          <p:attrName>ppt_w</p:attrName>
                                        </p:attrNameLst>
                                      </p:cBhvr>
                                      <p:tavLst>
                                        <p:tav tm="0">
                                          <p:val>
                                            <p:fltVal val="0"/>
                                          </p:val>
                                        </p:tav>
                                        <p:tav tm="100000">
                                          <p:val>
                                            <p:strVal val="#ppt_w"/>
                                          </p:val>
                                        </p:tav>
                                      </p:tavLst>
                                    </p:anim>
                                    <p:anim calcmode="lin" valueType="num">
                                      <p:cBhvr>
                                        <p:cTn id="17" dur="250" fill="hold"/>
                                        <p:tgtEl>
                                          <p:spTgt spid="20"/>
                                        </p:tgtEl>
                                        <p:attrNameLst>
                                          <p:attrName>ppt_h</p:attrName>
                                        </p:attrNameLst>
                                      </p:cBhvr>
                                      <p:tavLst>
                                        <p:tav tm="0">
                                          <p:val>
                                            <p:fltVal val="0"/>
                                          </p:val>
                                        </p:tav>
                                        <p:tav tm="100000">
                                          <p:val>
                                            <p:strVal val="#ppt_h"/>
                                          </p:val>
                                        </p:tav>
                                      </p:tavLst>
                                    </p:anim>
                                    <p:animEffect transition="in" filter="fade">
                                      <p:cBhvr>
                                        <p:cTn id="18" dur="250"/>
                                        <p:tgtEl>
                                          <p:spTgt spid="20"/>
                                        </p:tgtEl>
                                      </p:cBhvr>
                                    </p:animEffect>
                                  </p:childTnLst>
                                </p:cTn>
                              </p:par>
                              <p:par>
                                <p:cTn id="19" presetID="6" presetClass="emph" presetSubtype="0" decel="100000" fill="hold" nodeType="withEffect">
                                  <p:stCondLst>
                                    <p:cond delay="800"/>
                                  </p:stCondLst>
                                  <p:childTnLst>
                                    <p:animScale>
                                      <p:cBhvr>
                                        <p:cTn id="20" dur="250" fill="hold"/>
                                        <p:tgtEl>
                                          <p:spTgt spid="20"/>
                                        </p:tgtEl>
                                      </p:cBhvr>
                                      <p:by x="120000" y="120000"/>
                                    </p:animScale>
                                  </p:childTnLst>
                                </p:cTn>
                              </p:par>
                              <p:par>
                                <p:cTn id="21" presetID="6" presetClass="emph" presetSubtype="0" decel="100000" fill="hold" nodeType="withEffect">
                                  <p:stCondLst>
                                    <p:cond delay="1000"/>
                                  </p:stCondLst>
                                  <p:childTnLst>
                                    <p:animScale>
                                      <p:cBhvr>
                                        <p:cTn id="22" dur="250" fill="hold"/>
                                        <p:tgtEl>
                                          <p:spTgt spid="20"/>
                                        </p:tgtEl>
                                      </p:cBhvr>
                                      <p:by x="83000" y="83000"/>
                                    </p:animScale>
                                  </p:childTnLst>
                                </p:cTn>
                              </p:par>
                              <p:par>
                                <p:cTn id="23" presetID="53" presetClass="entr" presetSubtype="16" fill="hold" grpId="0" nodeType="withEffect">
                                  <p:stCondLst>
                                    <p:cond delay="600"/>
                                  </p:stCondLst>
                                  <p:childTnLst>
                                    <p:set>
                                      <p:cBhvr>
                                        <p:cTn id="24" dur="1" fill="hold">
                                          <p:stCondLst>
                                            <p:cond delay="0"/>
                                          </p:stCondLst>
                                        </p:cTn>
                                        <p:tgtEl>
                                          <p:spTgt spid="19"/>
                                        </p:tgtEl>
                                        <p:attrNameLst>
                                          <p:attrName>style.visibility</p:attrName>
                                        </p:attrNameLst>
                                      </p:cBhvr>
                                      <p:to>
                                        <p:strVal val="visible"/>
                                      </p:to>
                                    </p:set>
                                    <p:anim calcmode="lin" valueType="num">
                                      <p:cBhvr>
                                        <p:cTn id="25" dur="250" fill="hold"/>
                                        <p:tgtEl>
                                          <p:spTgt spid="19"/>
                                        </p:tgtEl>
                                        <p:attrNameLst>
                                          <p:attrName>ppt_w</p:attrName>
                                        </p:attrNameLst>
                                      </p:cBhvr>
                                      <p:tavLst>
                                        <p:tav tm="0">
                                          <p:val>
                                            <p:fltVal val="0"/>
                                          </p:val>
                                        </p:tav>
                                        <p:tav tm="100000">
                                          <p:val>
                                            <p:strVal val="#ppt_w"/>
                                          </p:val>
                                        </p:tav>
                                      </p:tavLst>
                                    </p:anim>
                                    <p:anim calcmode="lin" valueType="num">
                                      <p:cBhvr>
                                        <p:cTn id="26" dur="250" fill="hold"/>
                                        <p:tgtEl>
                                          <p:spTgt spid="19"/>
                                        </p:tgtEl>
                                        <p:attrNameLst>
                                          <p:attrName>ppt_h</p:attrName>
                                        </p:attrNameLst>
                                      </p:cBhvr>
                                      <p:tavLst>
                                        <p:tav tm="0">
                                          <p:val>
                                            <p:fltVal val="0"/>
                                          </p:val>
                                        </p:tav>
                                        <p:tav tm="100000">
                                          <p:val>
                                            <p:strVal val="#ppt_h"/>
                                          </p:val>
                                        </p:tav>
                                      </p:tavLst>
                                    </p:anim>
                                    <p:animEffect transition="in" filter="fade">
                                      <p:cBhvr>
                                        <p:cTn id="27" dur="250"/>
                                        <p:tgtEl>
                                          <p:spTgt spid="19"/>
                                        </p:tgtEl>
                                      </p:cBhvr>
                                    </p:animEffect>
                                  </p:childTnLst>
                                </p:cTn>
                              </p:par>
                              <p:par>
                                <p:cTn id="28" presetID="6" presetClass="emph" presetSubtype="0" decel="100000" fill="hold" grpId="1" nodeType="withEffect">
                                  <p:stCondLst>
                                    <p:cond delay="800"/>
                                  </p:stCondLst>
                                  <p:childTnLst>
                                    <p:animScale>
                                      <p:cBhvr>
                                        <p:cTn id="29" dur="250" fill="hold"/>
                                        <p:tgtEl>
                                          <p:spTgt spid="19"/>
                                        </p:tgtEl>
                                      </p:cBhvr>
                                      <p:by x="120000" y="120000"/>
                                    </p:animScale>
                                  </p:childTnLst>
                                </p:cTn>
                              </p:par>
                              <p:par>
                                <p:cTn id="30" presetID="6" presetClass="emph" presetSubtype="0" decel="100000" fill="hold" grpId="2" nodeType="withEffect">
                                  <p:stCondLst>
                                    <p:cond delay="1000"/>
                                  </p:stCondLst>
                                  <p:childTnLst>
                                    <p:animScale>
                                      <p:cBhvr>
                                        <p:cTn id="31" dur="250" fill="hold"/>
                                        <p:tgtEl>
                                          <p:spTgt spid="19"/>
                                        </p:tgtEl>
                                      </p:cBhvr>
                                      <p:by x="83000" y="83000"/>
                                    </p:animScale>
                                  </p:childTnLst>
                                </p:cTn>
                              </p:par>
                            </p:childTnLst>
                          </p:cTn>
                        </p:par>
                        <p:par>
                          <p:cTn id="32" fill="hold">
                            <p:stCondLst>
                              <p:cond delay="900"/>
                            </p:stCondLst>
                            <p:childTnLst>
                              <p:par>
                                <p:cTn id="33" presetID="53" presetClass="entr" presetSubtype="16" fill="hold" grpId="0" nodeType="afterEffect">
                                  <p:stCondLst>
                                    <p:cond delay="0"/>
                                  </p:stCondLst>
                                  <p:childTnLst>
                                    <p:set>
                                      <p:cBhvr>
                                        <p:cTn id="34" dur="1" fill="hold">
                                          <p:stCondLst>
                                            <p:cond delay="0"/>
                                          </p:stCondLst>
                                        </p:cTn>
                                        <p:tgtEl>
                                          <p:spTgt spid="21"/>
                                        </p:tgtEl>
                                        <p:attrNameLst>
                                          <p:attrName>style.visibility</p:attrName>
                                        </p:attrNameLst>
                                      </p:cBhvr>
                                      <p:to>
                                        <p:strVal val="visible"/>
                                      </p:to>
                                    </p:set>
                                    <p:anim calcmode="lin" valueType="num">
                                      <p:cBhvr>
                                        <p:cTn id="35" dur="300" fill="hold"/>
                                        <p:tgtEl>
                                          <p:spTgt spid="21"/>
                                        </p:tgtEl>
                                        <p:attrNameLst>
                                          <p:attrName>ppt_w</p:attrName>
                                        </p:attrNameLst>
                                      </p:cBhvr>
                                      <p:tavLst>
                                        <p:tav tm="0">
                                          <p:val>
                                            <p:fltVal val="0"/>
                                          </p:val>
                                        </p:tav>
                                        <p:tav tm="100000">
                                          <p:val>
                                            <p:strVal val="#ppt_w"/>
                                          </p:val>
                                        </p:tav>
                                      </p:tavLst>
                                    </p:anim>
                                    <p:anim calcmode="lin" valueType="num">
                                      <p:cBhvr>
                                        <p:cTn id="36" dur="300" fill="hold"/>
                                        <p:tgtEl>
                                          <p:spTgt spid="21"/>
                                        </p:tgtEl>
                                        <p:attrNameLst>
                                          <p:attrName>ppt_h</p:attrName>
                                        </p:attrNameLst>
                                      </p:cBhvr>
                                      <p:tavLst>
                                        <p:tav tm="0">
                                          <p:val>
                                            <p:fltVal val="0"/>
                                          </p:val>
                                        </p:tav>
                                        <p:tav tm="100000">
                                          <p:val>
                                            <p:strVal val="#ppt_h"/>
                                          </p:val>
                                        </p:tav>
                                      </p:tavLst>
                                    </p:anim>
                                    <p:animEffect transition="in" filter="fade">
                                      <p:cBhvr>
                                        <p:cTn id="37" dur="300"/>
                                        <p:tgtEl>
                                          <p:spTgt spid="21"/>
                                        </p:tgtEl>
                                      </p:cBhvr>
                                    </p:animEffect>
                                  </p:childTnLst>
                                </p:cTn>
                              </p:par>
                            </p:childTnLst>
                          </p:cTn>
                        </p:par>
                        <p:par>
                          <p:cTn id="38" fill="hold">
                            <p:stCondLst>
                              <p:cond delay="1400"/>
                            </p:stCondLst>
                            <p:childTnLst>
                              <p:par>
                                <p:cTn id="39" presetID="53" presetClass="entr" presetSubtype="16" fill="hold" grpId="0" nodeType="afterEffect">
                                  <p:stCondLst>
                                    <p:cond delay="0"/>
                                  </p:stCondLst>
                                  <p:childTnLst>
                                    <p:set>
                                      <p:cBhvr>
                                        <p:cTn id="40" dur="1" fill="hold">
                                          <p:stCondLst>
                                            <p:cond delay="0"/>
                                          </p:stCondLst>
                                        </p:cTn>
                                        <p:tgtEl>
                                          <p:spTgt spid="44"/>
                                        </p:tgtEl>
                                        <p:attrNameLst>
                                          <p:attrName>style.visibility</p:attrName>
                                        </p:attrNameLst>
                                      </p:cBhvr>
                                      <p:to>
                                        <p:strVal val="visible"/>
                                      </p:to>
                                    </p:set>
                                    <p:anim calcmode="lin" valueType="num">
                                      <p:cBhvr>
                                        <p:cTn id="41" dur="300" fill="hold"/>
                                        <p:tgtEl>
                                          <p:spTgt spid="44"/>
                                        </p:tgtEl>
                                        <p:attrNameLst>
                                          <p:attrName>ppt_w</p:attrName>
                                        </p:attrNameLst>
                                      </p:cBhvr>
                                      <p:tavLst>
                                        <p:tav tm="0">
                                          <p:val>
                                            <p:fltVal val="0"/>
                                          </p:val>
                                        </p:tav>
                                        <p:tav tm="100000">
                                          <p:val>
                                            <p:strVal val="#ppt_w"/>
                                          </p:val>
                                        </p:tav>
                                      </p:tavLst>
                                    </p:anim>
                                    <p:anim calcmode="lin" valueType="num">
                                      <p:cBhvr>
                                        <p:cTn id="42" dur="300" fill="hold"/>
                                        <p:tgtEl>
                                          <p:spTgt spid="44"/>
                                        </p:tgtEl>
                                        <p:attrNameLst>
                                          <p:attrName>ppt_h</p:attrName>
                                        </p:attrNameLst>
                                      </p:cBhvr>
                                      <p:tavLst>
                                        <p:tav tm="0">
                                          <p:val>
                                            <p:fltVal val="0"/>
                                          </p:val>
                                        </p:tav>
                                        <p:tav tm="100000">
                                          <p:val>
                                            <p:strVal val="#ppt_h"/>
                                          </p:val>
                                        </p:tav>
                                      </p:tavLst>
                                    </p:anim>
                                    <p:animEffect transition="in" filter="fade">
                                      <p:cBhvr>
                                        <p:cTn id="43" dur="300"/>
                                        <p:tgtEl>
                                          <p:spTgt spid="44"/>
                                        </p:tgtEl>
                                      </p:cBhvr>
                                    </p:animEffect>
                                  </p:childTnLst>
                                </p:cTn>
                              </p:par>
                            </p:childTnLst>
                          </p:cTn>
                        </p:par>
                        <p:par>
                          <p:cTn id="44" fill="hold">
                            <p:stCondLst>
                              <p:cond delay="1900"/>
                            </p:stCondLst>
                            <p:childTnLst>
                              <p:par>
                                <p:cTn id="45" presetID="10" presetClass="entr" presetSubtype="0" fill="hold" grpId="0" nodeType="afterEffect">
                                  <p:stCondLst>
                                    <p:cond delay="0"/>
                                  </p:stCondLst>
                                  <p:childTnLst>
                                    <p:set>
                                      <p:cBhvr>
                                        <p:cTn id="46" dur="1" fill="hold">
                                          <p:stCondLst>
                                            <p:cond delay="0"/>
                                          </p:stCondLst>
                                        </p:cTn>
                                        <p:tgtEl>
                                          <p:spTgt spid="39"/>
                                        </p:tgtEl>
                                        <p:attrNameLst>
                                          <p:attrName>style.visibility</p:attrName>
                                        </p:attrNameLst>
                                      </p:cBhvr>
                                      <p:to>
                                        <p:strVal val="visible"/>
                                      </p:to>
                                    </p:set>
                                    <p:animEffect transition="in" filter="fade">
                                      <p:cBhvr>
                                        <p:cTn id="47" dur="500"/>
                                        <p:tgtEl>
                                          <p:spTgt spid="39"/>
                                        </p:tgtEl>
                                      </p:cBhvr>
                                    </p:animEffect>
                                  </p:childTnLst>
                                </p:cTn>
                              </p:par>
                            </p:childTnLst>
                          </p:cTn>
                        </p:par>
                        <p:par>
                          <p:cTn id="48" fill="hold">
                            <p:stCondLst>
                              <p:cond delay="2400"/>
                            </p:stCondLst>
                            <p:childTnLst>
                              <p:par>
                                <p:cTn id="49" presetID="53" presetClass="entr" presetSubtype="16" fill="hold" grpId="0" nodeType="afterEffect">
                                  <p:stCondLst>
                                    <p:cond delay="0"/>
                                  </p:stCondLst>
                                  <p:iterate type="lt">
                                    <p:tmPct val="10000"/>
                                  </p:iterate>
                                  <p:childTnLst>
                                    <p:set>
                                      <p:cBhvr>
                                        <p:cTn id="50" dur="1" fill="hold">
                                          <p:stCondLst>
                                            <p:cond delay="0"/>
                                          </p:stCondLst>
                                        </p:cTn>
                                        <p:tgtEl>
                                          <p:spTgt spid="48"/>
                                        </p:tgtEl>
                                        <p:attrNameLst>
                                          <p:attrName>style.visibility</p:attrName>
                                        </p:attrNameLst>
                                      </p:cBhvr>
                                      <p:to>
                                        <p:strVal val="visible"/>
                                      </p:to>
                                    </p:set>
                                    <p:anim calcmode="lin" valueType="num">
                                      <p:cBhvr>
                                        <p:cTn id="51" dur="250" fill="hold"/>
                                        <p:tgtEl>
                                          <p:spTgt spid="48"/>
                                        </p:tgtEl>
                                        <p:attrNameLst>
                                          <p:attrName>ppt_w</p:attrName>
                                        </p:attrNameLst>
                                      </p:cBhvr>
                                      <p:tavLst>
                                        <p:tav tm="0">
                                          <p:val>
                                            <p:fltVal val="0"/>
                                          </p:val>
                                        </p:tav>
                                        <p:tav tm="100000">
                                          <p:val>
                                            <p:strVal val="#ppt_w"/>
                                          </p:val>
                                        </p:tav>
                                      </p:tavLst>
                                    </p:anim>
                                    <p:anim calcmode="lin" valueType="num">
                                      <p:cBhvr>
                                        <p:cTn id="52" dur="250" fill="hold"/>
                                        <p:tgtEl>
                                          <p:spTgt spid="48"/>
                                        </p:tgtEl>
                                        <p:attrNameLst>
                                          <p:attrName>ppt_h</p:attrName>
                                        </p:attrNameLst>
                                      </p:cBhvr>
                                      <p:tavLst>
                                        <p:tav tm="0">
                                          <p:val>
                                            <p:fltVal val="0"/>
                                          </p:val>
                                        </p:tav>
                                        <p:tav tm="100000">
                                          <p:val>
                                            <p:strVal val="#ppt_h"/>
                                          </p:val>
                                        </p:tav>
                                      </p:tavLst>
                                    </p:anim>
                                    <p:animEffect transition="in" filter="fade">
                                      <p:cBhvr>
                                        <p:cTn id="53" dur="25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7" grpId="1" bldLvl="0" animBg="1"/>
      <p:bldP spid="17" grpId="2" bldLvl="0" animBg="1"/>
      <p:bldP spid="19" grpId="0" bldLvl="0" animBg="1"/>
      <p:bldP spid="19" grpId="1" bldLvl="0" animBg="1"/>
      <p:bldP spid="19" grpId="2" bldLvl="0" animBg="1"/>
      <p:bldP spid="21" grpId="0" bldLvl="0" animBg="1"/>
      <p:bldP spid="44" grpId="0" bldLvl="0" animBg="1"/>
      <p:bldP spid="39" grpId="0"/>
      <p:bldP spid="4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88923" y="246423"/>
            <a:ext cx="4103077" cy="675011"/>
          </a:xfrm>
          <a:prstGeom prst="rect">
            <a:avLst/>
          </a:prstGeom>
        </p:spPr>
      </p:pic>
      <p:cxnSp>
        <p:nvCxnSpPr>
          <p:cNvPr id="3" name="直接连接符 2"/>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060287" y="353095"/>
            <a:ext cx="5262188" cy="461665"/>
          </a:xfrm>
          <a:prstGeom prst="rect">
            <a:avLst/>
          </a:prstGeom>
        </p:spPr>
        <p:txBody>
          <a:bodyPr wrap="square">
            <a:spAutoFit/>
          </a:bodyPr>
          <a:lstStyle/>
          <a:p>
            <a:r>
              <a:rPr lang="zh-CN" altLang="en-US" sz="2400" b="1" dirty="0" smtClean="0">
                <a:solidFill>
                  <a:schemeClr val="accent1"/>
                </a:solidFill>
                <a:latin typeface="微软雅黑" panose="020B0503020204020204" pitchFamily="34" charset="-122"/>
                <a:ea typeface="微软雅黑" panose="020B0503020204020204" pitchFamily="34" charset="-122"/>
              </a:rPr>
              <a:t>第一部分：修订背景和主要精神</a:t>
            </a:r>
            <a:endParaRPr lang="zh-CN" altLang="en-US" sz="2400" b="1" dirty="0">
              <a:solidFill>
                <a:schemeClr val="accent1"/>
              </a:solidFill>
              <a:latin typeface="微软雅黑" panose="020B0503020204020204" pitchFamily="34" charset="-122"/>
              <a:ea typeface="微软雅黑" panose="020B0503020204020204" pitchFamily="34" charset="-122"/>
            </a:endParaRPr>
          </a:p>
        </p:txBody>
      </p:sp>
      <p:sp>
        <p:nvSpPr>
          <p:cNvPr id="5" name="Freeform 29"/>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17" name="椭圆 16"/>
          <p:cNvSpPr/>
          <p:nvPr/>
        </p:nvSpPr>
        <p:spPr>
          <a:xfrm>
            <a:off x="1060475" y="2338909"/>
            <a:ext cx="2458229" cy="2458229"/>
          </a:xfrm>
          <a:prstGeom prst="ellipse">
            <a:avLst/>
          </a:prstGeom>
          <a:gradFill flip="none" rotWithShape="1">
            <a:gsLst>
              <a:gs pos="0">
                <a:srgbClr val="B40000"/>
              </a:gs>
              <a:gs pos="100000">
                <a:srgbClr val="FFFF00"/>
              </a:gs>
              <a:gs pos="67000">
                <a:srgbClr val="FF0000"/>
              </a:gs>
            </a:gsLst>
            <a:lin ang="16200000" scaled="1"/>
            <a:tileRect/>
          </a:gradFill>
          <a:ln w="28575">
            <a:gradFill>
              <a:gsLst>
                <a:gs pos="0">
                  <a:srgbClr val="FFFF00"/>
                </a:gs>
                <a:gs pos="100000">
                  <a:srgbClr val="FFA000"/>
                </a:gs>
              </a:gsLst>
              <a:lin ang="5400000" scaled="1"/>
            </a:grad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矩形 18"/>
          <p:cNvSpPr/>
          <p:nvPr/>
        </p:nvSpPr>
        <p:spPr>
          <a:xfrm>
            <a:off x="1267164" y="3507955"/>
            <a:ext cx="2043579" cy="830997"/>
          </a:xfrm>
          <a:prstGeom prst="rect">
            <a:avLst/>
          </a:prstGeom>
          <a:noFill/>
          <a:effectLst/>
        </p:spPr>
        <p:txBody>
          <a:bodyPr wrap="square" rtlCol="0">
            <a:spAutoFit/>
          </a:bodyPr>
          <a:lstStyle/>
          <a:p>
            <a:pPr algn="ctr"/>
            <a:r>
              <a:rPr lang="zh-CN" altLang="en-US" sz="2400" b="1" dirty="0" smtClean="0">
                <a:gradFill>
                  <a:gsLst>
                    <a:gs pos="0">
                      <a:srgbClr val="FFC000"/>
                    </a:gs>
                    <a:gs pos="33000">
                      <a:srgbClr val="FFFF99"/>
                    </a:gs>
                    <a:gs pos="66000">
                      <a:srgbClr val="F2B800"/>
                    </a:gs>
                    <a:gs pos="100000">
                      <a:srgbClr val="FFFF00"/>
                    </a:gs>
                  </a:gsLst>
                  <a:lin ang="5400000" scaled="0"/>
                </a:gradFill>
                <a:effectLst>
                  <a:outerShdw blurRad="152400" dist="152400" dir="2700000" algn="tl" rotWithShape="0">
                    <a:prstClr val="black">
                      <a:alpha val="60000"/>
                    </a:prstClr>
                  </a:outerShdw>
                </a:effectLst>
                <a:latin typeface="微软雅黑" panose="020B0503020204020204" pitchFamily="34" charset="-122"/>
                <a:ea typeface="微软雅黑" panose="020B0503020204020204" pitchFamily="34" charset="-122"/>
              </a:rPr>
              <a:t>突出政治纪律和政治规矩</a:t>
            </a:r>
            <a:endParaRPr lang="zh-CN" altLang="en-US" sz="2400" b="1" dirty="0">
              <a:gradFill>
                <a:gsLst>
                  <a:gs pos="0">
                    <a:srgbClr val="FFC000"/>
                  </a:gs>
                  <a:gs pos="33000">
                    <a:srgbClr val="FFFF99"/>
                  </a:gs>
                  <a:gs pos="66000">
                    <a:srgbClr val="F2B800"/>
                  </a:gs>
                  <a:gs pos="100000">
                    <a:srgbClr val="FFFF00"/>
                  </a:gs>
                </a:gsLst>
                <a:lin ang="5400000" scaled="0"/>
              </a:gradFill>
              <a:effectLst>
                <a:outerShdw blurRad="152400" dist="152400" dir="2700000" algn="tl" rotWithShape="0">
                  <a:prstClr val="black">
                    <a:alpha val="60000"/>
                  </a:prstClr>
                </a:outerShdw>
              </a:effectLst>
              <a:latin typeface="微软雅黑" panose="020B0503020204020204" pitchFamily="34" charset="-122"/>
              <a:ea typeface="微软雅黑" panose="020B0503020204020204" pitchFamily="34" charset="-122"/>
            </a:endParaRPr>
          </a:p>
        </p:txBody>
      </p:sp>
      <p:pic>
        <p:nvPicPr>
          <p:cNvPr id="20" name="图片 19"/>
          <p:cNvPicPr>
            <a:picLocks noChangeAspect="1"/>
          </p:cNvPicPr>
          <p:nvPr/>
        </p:nvPicPr>
        <p:blipFill>
          <a:blip r:embed="rId4" cstate="print">
            <a:extLst>
              <a:ext uri="{BEBA8EAE-BF5A-486C-A8C5-ECC9F3942E4B}">
                <a14:imgProps xmlns:a14="http://schemas.microsoft.com/office/drawing/2010/main">
                  <a14:imgLayer r:embed="rId5">
                    <a14:imgEffect>
                      <a14:brightnessContrast bright="20000"/>
                    </a14:imgEffect>
                  </a14:imgLayer>
                </a14:imgProps>
              </a:ext>
              <a:ext uri="{28A0092B-C50C-407E-A947-70E740481C1C}">
                <a14:useLocalDpi xmlns:a14="http://schemas.microsoft.com/office/drawing/2010/main" val="0"/>
              </a:ext>
            </a:extLst>
          </a:blip>
          <a:stretch>
            <a:fillRect/>
          </a:stretch>
        </p:blipFill>
        <p:spPr>
          <a:xfrm>
            <a:off x="1842014" y="2545550"/>
            <a:ext cx="756721" cy="643618"/>
          </a:xfrm>
          <a:prstGeom prst="rect">
            <a:avLst/>
          </a:prstGeom>
        </p:spPr>
      </p:pic>
      <p:sp>
        <p:nvSpPr>
          <p:cNvPr id="33" name="圆角矩形 32"/>
          <p:cNvSpPr/>
          <p:nvPr/>
        </p:nvSpPr>
        <p:spPr>
          <a:xfrm>
            <a:off x="4027805" y="1791970"/>
            <a:ext cx="6607810" cy="4358005"/>
          </a:xfrm>
          <a:prstGeom prst="roundRect">
            <a:avLst>
              <a:gd name="adj" fmla="val 10006"/>
            </a:avLst>
          </a:prstGeom>
          <a:noFill/>
          <a:ln w="12700">
            <a:solidFill>
              <a:schemeClr val="tx2"/>
            </a:solidFill>
          </a:ln>
        </p:spPr>
        <p:txBody>
          <a:bodyPr vert="horz" wrap="square" lIns="91440" tIns="45720" rIns="91440" bIns="45720" numCol="1" anchor="t" anchorCtr="0" compatLnSpc="1"/>
          <a:lstStyle/>
          <a:p>
            <a:endParaRPr lang="zh-CN" altLang="en-US"/>
          </a:p>
        </p:txBody>
      </p:sp>
      <p:sp>
        <p:nvSpPr>
          <p:cNvPr id="43" name="任意多边形 42"/>
          <p:cNvSpPr/>
          <p:nvPr/>
        </p:nvSpPr>
        <p:spPr>
          <a:xfrm>
            <a:off x="4027805" y="1689735"/>
            <a:ext cx="6607810" cy="481330"/>
          </a:xfrm>
          <a:custGeom>
            <a:avLst/>
            <a:gdLst>
              <a:gd name="connsiteX0" fmla="*/ 207337 w 3321018"/>
              <a:gd name="connsiteY0" fmla="*/ 0 h 481479"/>
              <a:gd name="connsiteX1" fmla="*/ 3113681 w 3321018"/>
              <a:gd name="connsiteY1" fmla="*/ 0 h 481479"/>
              <a:gd name="connsiteX2" fmla="*/ 3321018 w 3321018"/>
              <a:gd name="connsiteY2" fmla="*/ 207337 h 481479"/>
              <a:gd name="connsiteX3" fmla="*/ 3321018 w 3321018"/>
              <a:gd name="connsiteY3" fmla="*/ 481479 h 481479"/>
              <a:gd name="connsiteX4" fmla="*/ 0 w 3321018"/>
              <a:gd name="connsiteY4" fmla="*/ 481479 h 481479"/>
              <a:gd name="connsiteX5" fmla="*/ 0 w 3321018"/>
              <a:gd name="connsiteY5" fmla="*/ 207337 h 481479"/>
              <a:gd name="connsiteX6" fmla="*/ 207337 w 3321018"/>
              <a:gd name="connsiteY6" fmla="*/ 0 h 481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21018" h="481479">
                <a:moveTo>
                  <a:pt x="207337" y="0"/>
                </a:moveTo>
                <a:lnTo>
                  <a:pt x="3113681" y="0"/>
                </a:lnTo>
                <a:cubicBezTo>
                  <a:pt x="3228190" y="0"/>
                  <a:pt x="3321018" y="92828"/>
                  <a:pt x="3321018" y="207337"/>
                </a:cubicBezTo>
                <a:lnTo>
                  <a:pt x="3321018" y="481479"/>
                </a:lnTo>
                <a:lnTo>
                  <a:pt x="0" y="481479"/>
                </a:lnTo>
                <a:lnTo>
                  <a:pt x="0" y="207337"/>
                </a:lnTo>
                <a:cubicBezTo>
                  <a:pt x="0" y="92828"/>
                  <a:pt x="92828" y="0"/>
                  <a:pt x="207337" y="0"/>
                </a:cubicBezTo>
                <a:close/>
              </a:path>
            </a:pathLst>
          </a:custGeom>
          <a:ln>
            <a:noFill/>
          </a:ln>
          <a:effectLst>
            <a:outerShdw blurRad="127000" dist="508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endParaRPr>
          </a:p>
        </p:txBody>
      </p:sp>
      <p:sp>
        <p:nvSpPr>
          <p:cNvPr id="38" name="矩形 37"/>
          <p:cNvSpPr/>
          <p:nvPr/>
        </p:nvSpPr>
        <p:spPr>
          <a:xfrm>
            <a:off x="5285105" y="1791970"/>
            <a:ext cx="4111625" cy="460375"/>
          </a:xfrm>
          <a:prstGeom prst="rect">
            <a:avLst/>
          </a:prstGeom>
        </p:spPr>
        <p:txBody>
          <a:bodyPr wrap="square">
            <a:spAutoFit/>
          </a:bodyPr>
          <a:lstStyle/>
          <a:p>
            <a:pPr algn="ctr"/>
            <a:r>
              <a:rPr lang="en-US" altLang="zh-CN" sz="2400" b="1" dirty="0">
                <a:solidFill>
                  <a:schemeClr val="bg1"/>
                </a:solidFill>
                <a:latin typeface="微软雅黑" panose="020B0503020204020204" pitchFamily="34" charset="-122"/>
                <a:ea typeface="微软雅黑" panose="020B0503020204020204" pitchFamily="34" charset="-122"/>
              </a:rPr>
              <a:t>3.</a:t>
            </a:r>
            <a:r>
              <a:rPr lang="zh-CN" altLang="en-US" sz="2400" b="1" dirty="0">
                <a:solidFill>
                  <a:schemeClr val="bg1"/>
                </a:solidFill>
                <a:latin typeface="微软雅黑" panose="020B0503020204020204" pitchFamily="34" charset="-122"/>
                <a:ea typeface="微软雅黑" panose="020B0503020204020204" pitchFamily="34" charset="-122"/>
              </a:rPr>
              <a:t>坚定党员理想信念</a:t>
            </a:r>
          </a:p>
        </p:txBody>
      </p:sp>
      <p:sp>
        <p:nvSpPr>
          <p:cNvPr id="47" name="矩形 46"/>
          <p:cNvSpPr/>
          <p:nvPr/>
        </p:nvSpPr>
        <p:spPr>
          <a:xfrm>
            <a:off x="4201795" y="2338705"/>
            <a:ext cx="6308725" cy="3169285"/>
          </a:xfrm>
          <a:prstGeom prst="rect">
            <a:avLst/>
          </a:prstGeom>
        </p:spPr>
        <p:txBody>
          <a:bodyPr wrap="square">
            <a:spAutoFit/>
          </a:bodyPr>
          <a:lstStyle/>
          <a:p>
            <a:pPr algn="just" fontAlgn="auto">
              <a:lnSpc>
                <a:spcPct val="200000"/>
              </a:lnSpc>
            </a:pPr>
            <a:r>
              <a:rPr lang="en-US" altLang="zh-CN" sz="2000" b="1" dirty="0" smtClean="0">
                <a:latin typeface="微软雅黑" panose="020B0503020204020204" pitchFamily="34" charset="-122"/>
                <a:ea typeface="微软雅黑" panose="020B0503020204020204" pitchFamily="34" charset="-122"/>
              </a:rPr>
              <a:t>                               18</a:t>
            </a:r>
            <a:r>
              <a:rPr lang="zh-CN" altLang="en-US" sz="2000" b="1" dirty="0" smtClean="0">
                <a:latin typeface="微软雅黑" panose="020B0503020204020204" pitchFamily="34" charset="-122"/>
                <a:ea typeface="微软雅黑" panose="020B0503020204020204" pitchFamily="34" charset="-122"/>
              </a:rPr>
              <a:t>年条例</a:t>
            </a:r>
          </a:p>
          <a:p>
            <a:pPr algn="just" fontAlgn="auto">
              <a:lnSpc>
                <a:spcPct val="200000"/>
              </a:lnSpc>
            </a:pPr>
            <a:r>
              <a:rPr lang="zh-CN" altLang="en-US" sz="2000" b="1" dirty="0" smtClean="0">
                <a:latin typeface="微软雅黑" panose="020B0503020204020204" pitchFamily="34" charset="-122"/>
                <a:ea typeface="微软雅黑" panose="020B0503020204020204" pitchFamily="34" charset="-122"/>
              </a:rPr>
              <a:t>第</a:t>
            </a:r>
            <a:r>
              <a:rPr lang="en-US" altLang="zh-CN" sz="2000" b="1" dirty="0" smtClean="0">
                <a:latin typeface="微软雅黑" panose="020B0503020204020204" pitchFamily="34" charset="-122"/>
                <a:ea typeface="微软雅黑" panose="020B0503020204020204" pitchFamily="34" charset="-122"/>
              </a:rPr>
              <a:t>62</a:t>
            </a:r>
            <a:r>
              <a:rPr lang="zh-CN" altLang="en-US" sz="2000" b="1" dirty="0">
                <a:latin typeface="微软雅黑" panose="020B0503020204020204" pitchFamily="34" charset="-122"/>
                <a:ea typeface="微软雅黑" panose="020B0503020204020204" pitchFamily="34" charset="-122"/>
              </a:rPr>
              <a:t>条</a:t>
            </a:r>
            <a:r>
              <a:rPr lang="zh-CN" altLang="en-US" sz="2000" dirty="0">
                <a:latin typeface="微软雅黑" panose="020B0503020204020204" pitchFamily="34" charset="-122"/>
                <a:ea typeface="微软雅黑" panose="020B0503020204020204" pitchFamily="34" charset="-122"/>
                <a:sym typeface="+mn-ea"/>
              </a:rPr>
              <a:t>新增了</a:t>
            </a:r>
            <a:r>
              <a:rPr lang="zh-CN" altLang="en-US" sz="2000" dirty="0">
                <a:latin typeface="微软雅黑" panose="020B0503020204020204" pitchFamily="34" charset="-122"/>
                <a:ea typeface="微软雅黑" panose="020B0503020204020204" pitchFamily="34" charset="-122"/>
              </a:rPr>
              <a:t>信仰宗教党员的处理规定，对其应加强思想教育，经党组织帮助教育仍没有转变的，应劝其退党</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劝而不退的，予以除名</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参与利用宗教搞煽动活动的，给予开除党籍处分。</a:t>
            </a:r>
          </a:p>
        </p:txBody>
      </p:sp>
    </p:spTree>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400"/>
                                  </p:stCondLst>
                                  <p:childTnLst>
                                    <p:set>
                                      <p:cBhvr>
                                        <p:cTn id="6" dur="1" fill="hold">
                                          <p:stCondLst>
                                            <p:cond delay="0"/>
                                          </p:stCondLst>
                                        </p:cTn>
                                        <p:tgtEl>
                                          <p:spTgt spid="17"/>
                                        </p:tgtEl>
                                        <p:attrNameLst>
                                          <p:attrName>style.visibility</p:attrName>
                                        </p:attrNameLst>
                                      </p:cBhvr>
                                      <p:to>
                                        <p:strVal val="visible"/>
                                      </p:to>
                                    </p:set>
                                    <p:anim calcmode="lin" valueType="num">
                                      <p:cBhvr>
                                        <p:cTn id="7" dur="250" fill="hold"/>
                                        <p:tgtEl>
                                          <p:spTgt spid="17"/>
                                        </p:tgtEl>
                                        <p:attrNameLst>
                                          <p:attrName>ppt_w</p:attrName>
                                        </p:attrNameLst>
                                      </p:cBhvr>
                                      <p:tavLst>
                                        <p:tav tm="0">
                                          <p:val>
                                            <p:fltVal val="0"/>
                                          </p:val>
                                        </p:tav>
                                        <p:tav tm="100000">
                                          <p:val>
                                            <p:strVal val="#ppt_w"/>
                                          </p:val>
                                        </p:tav>
                                      </p:tavLst>
                                    </p:anim>
                                    <p:anim calcmode="lin" valueType="num">
                                      <p:cBhvr>
                                        <p:cTn id="8" dur="250" fill="hold"/>
                                        <p:tgtEl>
                                          <p:spTgt spid="17"/>
                                        </p:tgtEl>
                                        <p:attrNameLst>
                                          <p:attrName>ppt_h</p:attrName>
                                        </p:attrNameLst>
                                      </p:cBhvr>
                                      <p:tavLst>
                                        <p:tav tm="0">
                                          <p:val>
                                            <p:fltVal val="0"/>
                                          </p:val>
                                        </p:tav>
                                        <p:tav tm="100000">
                                          <p:val>
                                            <p:strVal val="#ppt_h"/>
                                          </p:val>
                                        </p:tav>
                                      </p:tavLst>
                                    </p:anim>
                                    <p:animEffect transition="in" filter="fade">
                                      <p:cBhvr>
                                        <p:cTn id="9" dur="250"/>
                                        <p:tgtEl>
                                          <p:spTgt spid="17"/>
                                        </p:tgtEl>
                                      </p:cBhvr>
                                    </p:animEffect>
                                  </p:childTnLst>
                                </p:cTn>
                              </p:par>
                              <p:par>
                                <p:cTn id="10" presetID="6" presetClass="emph" presetSubtype="0" decel="100000" fill="hold" grpId="1" nodeType="withEffect">
                                  <p:stCondLst>
                                    <p:cond delay="600"/>
                                  </p:stCondLst>
                                  <p:childTnLst>
                                    <p:animScale>
                                      <p:cBhvr>
                                        <p:cTn id="11" dur="250" fill="hold"/>
                                        <p:tgtEl>
                                          <p:spTgt spid="17"/>
                                        </p:tgtEl>
                                      </p:cBhvr>
                                      <p:by x="120000" y="120000"/>
                                    </p:animScale>
                                  </p:childTnLst>
                                </p:cTn>
                              </p:par>
                              <p:par>
                                <p:cTn id="12" presetID="6" presetClass="emph" presetSubtype="0" decel="100000" fill="hold" grpId="2" nodeType="withEffect">
                                  <p:stCondLst>
                                    <p:cond delay="800"/>
                                  </p:stCondLst>
                                  <p:childTnLst>
                                    <p:animScale>
                                      <p:cBhvr>
                                        <p:cTn id="13" dur="250" fill="hold"/>
                                        <p:tgtEl>
                                          <p:spTgt spid="17"/>
                                        </p:tgtEl>
                                      </p:cBhvr>
                                      <p:by x="83000" y="83000"/>
                                    </p:animScale>
                                  </p:childTnLst>
                                </p:cTn>
                              </p:par>
                              <p:par>
                                <p:cTn id="14" presetID="53" presetClass="entr" presetSubtype="16" fill="hold" nodeType="withEffect">
                                  <p:stCondLst>
                                    <p:cond delay="600"/>
                                  </p:stCondLst>
                                  <p:childTnLst>
                                    <p:set>
                                      <p:cBhvr>
                                        <p:cTn id="15" dur="1" fill="hold">
                                          <p:stCondLst>
                                            <p:cond delay="0"/>
                                          </p:stCondLst>
                                        </p:cTn>
                                        <p:tgtEl>
                                          <p:spTgt spid="20"/>
                                        </p:tgtEl>
                                        <p:attrNameLst>
                                          <p:attrName>style.visibility</p:attrName>
                                        </p:attrNameLst>
                                      </p:cBhvr>
                                      <p:to>
                                        <p:strVal val="visible"/>
                                      </p:to>
                                    </p:set>
                                    <p:anim calcmode="lin" valueType="num">
                                      <p:cBhvr>
                                        <p:cTn id="16" dur="250" fill="hold"/>
                                        <p:tgtEl>
                                          <p:spTgt spid="20"/>
                                        </p:tgtEl>
                                        <p:attrNameLst>
                                          <p:attrName>ppt_w</p:attrName>
                                        </p:attrNameLst>
                                      </p:cBhvr>
                                      <p:tavLst>
                                        <p:tav tm="0">
                                          <p:val>
                                            <p:fltVal val="0"/>
                                          </p:val>
                                        </p:tav>
                                        <p:tav tm="100000">
                                          <p:val>
                                            <p:strVal val="#ppt_w"/>
                                          </p:val>
                                        </p:tav>
                                      </p:tavLst>
                                    </p:anim>
                                    <p:anim calcmode="lin" valueType="num">
                                      <p:cBhvr>
                                        <p:cTn id="17" dur="250" fill="hold"/>
                                        <p:tgtEl>
                                          <p:spTgt spid="20"/>
                                        </p:tgtEl>
                                        <p:attrNameLst>
                                          <p:attrName>ppt_h</p:attrName>
                                        </p:attrNameLst>
                                      </p:cBhvr>
                                      <p:tavLst>
                                        <p:tav tm="0">
                                          <p:val>
                                            <p:fltVal val="0"/>
                                          </p:val>
                                        </p:tav>
                                        <p:tav tm="100000">
                                          <p:val>
                                            <p:strVal val="#ppt_h"/>
                                          </p:val>
                                        </p:tav>
                                      </p:tavLst>
                                    </p:anim>
                                    <p:animEffect transition="in" filter="fade">
                                      <p:cBhvr>
                                        <p:cTn id="18" dur="250"/>
                                        <p:tgtEl>
                                          <p:spTgt spid="20"/>
                                        </p:tgtEl>
                                      </p:cBhvr>
                                    </p:animEffect>
                                  </p:childTnLst>
                                </p:cTn>
                              </p:par>
                              <p:par>
                                <p:cTn id="19" presetID="6" presetClass="emph" presetSubtype="0" decel="100000" fill="hold" nodeType="withEffect">
                                  <p:stCondLst>
                                    <p:cond delay="800"/>
                                  </p:stCondLst>
                                  <p:childTnLst>
                                    <p:animScale>
                                      <p:cBhvr>
                                        <p:cTn id="20" dur="250" fill="hold"/>
                                        <p:tgtEl>
                                          <p:spTgt spid="20"/>
                                        </p:tgtEl>
                                      </p:cBhvr>
                                      <p:by x="120000" y="120000"/>
                                    </p:animScale>
                                  </p:childTnLst>
                                </p:cTn>
                              </p:par>
                              <p:par>
                                <p:cTn id="21" presetID="6" presetClass="emph" presetSubtype="0" decel="100000" fill="hold" nodeType="withEffect">
                                  <p:stCondLst>
                                    <p:cond delay="1000"/>
                                  </p:stCondLst>
                                  <p:childTnLst>
                                    <p:animScale>
                                      <p:cBhvr>
                                        <p:cTn id="22" dur="250" fill="hold"/>
                                        <p:tgtEl>
                                          <p:spTgt spid="20"/>
                                        </p:tgtEl>
                                      </p:cBhvr>
                                      <p:by x="83000" y="83000"/>
                                    </p:animScale>
                                  </p:childTnLst>
                                </p:cTn>
                              </p:par>
                              <p:par>
                                <p:cTn id="23" presetID="53" presetClass="entr" presetSubtype="16" fill="hold" grpId="0" nodeType="withEffect">
                                  <p:stCondLst>
                                    <p:cond delay="600"/>
                                  </p:stCondLst>
                                  <p:childTnLst>
                                    <p:set>
                                      <p:cBhvr>
                                        <p:cTn id="24" dur="1" fill="hold">
                                          <p:stCondLst>
                                            <p:cond delay="0"/>
                                          </p:stCondLst>
                                        </p:cTn>
                                        <p:tgtEl>
                                          <p:spTgt spid="19"/>
                                        </p:tgtEl>
                                        <p:attrNameLst>
                                          <p:attrName>style.visibility</p:attrName>
                                        </p:attrNameLst>
                                      </p:cBhvr>
                                      <p:to>
                                        <p:strVal val="visible"/>
                                      </p:to>
                                    </p:set>
                                    <p:anim calcmode="lin" valueType="num">
                                      <p:cBhvr>
                                        <p:cTn id="25" dur="250" fill="hold"/>
                                        <p:tgtEl>
                                          <p:spTgt spid="19"/>
                                        </p:tgtEl>
                                        <p:attrNameLst>
                                          <p:attrName>ppt_w</p:attrName>
                                        </p:attrNameLst>
                                      </p:cBhvr>
                                      <p:tavLst>
                                        <p:tav tm="0">
                                          <p:val>
                                            <p:fltVal val="0"/>
                                          </p:val>
                                        </p:tav>
                                        <p:tav tm="100000">
                                          <p:val>
                                            <p:strVal val="#ppt_w"/>
                                          </p:val>
                                        </p:tav>
                                      </p:tavLst>
                                    </p:anim>
                                    <p:anim calcmode="lin" valueType="num">
                                      <p:cBhvr>
                                        <p:cTn id="26" dur="250" fill="hold"/>
                                        <p:tgtEl>
                                          <p:spTgt spid="19"/>
                                        </p:tgtEl>
                                        <p:attrNameLst>
                                          <p:attrName>ppt_h</p:attrName>
                                        </p:attrNameLst>
                                      </p:cBhvr>
                                      <p:tavLst>
                                        <p:tav tm="0">
                                          <p:val>
                                            <p:fltVal val="0"/>
                                          </p:val>
                                        </p:tav>
                                        <p:tav tm="100000">
                                          <p:val>
                                            <p:strVal val="#ppt_h"/>
                                          </p:val>
                                        </p:tav>
                                      </p:tavLst>
                                    </p:anim>
                                    <p:animEffect transition="in" filter="fade">
                                      <p:cBhvr>
                                        <p:cTn id="27" dur="250"/>
                                        <p:tgtEl>
                                          <p:spTgt spid="19"/>
                                        </p:tgtEl>
                                      </p:cBhvr>
                                    </p:animEffect>
                                  </p:childTnLst>
                                </p:cTn>
                              </p:par>
                              <p:par>
                                <p:cTn id="28" presetID="6" presetClass="emph" presetSubtype="0" decel="100000" fill="hold" grpId="1" nodeType="withEffect">
                                  <p:stCondLst>
                                    <p:cond delay="800"/>
                                  </p:stCondLst>
                                  <p:childTnLst>
                                    <p:animScale>
                                      <p:cBhvr>
                                        <p:cTn id="29" dur="250" fill="hold"/>
                                        <p:tgtEl>
                                          <p:spTgt spid="19"/>
                                        </p:tgtEl>
                                      </p:cBhvr>
                                      <p:by x="120000" y="120000"/>
                                    </p:animScale>
                                  </p:childTnLst>
                                </p:cTn>
                              </p:par>
                              <p:par>
                                <p:cTn id="30" presetID="6" presetClass="emph" presetSubtype="0" decel="100000" fill="hold" grpId="2" nodeType="withEffect">
                                  <p:stCondLst>
                                    <p:cond delay="1000"/>
                                  </p:stCondLst>
                                  <p:childTnLst>
                                    <p:animScale>
                                      <p:cBhvr>
                                        <p:cTn id="31" dur="250" fill="hold"/>
                                        <p:tgtEl>
                                          <p:spTgt spid="19"/>
                                        </p:tgtEl>
                                      </p:cBhvr>
                                      <p:by x="83000" y="83000"/>
                                    </p:animScale>
                                  </p:childTnLst>
                                </p:cTn>
                              </p:par>
                            </p:childTnLst>
                          </p:cTn>
                        </p:par>
                        <p:par>
                          <p:cTn id="32" fill="hold">
                            <p:stCondLst>
                              <p:cond delay="900"/>
                            </p:stCondLst>
                            <p:childTnLst>
                              <p:par>
                                <p:cTn id="33" presetID="53" presetClass="entr" presetSubtype="16" fill="hold" grpId="0" nodeType="afterEffect">
                                  <p:stCondLst>
                                    <p:cond delay="0"/>
                                  </p:stCondLst>
                                  <p:childTnLst>
                                    <p:set>
                                      <p:cBhvr>
                                        <p:cTn id="34" dur="1" fill="hold">
                                          <p:stCondLst>
                                            <p:cond delay="0"/>
                                          </p:stCondLst>
                                        </p:cTn>
                                        <p:tgtEl>
                                          <p:spTgt spid="33"/>
                                        </p:tgtEl>
                                        <p:attrNameLst>
                                          <p:attrName>style.visibility</p:attrName>
                                        </p:attrNameLst>
                                      </p:cBhvr>
                                      <p:to>
                                        <p:strVal val="visible"/>
                                      </p:to>
                                    </p:set>
                                    <p:anim calcmode="lin" valueType="num">
                                      <p:cBhvr>
                                        <p:cTn id="35" dur="300" fill="hold"/>
                                        <p:tgtEl>
                                          <p:spTgt spid="33"/>
                                        </p:tgtEl>
                                        <p:attrNameLst>
                                          <p:attrName>ppt_w</p:attrName>
                                        </p:attrNameLst>
                                      </p:cBhvr>
                                      <p:tavLst>
                                        <p:tav tm="0">
                                          <p:val>
                                            <p:fltVal val="0"/>
                                          </p:val>
                                        </p:tav>
                                        <p:tav tm="100000">
                                          <p:val>
                                            <p:strVal val="#ppt_w"/>
                                          </p:val>
                                        </p:tav>
                                      </p:tavLst>
                                    </p:anim>
                                    <p:anim calcmode="lin" valueType="num">
                                      <p:cBhvr>
                                        <p:cTn id="36" dur="300" fill="hold"/>
                                        <p:tgtEl>
                                          <p:spTgt spid="33"/>
                                        </p:tgtEl>
                                        <p:attrNameLst>
                                          <p:attrName>ppt_h</p:attrName>
                                        </p:attrNameLst>
                                      </p:cBhvr>
                                      <p:tavLst>
                                        <p:tav tm="0">
                                          <p:val>
                                            <p:fltVal val="0"/>
                                          </p:val>
                                        </p:tav>
                                        <p:tav tm="100000">
                                          <p:val>
                                            <p:strVal val="#ppt_h"/>
                                          </p:val>
                                        </p:tav>
                                      </p:tavLst>
                                    </p:anim>
                                    <p:animEffect transition="in" filter="fade">
                                      <p:cBhvr>
                                        <p:cTn id="37" dur="300"/>
                                        <p:tgtEl>
                                          <p:spTgt spid="33"/>
                                        </p:tgtEl>
                                      </p:cBhvr>
                                    </p:animEffect>
                                  </p:childTnLst>
                                </p:cTn>
                              </p:par>
                            </p:childTnLst>
                          </p:cTn>
                        </p:par>
                        <p:par>
                          <p:cTn id="38" fill="hold">
                            <p:stCondLst>
                              <p:cond delay="1400"/>
                            </p:stCondLst>
                            <p:childTnLst>
                              <p:par>
                                <p:cTn id="39" presetID="53" presetClass="entr" presetSubtype="16" fill="hold" grpId="0" nodeType="afterEffect">
                                  <p:stCondLst>
                                    <p:cond delay="0"/>
                                  </p:stCondLst>
                                  <p:childTnLst>
                                    <p:set>
                                      <p:cBhvr>
                                        <p:cTn id="40" dur="1" fill="hold">
                                          <p:stCondLst>
                                            <p:cond delay="0"/>
                                          </p:stCondLst>
                                        </p:cTn>
                                        <p:tgtEl>
                                          <p:spTgt spid="43"/>
                                        </p:tgtEl>
                                        <p:attrNameLst>
                                          <p:attrName>style.visibility</p:attrName>
                                        </p:attrNameLst>
                                      </p:cBhvr>
                                      <p:to>
                                        <p:strVal val="visible"/>
                                      </p:to>
                                    </p:set>
                                    <p:anim calcmode="lin" valueType="num">
                                      <p:cBhvr>
                                        <p:cTn id="41" dur="300" fill="hold"/>
                                        <p:tgtEl>
                                          <p:spTgt spid="43"/>
                                        </p:tgtEl>
                                        <p:attrNameLst>
                                          <p:attrName>ppt_w</p:attrName>
                                        </p:attrNameLst>
                                      </p:cBhvr>
                                      <p:tavLst>
                                        <p:tav tm="0">
                                          <p:val>
                                            <p:fltVal val="0"/>
                                          </p:val>
                                        </p:tav>
                                        <p:tav tm="100000">
                                          <p:val>
                                            <p:strVal val="#ppt_w"/>
                                          </p:val>
                                        </p:tav>
                                      </p:tavLst>
                                    </p:anim>
                                    <p:anim calcmode="lin" valueType="num">
                                      <p:cBhvr>
                                        <p:cTn id="42" dur="300" fill="hold"/>
                                        <p:tgtEl>
                                          <p:spTgt spid="43"/>
                                        </p:tgtEl>
                                        <p:attrNameLst>
                                          <p:attrName>ppt_h</p:attrName>
                                        </p:attrNameLst>
                                      </p:cBhvr>
                                      <p:tavLst>
                                        <p:tav tm="0">
                                          <p:val>
                                            <p:fltVal val="0"/>
                                          </p:val>
                                        </p:tav>
                                        <p:tav tm="100000">
                                          <p:val>
                                            <p:strVal val="#ppt_h"/>
                                          </p:val>
                                        </p:tav>
                                      </p:tavLst>
                                    </p:anim>
                                    <p:animEffect transition="in" filter="fade">
                                      <p:cBhvr>
                                        <p:cTn id="43" dur="300"/>
                                        <p:tgtEl>
                                          <p:spTgt spid="43"/>
                                        </p:tgtEl>
                                      </p:cBhvr>
                                    </p:animEffect>
                                  </p:childTnLst>
                                </p:cTn>
                              </p:par>
                            </p:childTnLst>
                          </p:cTn>
                        </p:par>
                        <p:par>
                          <p:cTn id="44" fill="hold">
                            <p:stCondLst>
                              <p:cond delay="1900"/>
                            </p:stCondLst>
                            <p:childTnLst>
                              <p:par>
                                <p:cTn id="45" presetID="10" presetClass="entr" presetSubtype="0" fill="hold" grpId="0" nodeType="after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fade">
                                      <p:cBhvr>
                                        <p:cTn id="47" dur="500"/>
                                        <p:tgtEl>
                                          <p:spTgt spid="38"/>
                                        </p:tgtEl>
                                      </p:cBhvr>
                                    </p:animEffect>
                                  </p:childTnLst>
                                </p:cTn>
                              </p:par>
                            </p:childTnLst>
                          </p:cTn>
                        </p:par>
                        <p:par>
                          <p:cTn id="48" fill="hold">
                            <p:stCondLst>
                              <p:cond delay="2400"/>
                            </p:stCondLst>
                            <p:childTnLst>
                              <p:par>
                                <p:cTn id="49" presetID="53" presetClass="entr" presetSubtype="16" fill="hold" grpId="0" nodeType="afterEffect">
                                  <p:stCondLst>
                                    <p:cond delay="0"/>
                                  </p:stCondLst>
                                  <p:iterate type="lt">
                                    <p:tmPct val="10000"/>
                                  </p:iterate>
                                  <p:childTnLst>
                                    <p:set>
                                      <p:cBhvr>
                                        <p:cTn id="50" dur="1" fill="hold">
                                          <p:stCondLst>
                                            <p:cond delay="0"/>
                                          </p:stCondLst>
                                        </p:cTn>
                                        <p:tgtEl>
                                          <p:spTgt spid="47"/>
                                        </p:tgtEl>
                                        <p:attrNameLst>
                                          <p:attrName>style.visibility</p:attrName>
                                        </p:attrNameLst>
                                      </p:cBhvr>
                                      <p:to>
                                        <p:strVal val="visible"/>
                                      </p:to>
                                    </p:set>
                                    <p:anim calcmode="lin" valueType="num">
                                      <p:cBhvr>
                                        <p:cTn id="51" dur="250" fill="hold"/>
                                        <p:tgtEl>
                                          <p:spTgt spid="47"/>
                                        </p:tgtEl>
                                        <p:attrNameLst>
                                          <p:attrName>ppt_w</p:attrName>
                                        </p:attrNameLst>
                                      </p:cBhvr>
                                      <p:tavLst>
                                        <p:tav tm="0">
                                          <p:val>
                                            <p:fltVal val="0"/>
                                          </p:val>
                                        </p:tav>
                                        <p:tav tm="100000">
                                          <p:val>
                                            <p:strVal val="#ppt_w"/>
                                          </p:val>
                                        </p:tav>
                                      </p:tavLst>
                                    </p:anim>
                                    <p:anim calcmode="lin" valueType="num">
                                      <p:cBhvr>
                                        <p:cTn id="52" dur="250" fill="hold"/>
                                        <p:tgtEl>
                                          <p:spTgt spid="47"/>
                                        </p:tgtEl>
                                        <p:attrNameLst>
                                          <p:attrName>ppt_h</p:attrName>
                                        </p:attrNameLst>
                                      </p:cBhvr>
                                      <p:tavLst>
                                        <p:tav tm="0">
                                          <p:val>
                                            <p:fltVal val="0"/>
                                          </p:val>
                                        </p:tav>
                                        <p:tav tm="100000">
                                          <p:val>
                                            <p:strVal val="#ppt_h"/>
                                          </p:val>
                                        </p:tav>
                                      </p:tavLst>
                                    </p:anim>
                                    <p:animEffect transition="in" filter="fade">
                                      <p:cBhvr>
                                        <p:cTn id="53" dur="25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7" grpId="1" bldLvl="0" animBg="1"/>
      <p:bldP spid="17" grpId="2" bldLvl="0" animBg="1"/>
      <p:bldP spid="19" grpId="0" bldLvl="0" animBg="1"/>
      <p:bldP spid="19" grpId="1" bldLvl="0" animBg="1"/>
      <p:bldP spid="19" grpId="2" bldLvl="0" animBg="1"/>
      <p:bldP spid="33" grpId="0" bldLvl="0" animBg="1"/>
      <p:bldP spid="43" grpId="0" bldLvl="0" animBg="1"/>
      <p:bldP spid="38" grpId="0"/>
      <p:bldP spid="4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p:nvPr/>
        </p:nvSpPr>
        <p:spPr bwMode="auto">
          <a:xfrm>
            <a:off x="1716058" y="1155857"/>
            <a:ext cx="2855851" cy="3202129"/>
          </a:xfrm>
          <a:custGeom>
            <a:avLst/>
            <a:gdLst>
              <a:gd name="T0" fmla="*/ 1837 w 3175"/>
              <a:gd name="T1" fmla="*/ 92 h 3561"/>
              <a:gd name="T2" fmla="*/ 2381 w 3175"/>
              <a:gd name="T3" fmla="*/ 406 h 3561"/>
              <a:gd name="T4" fmla="*/ 2925 w 3175"/>
              <a:gd name="T5" fmla="*/ 720 h 3561"/>
              <a:gd name="T6" fmla="*/ 3175 w 3175"/>
              <a:gd name="T7" fmla="*/ 1153 h 3561"/>
              <a:gd name="T8" fmla="*/ 3175 w 3175"/>
              <a:gd name="T9" fmla="*/ 1781 h 3561"/>
              <a:gd name="T10" fmla="*/ 3175 w 3175"/>
              <a:gd name="T11" fmla="*/ 2408 h 3561"/>
              <a:gd name="T12" fmla="*/ 2925 w 3175"/>
              <a:gd name="T13" fmla="*/ 2841 h 3561"/>
              <a:gd name="T14" fmla="*/ 2381 w 3175"/>
              <a:gd name="T15" fmla="*/ 3155 h 3561"/>
              <a:gd name="T16" fmla="*/ 1837 w 3175"/>
              <a:gd name="T17" fmla="*/ 3469 h 3561"/>
              <a:gd name="T18" fmla="*/ 1338 w 3175"/>
              <a:gd name="T19" fmla="*/ 3469 h 3561"/>
              <a:gd name="T20" fmla="*/ 794 w 3175"/>
              <a:gd name="T21" fmla="*/ 3155 h 3561"/>
              <a:gd name="T22" fmla="*/ 250 w 3175"/>
              <a:gd name="T23" fmla="*/ 2841 h 3561"/>
              <a:gd name="T24" fmla="*/ 0 w 3175"/>
              <a:gd name="T25" fmla="*/ 2408 h 3561"/>
              <a:gd name="T26" fmla="*/ 0 w 3175"/>
              <a:gd name="T27" fmla="*/ 1781 h 3561"/>
              <a:gd name="T28" fmla="*/ 0 w 3175"/>
              <a:gd name="T29" fmla="*/ 1153 h 3561"/>
              <a:gd name="T30" fmla="*/ 250 w 3175"/>
              <a:gd name="T31" fmla="*/ 720 h 3561"/>
              <a:gd name="T32" fmla="*/ 794 w 3175"/>
              <a:gd name="T33" fmla="*/ 406 h 3561"/>
              <a:gd name="T34" fmla="*/ 1338 w 3175"/>
              <a:gd name="T35" fmla="*/ 92 h 3561"/>
              <a:gd name="T36" fmla="*/ 1837 w 3175"/>
              <a:gd name="T37" fmla="*/ 92 h 3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75" h="3561">
                <a:moveTo>
                  <a:pt x="1837" y="92"/>
                </a:moveTo>
                <a:lnTo>
                  <a:pt x="2381" y="406"/>
                </a:lnTo>
                <a:lnTo>
                  <a:pt x="2925" y="720"/>
                </a:lnTo>
                <a:cubicBezTo>
                  <a:pt x="3084" y="812"/>
                  <a:pt x="3175" y="969"/>
                  <a:pt x="3175" y="1153"/>
                </a:cubicBezTo>
                <a:lnTo>
                  <a:pt x="3175" y="1781"/>
                </a:lnTo>
                <a:lnTo>
                  <a:pt x="3175" y="2408"/>
                </a:lnTo>
                <a:cubicBezTo>
                  <a:pt x="3175" y="2592"/>
                  <a:pt x="3084" y="2750"/>
                  <a:pt x="2925" y="2841"/>
                </a:cubicBezTo>
                <a:lnTo>
                  <a:pt x="2381" y="3155"/>
                </a:lnTo>
                <a:lnTo>
                  <a:pt x="1837" y="3469"/>
                </a:lnTo>
                <a:cubicBezTo>
                  <a:pt x="1678" y="3561"/>
                  <a:pt x="1496" y="3561"/>
                  <a:pt x="1338" y="3469"/>
                </a:cubicBezTo>
                <a:lnTo>
                  <a:pt x="794" y="3155"/>
                </a:lnTo>
                <a:lnTo>
                  <a:pt x="250" y="2841"/>
                </a:lnTo>
                <a:cubicBezTo>
                  <a:pt x="91" y="2750"/>
                  <a:pt x="0" y="2592"/>
                  <a:pt x="0" y="2408"/>
                </a:cubicBezTo>
                <a:lnTo>
                  <a:pt x="0" y="1781"/>
                </a:lnTo>
                <a:lnTo>
                  <a:pt x="0" y="1153"/>
                </a:lnTo>
                <a:cubicBezTo>
                  <a:pt x="0" y="969"/>
                  <a:pt x="91" y="812"/>
                  <a:pt x="250" y="720"/>
                </a:cubicBezTo>
                <a:lnTo>
                  <a:pt x="794" y="406"/>
                </a:lnTo>
                <a:lnTo>
                  <a:pt x="1338" y="92"/>
                </a:lnTo>
                <a:cubicBezTo>
                  <a:pt x="1496" y="0"/>
                  <a:pt x="1678" y="0"/>
                  <a:pt x="1837" y="92"/>
                </a:cubicBezTo>
                <a:close/>
              </a:path>
            </a:pathLst>
          </a:custGeom>
          <a:noFill/>
          <a:ln w="12700">
            <a:solidFill>
              <a:schemeClr val="accent1"/>
            </a:solidFill>
          </a:ln>
        </p:spPr>
        <p:txBody>
          <a:bodyPr vert="horz" wrap="square" lIns="91440" tIns="45720" rIns="91440" bIns="45720" numCol="1" anchor="t" anchorCtr="0" compatLnSpc="1"/>
          <a:lstStyle/>
          <a:p>
            <a:endParaRPr lang="zh-CN" altLang="en-US"/>
          </a:p>
        </p:txBody>
      </p:sp>
      <p:sp>
        <p:nvSpPr>
          <p:cNvPr id="3" name="Freeform 5"/>
          <p:cNvSpPr/>
          <p:nvPr/>
        </p:nvSpPr>
        <p:spPr bwMode="auto">
          <a:xfrm>
            <a:off x="1946092" y="1413783"/>
            <a:ext cx="2395783" cy="2686277"/>
          </a:xfrm>
          <a:custGeom>
            <a:avLst/>
            <a:gdLst>
              <a:gd name="T0" fmla="*/ 1837 w 3175"/>
              <a:gd name="T1" fmla="*/ 92 h 3561"/>
              <a:gd name="T2" fmla="*/ 2381 w 3175"/>
              <a:gd name="T3" fmla="*/ 406 h 3561"/>
              <a:gd name="T4" fmla="*/ 2925 w 3175"/>
              <a:gd name="T5" fmla="*/ 720 h 3561"/>
              <a:gd name="T6" fmla="*/ 3175 w 3175"/>
              <a:gd name="T7" fmla="*/ 1153 h 3561"/>
              <a:gd name="T8" fmla="*/ 3175 w 3175"/>
              <a:gd name="T9" fmla="*/ 1781 h 3561"/>
              <a:gd name="T10" fmla="*/ 3175 w 3175"/>
              <a:gd name="T11" fmla="*/ 2408 h 3561"/>
              <a:gd name="T12" fmla="*/ 2925 w 3175"/>
              <a:gd name="T13" fmla="*/ 2841 h 3561"/>
              <a:gd name="T14" fmla="*/ 2381 w 3175"/>
              <a:gd name="T15" fmla="*/ 3155 h 3561"/>
              <a:gd name="T16" fmla="*/ 1837 w 3175"/>
              <a:gd name="T17" fmla="*/ 3469 h 3561"/>
              <a:gd name="T18" fmla="*/ 1338 w 3175"/>
              <a:gd name="T19" fmla="*/ 3469 h 3561"/>
              <a:gd name="T20" fmla="*/ 794 w 3175"/>
              <a:gd name="T21" fmla="*/ 3155 h 3561"/>
              <a:gd name="T22" fmla="*/ 250 w 3175"/>
              <a:gd name="T23" fmla="*/ 2841 h 3561"/>
              <a:gd name="T24" fmla="*/ 0 w 3175"/>
              <a:gd name="T25" fmla="*/ 2408 h 3561"/>
              <a:gd name="T26" fmla="*/ 0 w 3175"/>
              <a:gd name="T27" fmla="*/ 1781 h 3561"/>
              <a:gd name="T28" fmla="*/ 0 w 3175"/>
              <a:gd name="T29" fmla="*/ 1153 h 3561"/>
              <a:gd name="T30" fmla="*/ 250 w 3175"/>
              <a:gd name="T31" fmla="*/ 720 h 3561"/>
              <a:gd name="T32" fmla="*/ 794 w 3175"/>
              <a:gd name="T33" fmla="*/ 406 h 3561"/>
              <a:gd name="T34" fmla="*/ 1338 w 3175"/>
              <a:gd name="T35" fmla="*/ 92 h 3561"/>
              <a:gd name="T36" fmla="*/ 1837 w 3175"/>
              <a:gd name="T37" fmla="*/ 92 h 3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75" h="3561">
                <a:moveTo>
                  <a:pt x="1837" y="92"/>
                </a:moveTo>
                <a:lnTo>
                  <a:pt x="2381" y="406"/>
                </a:lnTo>
                <a:lnTo>
                  <a:pt x="2925" y="720"/>
                </a:lnTo>
                <a:cubicBezTo>
                  <a:pt x="3084" y="812"/>
                  <a:pt x="3175" y="969"/>
                  <a:pt x="3175" y="1153"/>
                </a:cubicBezTo>
                <a:lnTo>
                  <a:pt x="3175" y="1781"/>
                </a:lnTo>
                <a:lnTo>
                  <a:pt x="3175" y="2408"/>
                </a:lnTo>
                <a:cubicBezTo>
                  <a:pt x="3175" y="2592"/>
                  <a:pt x="3084" y="2750"/>
                  <a:pt x="2925" y="2841"/>
                </a:cubicBezTo>
                <a:lnTo>
                  <a:pt x="2381" y="3155"/>
                </a:lnTo>
                <a:lnTo>
                  <a:pt x="1837" y="3469"/>
                </a:lnTo>
                <a:cubicBezTo>
                  <a:pt x="1678" y="3561"/>
                  <a:pt x="1496" y="3561"/>
                  <a:pt x="1338" y="3469"/>
                </a:cubicBezTo>
                <a:lnTo>
                  <a:pt x="794" y="3155"/>
                </a:lnTo>
                <a:lnTo>
                  <a:pt x="250" y="2841"/>
                </a:lnTo>
                <a:cubicBezTo>
                  <a:pt x="91" y="2750"/>
                  <a:pt x="0" y="2592"/>
                  <a:pt x="0" y="2408"/>
                </a:cubicBezTo>
                <a:lnTo>
                  <a:pt x="0" y="1781"/>
                </a:lnTo>
                <a:lnTo>
                  <a:pt x="0" y="1153"/>
                </a:lnTo>
                <a:cubicBezTo>
                  <a:pt x="0" y="969"/>
                  <a:pt x="91" y="812"/>
                  <a:pt x="250" y="720"/>
                </a:cubicBezTo>
                <a:lnTo>
                  <a:pt x="794" y="406"/>
                </a:lnTo>
                <a:lnTo>
                  <a:pt x="1338" y="92"/>
                </a:lnTo>
                <a:cubicBezTo>
                  <a:pt x="1496" y="0"/>
                  <a:pt x="1678" y="0"/>
                  <a:pt x="1837" y="92"/>
                </a:cubicBezTo>
                <a:close/>
              </a:path>
            </a:pathLst>
          </a:custGeom>
          <a:solidFill>
            <a:schemeClr val="accent3"/>
          </a:solidFill>
          <a:ln w="28575">
            <a:gradFill>
              <a:gsLst>
                <a:gs pos="50000">
                  <a:srgbClr val="FFFF00"/>
                </a:gs>
                <a:gs pos="0">
                  <a:srgbClr val="FFA000"/>
                </a:gs>
                <a:gs pos="100000">
                  <a:srgbClr val="FFA000"/>
                </a:gs>
              </a:gsLst>
              <a:lin ang="1800000" scaled="0"/>
            </a:grad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 name="矩形 3"/>
          <p:cNvSpPr/>
          <p:nvPr/>
        </p:nvSpPr>
        <p:spPr>
          <a:xfrm>
            <a:off x="1955081" y="2355329"/>
            <a:ext cx="2377804" cy="1107996"/>
          </a:xfrm>
          <a:prstGeom prst="rect">
            <a:avLst/>
          </a:prstGeom>
          <a:noFill/>
          <a:effectLst/>
        </p:spPr>
        <p:txBody>
          <a:bodyPr wrap="square" rtlCol="0">
            <a:spAutoFit/>
          </a:bodyPr>
          <a:lstStyle/>
          <a:p>
            <a:pPr algn="ctr"/>
            <a:r>
              <a:rPr lang="zh-CN" altLang="en-US" sz="6600" b="1" dirty="0">
                <a:gradFill>
                  <a:gsLst>
                    <a:gs pos="0">
                      <a:srgbClr val="FFC000"/>
                    </a:gs>
                    <a:gs pos="33000">
                      <a:srgbClr val="FFFF99"/>
                    </a:gs>
                    <a:gs pos="66000">
                      <a:srgbClr val="F2B800"/>
                    </a:gs>
                    <a:gs pos="100000">
                      <a:srgbClr val="FFFF00"/>
                    </a:gs>
                  </a:gsLst>
                  <a:lin ang="5400000" scaled="0"/>
                </a:gradFill>
                <a:effectLst>
                  <a:outerShdw blurRad="152400" dist="152400" dir="2700000" algn="tl" rotWithShape="0">
                    <a:prstClr val="black">
                      <a:alpha val="60000"/>
                    </a:prstClr>
                  </a:outerShdw>
                </a:effectLst>
                <a:latin typeface="微软雅黑" panose="020B0503020204020204" pitchFamily="34" charset="-122"/>
                <a:ea typeface="微软雅黑" panose="020B0503020204020204" pitchFamily="34" charset="-122"/>
              </a:rPr>
              <a:t>目录</a:t>
            </a:r>
          </a:p>
        </p:txBody>
      </p:sp>
      <p:pic>
        <p:nvPicPr>
          <p:cNvPr id="5" name="图片 4"/>
          <p:cNvPicPr>
            <a:picLocks noChangeAspect="1"/>
          </p:cNvPicPr>
          <p:nvPr/>
        </p:nvPicPr>
        <p:blipFill>
          <a:blip r:embed="rId3" cstate="print">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tretch>
            <a:fillRect/>
          </a:stretch>
        </p:blipFill>
        <p:spPr>
          <a:xfrm>
            <a:off x="2751195" y="1687169"/>
            <a:ext cx="785577" cy="668160"/>
          </a:xfrm>
          <a:prstGeom prst="rect">
            <a:avLst/>
          </a:prstGeom>
        </p:spPr>
      </p:pic>
      <p:grpSp>
        <p:nvGrpSpPr>
          <p:cNvPr id="31" name="组合 30"/>
          <p:cNvGrpSpPr/>
          <p:nvPr/>
        </p:nvGrpSpPr>
        <p:grpSpPr>
          <a:xfrm>
            <a:off x="5544647" y="1533136"/>
            <a:ext cx="6397731" cy="523220"/>
            <a:chOff x="5544649" y="1533136"/>
            <a:chExt cx="4752902" cy="523220"/>
          </a:xfrm>
        </p:grpSpPr>
        <p:sp>
          <p:nvSpPr>
            <p:cNvPr id="14" name="圆角矩形 13"/>
            <p:cNvSpPr/>
            <p:nvPr/>
          </p:nvSpPr>
          <p:spPr>
            <a:xfrm>
              <a:off x="5544649" y="1533136"/>
              <a:ext cx="4752902" cy="523220"/>
            </a:xfrm>
            <a:prstGeom prst="roundRect">
              <a:avLst/>
            </a:prstGeom>
            <a:ln>
              <a:noFill/>
            </a:ln>
            <a:effectLst>
              <a:outerShdw blurRad="127000" dist="508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954251" y="1563914"/>
              <a:ext cx="4343300" cy="461665"/>
            </a:xfrm>
            <a:prstGeom prst="rect">
              <a:avLst/>
            </a:prstGeom>
          </p:spPr>
          <p:txBody>
            <a:bodyPr wrap="square">
              <a:spAutoFit/>
            </a:bodyPr>
            <a:lstStyle/>
            <a:p>
              <a:r>
                <a:rPr lang="en-US" altLang="zh-CN" sz="2400" b="1" dirty="0">
                  <a:solidFill>
                    <a:schemeClr val="bg1"/>
                  </a:solidFill>
                  <a:latin typeface="微软雅黑" panose="020B0503020204020204" pitchFamily="34" charset="-122"/>
                  <a:ea typeface="微软雅黑" panose="020B0503020204020204" pitchFamily="34" charset="-122"/>
                </a:rPr>
                <a:t>《</a:t>
              </a:r>
              <a:r>
                <a:rPr lang="zh-CN" altLang="en-US" sz="2400" b="1" dirty="0">
                  <a:solidFill>
                    <a:schemeClr val="bg1"/>
                  </a:solidFill>
                  <a:latin typeface="微软雅黑" panose="020B0503020204020204" pitchFamily="34" charset="-122"/>
                  <a:ea typeface="微软雅黑" panose="020B0503020204020204" pitchFamily="34" charset="-122"/>
                </a:rPr>
                <a:t>党纪处分条例</a:t>
              </a:r>
              <a:r>
                <a:rPr lang="en-US" altLang="zh-CN" sz="2400" b="1" dirty="0">
                  <a:solidFill>
                    <a:schemeClr val="bg1"/>
                  </a:solidFill>
                  <a:latin typeface="微软雅黑" panose="020B0503020204020204" pitchFamily="34" charset="-122"/>
                  <a:ea typeface="微软雅黑" panose="020B0503020204020204" pitchFamily="34" charset="-122"/>
                </a:rPr>
                <a:t>》</a:t>
              </a:r>
              <a:r>
                <a:rPr lang="zh-CN" altLang="en-US" sz="2400" b="1" dirty="0">
                  <a:solidFill>
                    <a:schemeClr val="bg1"/>
                  </a:solidFill>
                  <a:latin typeface="微软雅黑" panose="020B0503020204020204" pitchFamily="34" charset="-122"/>
                  <a:ea typeface="微软雅黑" panose="020B0503020204020204" pitchFamily="34" charset="-122"/>
                </a:rPr>
                <a:t>的修订背景和主要精神</a:t>
              </a:r>
            </a:p>
          </p:txBody>
        </p:sp>
        <p:sp>
          <p:nvSpPr>
            <p:cNvPr id="20" name="圆角矩形 19"/>
            <p:cNvSpPr>
              <a:spLocks noChangeAspect="1"/>
            </p:cNvSpPr>
            <p:nvPr/>
          </p:nvSpPr>
          <p:spPr>
            <a:xfrm>
              <a:off x="5600920" y="1578746"/>
              <a:ext cx="430993" cy="432000"/>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solidFill>
                    <a:schemeClr val="accent1"/>
                  </a:solidFill>
                  <a:latin typeface="微软雅黑" panose="020B0503020204020204" pitchFamily="34" charset="-122"/>
                  <a:ea typeface="微软雅黑" panose="020B0503020204020204" pitchFamily="34" charset="-122"/>
                </a:rPr>
                <a:t>1</a:t>
              </a:r>
              <a:endParaRPr lang="zh-CN" altLang="en-US" sz="2800" b="1" dirty="0">
                <a:solidFill>
                  <a:schemeClr val="accent1"/>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5544648" y="2205163"/>
            <a:ext cx="6397729" cy="523220"/>
            <a:chOff x="5544649" y="2205163"/>
            <a:chExt cx="4752902" cy="523220"/>
          </a:xfrm>
        </p:grpSpPr>
        <p:sp>
          <p:nvSpPr>
            <p:cNvPr id="15" name="圆角矩形 14"/>
            <p:cNvSpPr/>
            <p:nvPr/>
          </p:nvSpPr>
          <p:spPr>
            <a:xfrm>
              <a:off x="5544649" y="2205163"/>
              <a:ext cx="4752902" cy="523220"/>
            </a:xfrm>
            <a:prstGeom prst="roundRect">
              <a:avLst/>
            </a:prstGeom>
            <a:ln>
              <a:noFill/>
            </a:ln>
            <a:effectLst>
              <a:outerShdw blurRad="127000" dist="508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87387" y="2235941"/>
              <a:ext cx="3602201" cy="461665"/>
            </a:xfrm>
            <a:prstGeom prst="rect">
              <a:avLst/>
            </a:prstGeom>
          </p:spPr>
          <p:txBody>
            <a:bodyPr wrap="square">
              <a:spAutoFit/>
            </a:bodyPr>
            <a:lstStyle/>
            <a:p>
              <a:r>
                <a:rPr lang="zh-CN" altLang="en-US" sz="2400" b="1" dirty="0" smtClean="0">
                  <a:solidFill>
                    <a:schemeClr val="bg1"/>
                  </a:solidFill>
                  <a:latin typeface="微软雅黑" panose="020B0503020204020204" pitchFamily="34" charset="-122"/>
                  <a:ea typeface="微软雅黑" panose="020B0503020204020204" pitchFamily="34" charset="-122"/>
                </a:rPr>
                <a:t>总则</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21" name="圆角矩形 20"/>
            <p:cNvSpPr>
              <a:spLocks noChangeAspect="1"/>
            </p:cNvSpPr>
            <p:nvPr/>
          </p:nvSpPr>
          <p:spPr>
            <a:xfrm>
              <a:off x="5600920" y="2250773"/>
              <a:ext cx="430993" cy="432000"/>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solidFill>
                    <a:schemeClr val="accent1"/>
                  </a:solidFill>
                  <a:latin typeface="微软雅黑" panose="020B0503020204020204" pitchFamily="34" charset="-122"/>
                  <a:ea typeface="微软雅黑" panose="020B0503020204020204" pitchFamily="34" charset="-122"/>
                </a:rPr>
                <a:t>2</a:t>
              </a:r>
              <a:endParaRPr lang="zh-CN" altLang="en-US" sz="2800" b="1" dirty="0">
                <a:solidFill>
                  <a:schemeClr val="accent1"/>
                </a:solidFill>
                <a:latin typeface="微软雅黑" panose="020B0503020204020204" pitchFamily="34" charset="-122"/>
                <a:ea typeface="微软雅黑" panose="020B0503020204020204" pitchFamily="34" charset="-122"/>
              </a:endParaRPr>
            </a:p>
          </p:txBody>
        </p:sp>
      </p:grpSp>
      <p:grpSp>
        <p:nvGrpSpPr>
          <p:cNvPr id="33" name="组合 32"/>
          <p:cNvGrpSpPr/>
          <p:nvPr/>
        </p:nvGrpSpPr>
        <p:grpSpPr>
          <a:xfrm>
            <a:off x="5544647" y="2907968"/>
            <a:ext cx="6397729" cy="524579"/>
            <a:chOff x="5544648" y="2907968"/>
            <a:chExt cx="4752902" cy="524579"/>
          </a:xfrm>
        </p:grpSpPr>
        <p:sp>
          <p:nvSpPr>
            <p:cNvPr id="16" name="圆角矩形 15"/>
            <p:cNvSpPr/>
            <p:nvPr/>
          </p:nvSpPr>
          <p:spPr>
            <a:xfrm>
              <a:off x="5544648" y="2909327"/>
              <a:ext cx="4752902" cy="523220"/>
            </a:xfrm>
            <a:prstGeom prst="roundRect">
              <a:avLst/>
            </a:prstGeom>
            <a:ln>
              <a:noFill/>
            </a:ln>
            <a:effectLst>
              <a:outerShdw blurRad="127000" dist="508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287387" y="2907968"/>
              <a:ext cx="3602201" cy="461665"/>
            </a:xfrm>
            <a:prstGeom prst="rect">
              <a:avLst/>
            </a:prstGeom>
          </p:spPr>
          <p:txBody>
            <a:bodyPr wrap="square">
              <a:spAutoFit/>
            </a:bodyPr>
            <a:lstStyle/>
            <a:p>
              <a:r>
                <a:rPr lang="zh-CN" altLang="en-US" sz="2400" b="1" dirty="0" smtClean="0">
                  <a:solidFill>
                    <a:schemeClr val="bg1"/>
                  </a:solidFill>
                  <a:latin typeface="微软雅黑" panose="020B0503020204020204" pitchFamily="34" charset="-122"/>
                  <a:ea typeface="微软雅黑" panose="020B0503020204020204" pitchFamily="34" charset="-122"/>
                </a:rPr>
                <a:t>分则</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22" name="圆角矩形 21"/>
            <p:cNvSpPr>
              <a:spLocks noChangeAspect="1"/>
            </p:cNvSpPr>
            <p:nvPr/>
          </p:nvSpPr>
          <p:spPr>
            <a:xfrm>
              <a:off x="5600920" y="2922800"/>
              <a:ext cx="430993" cy="432000"/>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solidFill>
                    <a:schemeClr val="accent1"/>
                  </a:solidFill>
                  <a:latin typeface="微软雅黑" panose="020B0503020204020204" pitchFamily="34" charset="-122"/>
                  <a:ea typeface="微软雅黑" panose="020B0503020204020204" pitchFamily="34" charset="-122"/>
                </a:rPr>
                <a:t>3</a:t>
              </a:r>
              <a:endParaRPr lang="zh-CN" altLang="en-US" sz="2800" b="1" dirty="0">
                <a:solidFill>
                  <a:schemeClr val="accent1"/>
                </a:solidFill>
                <a:latin typeface="微软雅黑" panose="020B0503020204020204" pitchFamily="34" charset="-122"/>
                <a:ea typeface="微软雅黑" panose="020B0503020204020204" pitchFamily="34" charset="-122"/>
              </a:endParaRPr>
            </a:p>
          </p:txBody>
        </p:sp>
      </p:grpSp>
      <p:grpSp>
        <p:nvGrpSpPr>
          <p:cNvPr id="34" name="组合 33"/>
          <p:cNvGrpSpPr/>
          <p:nvPr/>
        </p:nvGrpSpPr>
        <p:grpSpPr>
          <a:xfrm>
            <a:off x="5544648" y="3549217"/>
            <a:ext cx="6397727" cy="523220"/>
            <a:chOff x="5544649" y="3549217"/>
            <a:chExt cx="4752902" cy="523220"/>
          </a:xfrm>
        </p:grpSpPr>
        <p:sp>
          <p:nvSpPr>
            <p:cNvPr id="17" name="圆角矩形 16"/>
            <p:cNvSpPr/>
            <p:nvPr/>
          </p:nvSpPr>
          <p:spPr>
            <a:xfrm>
              <a:off x="5544649" y="3549217"/>
              <a:ext cx="4752902" cy="523220"/>
            </a:xfrm>
            <a:prstGeom prst="roundRect">
              <a:avLst/>
            </a:prstGeom>
            <a:ln>
              <a:noFill/>
            </a:ln>
            <a:effectLst>
              <a:outerShdw blurRad="127000" dist="508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287387" y="3579995"/>
              <a:ext cx="3602201" cy="461665"/>
            </a:xfrm>
            <a:prstGeom prst="rect">
              <a:avLst/>
            </a:prstGeom>
          </p:spPr>
          <p:txBody>
            <a:bodyPr wrap="square">
              <a:spAutoFit/>
            </a:bodyPr>
            <a:lstStyle/>
            <a:p>
              <a:r>
                <a:rPr lang="zh-CN" altLang="en-US" sz="2400" b="1" dirty="0" smtClean="0">
                  <a:solidFill>
                    <a:schemeClr val="bg1"/>
                  </a:solidFill>
                  <a:latin typeface="微软雅黑" panose="020B0503020204020204" pitchFamily="34" charset="-122"/>
                  <a:ea typeface="微软雅黑" panose="020B0503020204020204" pitchFamily="34" charset="-122"/>
                </a:rPr>
                <a:t>附则</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23" name="圆角矩形 22"/>
            <p:cNvSpPr>
              <a:spLocks noChangeAspect="1"/>
            </p:cNvSpPr>
            <p:nvPr/>
          </p:nvSpPr>
          <p:spPr>
            <a:xfrm>
              <a:off x="5600920" y="3594827"/>
              <a:ext cx="430993" cy="432000"/>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solidFill>
                    <a:schemeClr val="accent1"/>
                  </a:solidFill>
                  <a:latin typeface="微软雅黑" panose="020B0503020204020204" pitchFamily="34" charset="-122"/>
                  <a:ea typeface="微软雅黑" panose="020B0503020204020204" pitchFamily="34" charset="-122"/>
                </a:rPr>
                <a:t>4</a:t>
              </a:r>
              <a:endParaRPr lang="zh-CN" altLang="en-US" sz="2800" b="1" dirty="0">
                <a:solidFill>
                  <a:schemeClr val="accent1"/>
                </a:solidFill>
                <a:latin typeface="微软雅黑" panose="020B0503020204020204" pitchFamily="34" charset="-122"/>
                <a:ea typeface="微软雅黑" panose="020B0503020204020204" pitchFamily="34" charset="-122"/>
              </a:endParaRPr>
            </a:p>
          </p:txBody>
        </p:sp>
      </p:grpSp>
      <p:pic>
        <p:nvPicPr>
          <p:cNvPr id="28" name="图片 2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66737" y="5038725"/>
            <a:ext cx="11058525" cy="1819275"/>
          </a:xfrm>
          <a:prstGeom prst="rect">
            <a:avLst/>
          </a:prstGeom>
        </p:spPr>
      </p:pic>
      <p:pic>
        <p:nvPicPr>
          <p:cNvPr id="29" name="图片 2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470171" y="4749667"/>
            <a:ext cx="2036340" cy="84847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1000" fill="hold"/>
                                        <p:tgtEl>
                                          <p:spTgt spid="2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nodeType="afterEffect">
                                  <p:stCondLst>
                                    <p:cond delay="0"/>
                                  </p:stCondLst>
                                  <p:childTnLst>
                                    <p:set>
                                      <p:cBhvr>
                                        <p:cTn id="12" dur="1" fill="hold">
                                          <p:stCondLst>
                                            <p:cond delay="0"/>
                                          </p:stCondLst>
                                        </p:cTn>
                                        <p:tgtEl>
                                          <p:spTgt spid="29"/>
                                        </p:tgtEl>
                                        <p:attrNameLst>
                                          <p:attrName>style.visibility</p:attrName>
                                        </p:attrNameLst>
                                      </p:cBhvr>
                                      <p:to>
                                        <p:strVal val="visible"/>
                                      </p:to>
                                    </p:set>
                                    <p:anim calcmode="lin" valueType="num">
                                      <p:cBhvr additive="base">
                                        <p:cTn id="13" dur="500" fill="hold"/>
                                        <p:tgtEl>
                                          <p:spTgt spid="29"/>
                                        </p:tgtEl>
                                        <p:attrNameLst>
                                          <p:attrName>ppt_x</p:attrName>
                                        </p:attrNameLst>
                                      </p:cBhvr>
                                      <p:tavLst>
                                        <p:tav tm="0">
                                          <p:val>
                                            <p:strVal val="0-#ppt_w/2"/>
                                          </p:val>
                                        </p:tav>
                                        <p:tav tm="100000">
                                          <p:val>
                                            <p:strVal val="#ppt_x"/>
                                          </p:val>
                                        </p:tav>
                                      </p:tavLst>
                                    </p:anim>
                                    <p:anim calcmode="lin" valueType="num">
                                      <p:cBhvr additive="base">
                                        <p:cTn id="14" dur="500" fill="hold"/>
                                        <p:tgtEl>
                                          <p:spTgt spid="29"/>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53" presetClass="entr" presetSubtype="16"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250" fill="hold"/>
                                        <p:tgtEl>
                                          <p:spTgt spid="2"/>
                                        </p:tgtEl>
                                        <p:attrNameLst>
                                          <p:attrName>ppt_w</p:attrName>
                                        </p:attrNameLst>
                                      </p:cBhvr>
                                      <p:tavLst>
                                        <p:tav tm="0">
                                          <p:val>
                                            <p:fltVal val="0"/>
                                          </p:val>
                                        </p:tav>
                                        <p:tav tm="100000">
                                          <p:val>
                                            <p:strVal val="#ppt_w"/>
                                          </p:val>
                                        </p:tav>
                                      </p:tavLst>
                                    </p:anim>
                                    <p:anim calcmode="lin" valueType="num">
                                      <p:cBhvr>
                                        <p:cTn id="19" dur="250" fill="hold"/>
                                        <p:tgtEl>
                                          <p:spTgt spid="2"/>
                                        </p:tgtEl>
                                        <p:attrNameLst>
                                          <p:attrName>ppt_h</p:attrName>
                                        </p:attrNameLst>
                                      </p:cBhvr>
                                      <p:tavLst>
                                        <p:tav tm="0">
                                          <p:val>
                                            <p:fltVal val="0"/>
                                          </p:val>
                                        </p:tav>
                                        <p:tav tm="100000">
                                          <p:val>
                                            <p:strVal val="#ppt_h"/>
                                          </p:val>
                                        </p:tav>
                                      </p:tavLst>
                                    </p:anim>
                                    <p:animEffect transition="in" filter="fade">
                                      <p:cBhvr>
                                        <p:cTn id="20" dur="250"/>
                                        <p:tgtEl>
                                          <p:spTgt spid="2"/>
                                        </p:tgtEl>
                                      </p:cBhvr>
                                    </p:animEffect>
                                  </p:childTnLst>
                                </p:cTn>
                              </p:par>
                              <p:par>
                                <p:cTn id="21" presetID="6" presetClass="emph" presetSubtype="0" decel="100000" fill="hold" grpId="1" nodeType="withEffect">
                                  <p:stCondLst>
                                    <p:cond delay="200"/>
                                  </p:stCondLst>
                                  <p:childTnLst>
                                    <p:animScale>
                                      <p:cBhvr>
                                        <p:cTn id="22" dur="250" fill="hold"/>
                                        <p:tgtEl>
                                          <p:spTgt spid="2"/>
                                        </p:tgtEl>
                                      </p:cBhvr>
                                      <p:by x="120000" y="120000"/>
                                    </p:animScale>
                                  </p:childTnLst>
                                </p:cTn>
                              </p:par>
                              <p:par>
                                <p:cTn id="23" presetID="6" presetClass="emph" presetSubtype="0" decel="100000" fill="hold" grpId="2" nodeType="withEffect">
                                  <p:stCondLst>
                                    <p:cond delay="400"/>
                                  </p:stCondLst>
                                  <p:childTnLst>
                                    <p:animScale>
                                      <p:cBhvr>
                                        <p:cTn id="24" dur="250" fill="hold"/>
                                        <p:tgtEl>
                                          <p:spTgt spid="2"/>
                                        </p:tgtEl>
                                      </p:cBhvr>
                                      <p:by x="83000" y="83000"/>
                                    </p:animScale>
                                  </p:childTnLst>
                                </p:cTn>
                              </p:par>
                              <p:par>
                                <p:cTn id="25" presetID="53" presetClass="entr" presetSubtype="16" fill="hold" grpId="0" nodeType="withEffect">
                                  <p:stCondLst>
                                    <p:cond delay="400"/>
                                  </p:stCondLst>
                                  <p:childTnLst>
                                    <p:set>
                                      <p:cBhvr>
                                        <p:cTn id="26" dur="1" fill="hold">
                                          <p:stCondLst>
                                            <p:cond delay="0"/>
                                          </p:stCondLst>
                                        </p:cTn>
                                        <p:tgtEl>
                                          <p:spTgt spid="3"/>
                                        </p:tgtEl>
                                        <p:attrNameLst>
                                          <p:attrName>style.visibility</p:attrName>
                                        </p:attrNameLst>
                                      </p:cBhvr>
                                      <p:to>
                                        <p:strVal val="visible"/>
                                      </p:to>
                                    </p:set>
                                    <p:anim calcmode="lin" valueType="num">
                                      <p:cBhvr>
                                        <p:cTn id="27" dur="250" fill="hold"/>
                                        <p:tgtEl>
                                          <p:spTgt spid="3"/>
                                        </p:tgtEl>
                                        <p:attrNameLst>
                                          <p:attrName>ppt_w</p:attrName>
                                        </p:attrNameLst>
                                      </p:cBhvr>
                                      <p:tavLst>
                                        <p:tav tm="0">
                                          <p:val>
                                            <p:fltVal val="0"/>
                                          </p:val>
                                        </p:tav>
                                        <p:tav tm="100000">
                                          <p:val>
                                            <p:strVal val="#ppt_w"/>
                                          </p:val>
                                        </p:tav>
                                      </p:tavLst>
                                    </p:anim>
                                    <p:anim calcmode="lin" valueType="num">
                                      <p:cBhvr>
                                        <p:cTn id="28" dur="250" fill="hold"/>
                                        <p:tgtEl>
                                          <p:spTgt spid="3"/>
                                        </p:tgtEl>
                                        <p:attrNameLst>
                                          <p:attrName>ppt_h</p:attrName>
                                        </p:attrNameLst>
                                      </p:cBhvr>
                                      <p:tavLst>
                                        <p:tav tm="0">
                                          <p:val>
                                            <p:fltVal val="0"/>
                                          </p:val>
                                        </p:tav>
                                        <p:tav tm="100000">
                                          <p:val>
                                            <p:strVal val="#ppt_h"/>
                                          </p:val>
                                        </p:tav>
                                      </p:tavLst>
                                    </p:anim>
                                    <p:animEffect transition="in" filter="fade">
                                      <p:cBhvr>
                                        <p:cTn id="29" dur="250"/>
                                        <p:tgtEl>
                                          <p:spTgt spid="3"/>
                                        </p:tgtEl>
                                      </p:cBhvr>
                                    </p:animEffect>
                                  </p:childTnLst>
                                </p:cTn>
                              </p:par>
                              <p:par>
                                <p:cTn id="30" presetID="6" presetClass="emph" presetSubtype="0" decel="100000" fill="hold" grpId="1" nodeType="withEffect">
                                  <p:stCondLst>
                                    <p:cond delay="600"/>
                                  </p:stCondLst>
                                  <p:childTnLst>
                                    <p:animScale>
                                      <p:cBhvr>
                                        <p:cTn id="31" dur="250" fill="hold"/>
                                        <p:tgtEl>
                                          <p:spTgt spid="3"/>
                                        </p:tgtEl>
                                      </p:cBhvr>
                                      <p:by x="120000" y="120000"/>
                                    </p:animScale>
                                  </p:childTnLst>
                                </p:cTn>
                              </p:par>
                              <p:par>
                                <p:cTn id="32" presetID="6" presetClass="emph" presetSubtype="0" decel="100000" fill="hold" grpId="2" nodeType="withEffect">
                                  <p:stCondLst>
                                    <p:cond delay="800"/>
                                  </p:stCondLst>
                                  <p:childTnLst>
                                    <p:animScale>
                                      <p:cBhvr>
                                        <p:cTn id="33" dur="250" fill="hold"/>
                                        <p:tgtEl>
                                          <p:spTgt spid="3"/>
                                        </p:tgtEl>
                                      </p:cBhvr>
                                      <p:by x="83000" y="83000"/>
                                    </p:animScale>
                                  </p:childTnLst>
                                </p:cTn>
                              </p:par>
                              <p:par>
                                <p:cTn id="34" presetID="53" presetClass="entr" presetSubtype="16" fill="hold" nodeType="withEffect">
                                  <p:stCondLst>
                                    <p:cond delay="600"/>
                                  </p:stCondLst>
                                  <p:childTnLst>
                                    <p:set>
                                      <p:cBhvr>
                                        <p:cTn id="35" dur="1" fill="hold">
                                          <p:stCondLst>
                                            <p:cond delay="0"/>
                                          </p:stCondLst>
                                        </p:cTn>
                                        <p:tgtEl>
                                          <p:spTgt spid="5"/>
                                        </p:tgtEl>
                                        <p:attrNameLst>
                                          <p:attrName>style.visibility</p:attrName>
                                        </p:attrNameLst>
                                      </p:cBhvr>
                                      <p:to>
                                        <p:strVal val="visible"/>
                                      </p:to>
                                    </p:set>
                                    <p:anim calcmode="lin" valueType="num">
                                      <p:cBhvr>
                                        <p:cTn id="36" dur="250" fill="hold"/>
                                        <p:tgtEl>
                                          <p:spTgt spid="5"/>
                                        </p:tgtEl>
                                        <p:attrNameLst>
                                          <p:attrName>ppt_w</p:attrName>
                                        </p:attrNameLst>
                                      </p:cBhvr>
                                      <p:tavLst>
                                        <p:tav tm="0">
                                          <p:val>
                                            <p:fltVal val="0"/>
                                          </p:val>
                                        </p:tav>
                                        <p:tav tm="100000">
                                          <p:val>
                                            <p:strVal val="#ppt_w"/>
                                          </p:val>
                                        </p:tav>
                                      </p:tavLst>
                                    </p:anim>
                                    <p:anim calcmode="lin" valueType="num">
                                      <p:cBhvr>
                                        <p:cTn id="37" dur="250" fill="hold"/>
                                        <p:tgtEl>
                                          <p:spTgt spid="5"/>
                                        </p:tgtEl>
                                        <p:attrNameLst>
                                          <p:attrName>ppt_h</p:attrName>
                                        </p:attrNameLst>
                                      </p:cBhvr>
                                      <p:tavLst>
                                        <p:tav tm="0">
                                          <p:val>
                                            <p:fltVal val="0"/>
                                          </p:val>
                                        </p:tav>
                                        <p:tav tm="100000">
                                          <p:val>
                                            <p:strVal val="#ppt_h"/>
                                          </p:val>
                                        </p:tav>
                                      </p:tavLst>
                                    </p:anim>
                                    <p:animEffect transition="in" filter="fade">
                                      <p:cBhvr>
                                        <p:cTn id="38" dur="250"/>
                                        <p:tgtEl>
                                          <p:spTgt spid="5"/>
                                        </p:tgtEl>
                                      </p:cBhvr>
                                    </p:animEffect>
                                  </p:childTnLst>
                                </p:cTn>
                              </p:par>
                              <p:par>
                                <p:cTn id="39" presetID="6" presetClass="emph" presetSubtype="0" decel="100000" fill="hold" nodeType="withEffect">
                                  <p:stCondLst>
                                    <p:cond delay="800"/>
                                  </p:stCondLst>
                                  <p:childTnLst>
                                    <p:animScale>
                                      <p:cBhvr>
                                        <p:cTn id="40" dur="250" fill="hold"/>
                                        <p:tgtEl>
                                          <p:spTgt spid="5"/>
                                        </p:tgtEl>
                                      </p:cBhvr>
                                      <p:by x="120000" y="120000"/>
                                    </p:animScale>
                                  </p:childTnLst>
                                </p:cTn>
                              </p:par>
                              <p:par>
                                <p:cTn id="41" presetID="6" presetClass="emph" presetSubtype="0" decel="100000" fill="hold" nodeType="withEffect">
                                  <p:stCondLst>
                                    <p:cond delay="1000"/>
                                  </p:stCondLst>
                                  <p:childTnLst>
                                    <p:animScale>
                                      <p:cBhvr>
                                        <p:cTn id="42" dur="250" fill="hold"/>
                                        <p:tgtEl>
                                          <p:spTgt spid="5"/>
                                        </p:tgtEl>
                                      </p:cBhvr>
                                      <p:by x="83000" y="83000"/>
                                    </p:animScale>
                                  </p:childTnLst>
                                </p:cTn>
                              </p:par>
                              <p:par>
                                <p:cTn id="43" presetID="53" presetClass="entr" presetSubtype="16" fill="hold" grpId="0" nodeType="withEffect">
                                  <p:stCondLst>
                                    <p:cond delay="600"/>
                                  </p:stCondLst>
                                  <p:childTnLst>
                                    <p:set>
                                      <p:cBhvr>
                                        <p:cTn id="44" dur="1" fill="hold">
                                          <p:stCondLst>
                                            <p:cond delay="0"/>
                                          </p:stCondLst>
                                        </p:cTn>
                                        <p:tgtEl>
                                          <p:spTgt spid="4"/>
                                        </p:tgtEl>
                                        <p:attrNameLst>
                                          <p:attrName>style.visibility</p:attrName>
                                        </p:attrNameLst>
                                      </p:cBhvr>
                                      <p:to>
                                        <p:strVal val="visible"/>
                                      </p:to>
                                    </p:set>
                                    <p:anim calcmode="lin" valueType="num">
                                      <p:cBhvr>
                                        <p:cTn id="45" dur="250" fill="hold"/>
                                        <p:tgtEl>
                                          <p:spTgt spid="4"/>
                                        </p:tgtEl>
                                        <p:attrNameLst>
                                          <p:attrName>ppt_w</p:attrName>
                                        </p:attrNameLst>
                                      </p:cBhvr>
                                      <p:tavLst>
                                        <p:tav tm="0">
                                          <p:val>
                                            <p:fltVal val="0"/>
                                          </p:val>
                                        </p:tav>
                                        <p:tav tm="100000">
                                          <p:val>
                                            <p:strVal val="#ppt_w"/>
                                          </p:val>
                                        </p:tav>
                                      </p:tavLst>
                                    </p:anim>
                                    <p:anim calcmode="lin" valueType="num">
                                      <p:cBhvr>
                                        <p:cTn id="46" dur="250" fill="hold"/>
                                        <p:tgtEl>
                                          <p:spTgt spid="4"/>
                                        </p:tgtEl>
                                        <p:attrNameLst>
                                          <p:attrName>ppt_h</p:attrName>
                                        </p:attrNameLst>
                                      </p:cBhvr>
                                      <p:tavLst>
                                        <p:tav tm="0">
                                          <p:val>
                                            <p:fltVal val="0"/>
                                          </p:val>
                                        </p:tav>
                                        <p:tav tm="100000">
                                          <p:val>
                                            <p:strVal val="#ppt_h"/>
                                          </p:val>
                                        </p:tav>
                                      </p:tavLst>
                                    </p:anim>
                                    <p:animEffect transition="in" filter="fade">
                                      <p:cBhvr>
                                        <p:cTn id="47" dur="250"/>
                                        <p:tgtEl>
                                          <p:spTgt spid="4"/>
                                        </p:tgtEl>
                                      </p:cBhvr>
                                    </p:animEffect>
                                  </p:childTnLst>
                                </p:cTn>
                              </p:par>
                              <p:par>
                                <p:cTn id="48" presetID="6" presetClass="emph" presetSubtype="0" decel="100000" fill="hold" grpId="1" nodeType="withEffect">
                                  <p:stCondLst>
                                    <p:cond delay="800"/>
                                  </p:stCondLst>
                                  <p:childTnLst>
                                    <p:animScale>
                                      <p:cBhvr>
                                        <p:cTn id="49" dur="250" fill="hold"/>
                                        <p:tgtEl>
                                          <p:spTgt spid="4"/>
                                        </p:tgtEl>
                                      </p:cBhvr>
                                      <p:by x="120000" y="120000"/>
                                    </p:animScale>
                                  </p:childTnLst>
                                </p:cTn>
                              </p:par>
                              <p:par>
                                <p:cTn id="50" presetID="6" presetClass="emph" presetSubtype="0" decel="100000" fill="hold" grpId="2" nodeType="withEffect">
                                  <p:stCondLst>
                                    <p:cond delay="1000"/>
                                  </p:stCondLst>
                                  <p:childTnLst>
                                    <p:animScale>
                                      <p:cBhvr>
                                        <p:cTn id="51" dur="250" fill="hold"/>
                                        <p:tgtEl>
                                          <p:spTgt spid="4"/>
                                        </p:tgtEl>
                                      </p:cBhvr>
                                      <p:by x="83000" y="83000"/>
                                    </p:animScale>
                                  </p:childTnLst>
                                </p:cTn>
                              </p:par>
                              <p:par>
                                <p:cTn id="52" presetID="53" presetClass="entr" presetSubtype="16" fill="hold" nodeType="withEffect">
                                  <p:stCondLst>
                                    <p:cond delay="300"/>
                                  </p:stCondLst>
                                  <p:childTnLst>
                                    <p:set>
                                      <p:cBhvr>
                                        <p:cTn id="53" dur="1" fill="hold">
                                          <p:stCondLst>
                                            <p:cond delay="0"/>
                                          </p:stCondLst>
                                        </p:cTn>
                                        <p:tgtEl>
                                          <p:spTgt spid="31"/>
                                        </p:tgtEl>
                                        <p:attrNameLst>
                                          <p:attrName>style.visibility</p:attrName>
                                        </p:attrNameLst>
                                      </p:cBhvr>
                                      <p:to>
                                        <p:strVal val="visible"/>
                                      </p:to>
                                    </p:set>
                                    <p:anim calcmode="lin" valueType="num">
                                      <p:cBhvr>
                                        <p:cTn id="54" dur="500" fill="hold"/>
                                        <p:tgtEl>
                                          <p:spTgt spid="31"/>
                                        </p:tgtEl>
                                        <p:attrNameLst>
                                          <p:attrName>ppt_w</p:attrName>
                                        </p:attrNameLst>
                                      </p:cBhvr>
                                      <p:tavLst>
                                        <p:tav tm="0">
                                          <p:val>
                                            <p:fltVal val="0"/>
                                          </p:val>
                                        </p:tav>
                                        <p:tav tm="100000">
                                          <p:val>
                                            <p:strVal val="#ppt_w"/>
                                          </p:val>
                                        </p:tav>
                                      </p:tavLst>
                                    </p:anim>
                                    <p:anim calcmode="lin" valueType="num">
                                      <p:cBhvr>
                                        <p:cTn id="55" dur="500" fill="hold"/>
                                        <p:tgtEl>
                                          <p:spTgt spid="31"/>
                                        </p:tgtEl>
                                        <p:attrNameLst>
                                          <p:attrName>ppt_h</p:attrName>
                                        </p:attrNameLst>
                                      </p:cBhvr>
                                      <p:tavLst>
                                        <p:tav tm="0">
                                          <p:val>
                                            <p:fltVal val="0"/>
                                          </p:val>
                                        </p:tav>
                                        <p:tav tm="100000">
                                          <p:val>
                                            <p:strVal val="#ppt_h"/>
                                          </p:val>
                                        </p:tav>
                                      </p:tavLst>
                                    </p:anim>
                                    <p:animEffect transition="in" filter="fade">
                                      <p:cBhvr>
                                        <p:cTn id="56" dur="500"/>
                                        <p:tgtEl>
                                          <p:spTgt spid="31"/>
                                        </p:tgtEl>
                                      </p:cBhvr>
                                    </p:animEffect>
                                  </p:childTnLst>
                                </p:cTn>
                              </p:par>
                              <p:par>
                                <p:cTn id="57" presetID="35" presetClass="path" presetSubtype="0" accel="50000" decel="50000" fill="hold" nodeType="withEffect">
                                  <p:stCondLst>
                                    <p:cond delay="300"/>
                                  </p:stCondLst>
                                  <p:childTnLst>
                                    <p:animMotion origin="layout" path="M 1.25E-6 -1.11111E-6 L 0.31575 -1.11111E-6 " pathEditMode="relative" rAng="0" ptsTypes="AA">
                                      <p:cBhvr>
                                        <p:cTn id="58" dur="1000" spd="-100000" fill="hold"/>
                                        <p:tgtEl>
                                          <p:spTgt spid="31"/>
                                        </p:tgtEl>
                                        <p:attrNameLst>
                                          <p:attrName>ppt_x</p:attrName>
                                          <p:attrName>ppt_y</p:attrName>
                                        </p:attrNameLst>
                                      </p:cBhvr>
                                      <p:rCtr x="15781" y="0"/>
                                    </p:animMotion>
                                  </p:childTnLst>
                                </p:cTn>
                              </p:par>
                              <p:par>
                                <p:cTn id="59" presetID="53" presetClass="entr" presetSubtype="16" fill="hold" nodeType="withEffect">
                                  <p:stCondLst>
                                    <p:cond delay="600"/>
                                  </p:stCondLst>
                                  <p:childTnLst>
                                    <p:set>
                                      <p:cBhvr>
                                        <p:cTn id="60" dur="1" fill="hold">
                                          <p:stCondLst>
                                            <p:cond delay="0"/>
                                          </p:stCondLst>
                                        </p:cTn>
                                        <p:tgtEl>
                                          <p:spTgt spid="32"/>
                                        </p:tgtEl>
                                        <p:attrNameLst>
                                          <p:attrName>style.visibility</p:attrName>
                                        </p:attrNameLst>
                                      </p:cBhvr>
                                      <p:to>
                                        <p:strVal val="visible"/>
                                      </p:to>
                                    </p:set>
                                    <p:anim calcmode="lin" valueType="num">
                                      <p:cBhvr>
                                        <p:cTn id="61" dur="500" fill="hold"/>
                                        <p:tgtEl>
                                          <p:spTgt spid="32"/>
                                        </p:tgtEl>
                                        <p:attrNameLst>
                                          <p:attrName>ppt_w</p:attrName>
                                        </p:attrNameLst>
                                      </p:cBhvr>
                                      <p:tavLst>
                                        <p:tav tm="0">
                                          <p:val>
                                            <p:fltVal val="0"/>
                                          </p:val>
                                        </p:tav>
                                        <p:tav tm="100000">
                                          <p:val>
                                            <p:strVal val="#ppt_w"/>
                                          </p:val>
                                        </p:tav>
                                      </p:tavLst>
                                    </p:anim>
                                    <p:anim calcmode="lin" valueType="num">
                                      <p:cBhvr>
                                        <p:cTn id="62" dur="500" fill="hold"/>
                                        <p:tgtEl>
                                          <p:spTgt spid="32"/>
                                        </p:tgtEl>
                                        <p:attrNameLst>
                                          <p:attrName>ppt_h</p:attrName>
                                        </p:attrNameLst>
                                      </p:cBhvr>
                                      <p:tavLst>
                                        <p:tav tm="0">
                                          <p:val>
                                            <p:fltVal val="0"/>
                                          </p:val>
                                        </p:tav>
                                        <p:tav tm="100000">
                                          <p:val>
                                            <p:strVal val="#ppt_h"/>
                                          </p:val>
                                        </p:tav>
                                      </p:tavLst>
                                    </p:anim>
                                    <p:animEffect transition="in" filter="fade">
                                      <p:cBhvr>
                                        <p:cTn id="63" dur="500"/>
                                        <p:tgtEl>
                                          <p:spTgt spid="32"/>
                                        </p:tgtEl>
                                      </p:cBhvr>
                                    </p:animEffect>
                                  </p:childTnLst>
                                </p:cTn>
                              </p:par>
                              <p:par>
                                <p:cTn id="64" presetID="35" presetClass="path" presetSubtype="0" accel="50000" decel="50000" fill="hold" nodeType="withEffect">
                                  <p:stCondLst>
                                    <p:cond delay="600"/>
                                  </p:stCondLst>
                                  <p:childTnLst>
                                    <p:animMotion origin="layout" path="M 1.25E-6 -1.11111E-6 L 0.31575 -1.11111E-6 " pathEditMode="relative" rAng="0" ptsTypes="AA">
                                      <p:cBhvr>
                                        <p:cTn id="65" dur="1000" spd="-100000" fill="hold"/>
                                        <p:tgtEl>
                                          <p:spTgt spid="32"/>
                                        </p:tgtEl>
                                        <p:attrNameLst>
                                          <p:attrName>ppt_x</p:attrName>
                                          <p:attrName>ppt_y</p:attrName>
                                        </p:attrNameLst>
                                      </p:cBhvr>
                                      <p:rCtr x="15781" y="0"/>
                                    </p:animMotion>
                                  </p:childTnLst>
                                </p:cTn>
                              </p:par>
                              <p:par>
                                <p:cTn id="66" presetID="53" presetClass="entr" presetSubtype="16" fill="hold" nodeType="withEffect">
                                  <p:stCondLst>
                                    <p:cond delay="900"/>
                                  </p:stCondLst>
                                  <p:childTnLst>
                                    <p:set>
                                      <p:cBhvr>
                                        <p:cTn id="67" dur="1" fill="hold">
                                          <p:stCondLst>
                                            <p:cond delay="0"/>
                                          </p:stCondLst>
                                        </p:cTn>
                                        <p:tgtEl>
                                          <p:spTgt spid="33"/>
                                        </p:tgtEl>
                                        <p:attrNameLst>
                                          <p:attrName>style.visibility</p:attrName>
                                        </p:attrNameLst>
                                      </p:cBhvr>
                                      <p:to>
                                        <p:strVal val="visible"/>
                                      </p:to>
                                    </p:set>
                                    <p:anim calcmode="lin" valueType="num">
                                      <p:cBhvr>
                                        <p:cTn id="68" dur="500" fill="hold"/>
                                        <p:tgtEl>
                                          <p:spTgt spid="33"/>
                                        </p:tgtEl>
                                        <p:attrNameLst>
                                          <p:attrName>ppt_w</p:attrName>
                                        </p:attrNameLst>
                                      </p:cBhvr>
                                      <p:tavLst>
                                        <p:tav tm="0">
                                          <p:val>
                                            <p:fltVal val="0"/>
                                          </p:val>
                                        </p:tav>
                                        <p:tav tm="100000">
                                          <p:val>
                                            <p:strVal val="#ppt_w"/>
                                          </p:val>
                                        </p:tav>
                                      </p:tavLst>
                                    </p:anim>
                                    <p:anim calcmode="lin" valueType="num">
                                      <p:cBhvr>
                                        <p:cTn id="69" dur="500" fill="hold"/>
                                        <p:tgtEl>
                                          <p:spTgt spid="33"/>
                                        </p:tgtEl>
                                        <p:attrNameLst>
                                          <p:attrName>ppt_h</p:attrName>
                                        </p:attrNameLst>
                                      </p:cBhvr>
                                      <p:tavLst>
                                        <p:tav tm="0">
                                          <p:val>
                                            <p:fltVal val="0"/>
                                          </p:val>
                                        </p:tav>
                                        <p:tav tm="100000">
                                          <p:val>
                                            <p:strVal val="#ppt_h"/>
                                          </p:val>
                                        </p:tav>
                                      </p:tavLst>
                                    </p:anim>
                                    <p:animEffect transition="in" filter="fade">
                                      <p:cBhvr>
                                        <p:cTn id="70" dur="500"/>
                                        <p:tgtEl>
                                          <p:spTgt spid="33"/>
                                        </p:tgtEl>
                                      </p:cBhvr>
                                    </p:animEffect>
                                  </p:childTnLst>
                                </p:cTn>
                              </p:par>
                              <p:par>
                                <p:cTn id="71" presetID="35" presetClass="path" presetSubtype="0" accel="50000" decel="50000" fill="hold" nodeType="withEffect">
                                  <p:stCondLst>
                                    <p:cond delay="900"/>
                                  </p:stCondLst>
                                  <p:childTnLst>
                                    <p:animMotion origin="layout" path="M 1.25E-6 -1.11111E-6 L 0.31575 -1.11111E-6 " pathEditMode="relative" rAng="0" ptsTypes="AA">
                                      <p:cBhvr>
                                        <p:cTn id="72" dur="1000" spd="-100000" fill="hold"/>
                                        <p:tgtEl>
                                          <p:spTgt spid="33"/>
                                        </p:tgtEl>
                                        <p:attrNameLst>
                                          <p:attrName>ppt_x</p:attrName>
                                          <p:attrName>ppt_y</p:attrName>
                                        </p:attrNameLst>
                                      </p:cBhvr>
                                      <p:rCtr x="15781" y="0"/>
                                    </p:animMotion>
                                  </p:childTnLst>
                                </p:cTn>
                              </p:par>
                              <p:par>
                                <p:cTn id="73" presetID="53" presetClass="entr" presetSubtype="16" fill="hold" nodeType="withEffect">
                                  <p:stCondLst>
                                    <p:cond delay="1200"/>
                                  </p:stCondLst>
                                  <p:childTnLst>
                                    <p:set>
                                      <p:cBhvr>
                                        <p:cTn id="74" dur="1" fill="hold">
                                          <p:stCondLst>
                                            <p:cond delay="0"/>
                                          </p:stCondLst>
                                        </p:cTn>
                                        <p:tgtEl>
                                          <p:spTgt spid="34"/>
                                        </p:tgtEl>
                                        <p:attrNameLst>
                                          <p:attrName>style.visibility</p:attrName>
                                        </p:attrNameLst>
                                      </p:cBhvr>
                                      <p:to>
                                        <p:strVal val="visible"/>
                                      </p:to>
                                    </p:set>
                                    <p:anim calcmode="lin" valueType="num">
                                      <p:cBhvr>
                                        <p:cTn id="75" dur="500" fill="hold"/>
                                        <p:tgtEl>
                                          <p:spTgt spid="34"/>
                                        </p:tgtEl>
                                        <p:attrNameLst>
                                          <p:attrName>ppt_w</p:attrName>
                                        </p:attrNameLst>
                                      </p:cBhvr>
                                      <p:tavLst>
                                        <p:tav tm="0">
                                          <p:val>
                                            <p:fltVal val="0"/>
                                          </p:val>
                                        </p:tav>
                                        <p:tav tm="100000">
                                          <p:val>
                                            <p:strVal val="#ppt_w"/>
                                          </p:val>
                                        </p:tav>
                                      </p:tavLst>
                                    </p:anim>
                                    <p:anim calcmode="lin" valueType="num">
                                      <p:cBhvr>
                                        <p:cTn id="76" dur="500" fill="hold"/>
                                        <p:tgtEl>
                                          <p:spTgt spid="34"/>
                                        </p:tgtEl>
                                        <p:attrNameLst>
                                          <p:attrName>ppt_h</p:attrName>
                                        </p:attrNameLst>
                                      </p:cBhvr>
                                      <p:tavLst>
                                        <p:tav tm="0">
                                          <p:val>
                                            <p:fltVal val="0"/>
                                          </p:val>
                                        </p:tav>
                                        <p:tav tm="100000">
                                          <p:val>
                                            <p:strVal val="#ppt_h"/>
                                          </p:val>
                                        </p:tav>
                                      </p:tavLst>
                                    </p:anim>
                                    <p:animEffect transition="in" filter="fade">
                                      <p:cBhvr>
                                        <p:cTn id="77" dur="500"/>
                                        <p:tgtEl>
                                          <p:spTgt spid="34"/>
                                        </p:tgtEl>
                                      </p:cBhvr>
                                    </p:animEffect>
                                  </p:childTnLst>
                                </p:cTn>
                              </p:par>
                              <p:par>
                                <p:cTn id="78" presetID="35" presetClass="path" presetSubtype="0" accel="50000" decel="50000" fill="hold" nodeType="withEffect">
                                  <p:stCondLst>
                                    <p:cond delay="1200"/>
                                  </p:stCondLst>
                                  <p:childTnLst>
                                    <p:animMotion origin="layout" path="M 1.25E-6 -1.11111E-6 L 0.31575 -1.11111E-6 " pathEditMode="relative" rAng="0" ptsTypes="AA">
                                      <p:cBhvr>
                                        <p:cTn id="79" dur="1000" spd="-100000" fill="hold"/>
                                        <p:tgtEl>
                                          <p:spTgt spid="34"/>
                                        </p:tgtEl>
                                        <p:attrNameLst>
                                          <p:attrName>ppt_x</p:attrName>
                                          <p:attrName>ppt_y</p:attrName>
                                        </p:attrNameLst>
                                      </p:cBhvr>
                                      <p:rCtr x="15781"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2" grpId="2" animBg="1"/>
      <p:bldP spid="3" grpId="0" animBg="1"/>
      <p:bldP spid="3" grpId="1" animBg="1"/>
      <p:bldP spid="3" grpId="2" animBg="1"/>
      <p:bldP spid="4" grpId="0"/>
      <p:bldP spid="4" grpId="1"/>
      <p:bldP spid="4" grpId="2"/>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88923" y="246423"/>
            <a:ext cx="4103077" cy="675011"/>
          </a:xfrm>
          <a:prstGeom prst="rect">
            <a:avLst/>
          </a:prstGeom>
        </p:spPr>
      </p:pic>
      <p:cxnSp>
        <p:nvCxnSpPr>
          <p:cNvPr id="3" name="直接连接符 2"/>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060287" y="353095"/>
            <a:ext cx="5262188" cy="461665"/>
          </a:xfrm>
          <a:prstGeom prst="rect">
            <a:avLst/>
          </a:prstGeom>
        </p:spPr>
        <p:txBody>
          <a:bodyPr wrap="square">
            <a:spAutoFit/>
          </a:bodyPr>
          <a:lstStyle/>
          <a:p>
            <a:r>
              <a:rPr lang="zh-CN" altLang="en-US" sz="2400" b="1" dirty="0" smtClean="0">
                <a:solidFill>
                  <a:schemeClr val="accent1"/>
                </a:solidFill>
                <a:latin typeface="微软雅黑" panose="020B0503020204020204" pitchFamily="34" charset="-122"/>
                <a:ea typeface="微软雅黑" panose="020B0503020204020204" pitchFamily="34" charset="-122"/>
              </a:rPr>
              <a:t>第一部分：修订背景和主要精神</a:t>
            </a:r>
            <a:endParaRPr lang="zh-CN" altLang="en-US" sz="2400" b="1" dirty="0">
              <a:solidFill>
                <a:schemeClr val="accent1"/>
              </a:solidFill>
              <a:latin typeface="微软雅黑" panose="020B0503020204020204" pitchFamily="34" charset="-122"/>
              <a:ea typeface="微软雅黑" panose="020B0503020204020204" pitchFamily="34" charset="-122"/>
            </a:endParaRPr>
          </a:p>
        </p:txBody>
      </p:sp>
      <p:sp>
        <p:nvSpPr>
          <p:cNvPr id="5" name="Freeform 29"/>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17" name="椭圆 16"/>
          <p:cNvSpPr/>
          <p:nvPr/>
        </p:nvSpPr>
        <p:spPr>
          <a:xfrm>
            <a:off x="1059840" y="2435429"/>
            <a:ext cx="2458229" cy="2458229"/>
          </a:xfrm>
          <a:prstGeom prst="ellipse">
            <a:avLst/>
          </a:prstGeom>
          <a:gradFill flip="none" rotWithShape="1">
            <a:gsLst>
              <a:gs pos="0">
                <a:srgbClr val="B40000"/>
              </a:gs>
              <a:gs pos="100000">
                <a:srgbClr val="FFFF00"/>
              </a:gs>
              <a:gs pos="67000">
                <a:srgbClr val="FF0000"/>
              </a:gs>
            </a:gsLst>
            <a:lin ang="16200000" scaled="1"/>
            <a:tileRect/>
          </a:gradFill>
          <a:ln w="28575">
            <a:gradFill>
              <a:gsLst>
                <a:gs pos="0">
                  <a:srgbClr val="FFFF00"/>
                </a:gs>
                <a:gs pos="100000">
                  <a:srgbClr val="FFA000"/>
                </a:gs>
              </a:gsLst>
              <a:lin ang="5400000" scaled="1"/>
            </a:grad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矩形 18"/>
          <p:cNvSpPr/>
          <p:nvPr/>
        </p:nvSpPr>
        <p:spPr>
          <a:xfrm>
            <a:off x="1266529" y="3507955"/>
            <a:ext cx="2043579" cy="830997"/>
          </a:xfrm>
          <a:prstGeom prst="rect">
            <a:avLst/>
          </a:prstGeom>
          <a:noFill/>
          <a:effectLst/>
        </p:spPr>
        <p:txBody>
          <a:bodyPr wrap="square" rtlCol="0">
            <a:spAutoFit/>
          </a:bodyPr>
          <a:lstStyle/>
          <a:p>
            <a:pPr algn="ctr"/>
            <a:r>
              <a:rPr lang="zh-CN" altLang="en-US" sz="2400" b="1" dirty="0" smtClean="0">
                <a:gradFill>
                  <a:gsLst>
                    <a:gs pos="0">
                      <a:srgbClr val="FFC000"/>
                    </a:gs>
                    <a:gs pos="33000">
                      <a:srgbClr val="FFFF99"/>
                    </a:gs>
                    <a:gs pos="66000">
                      <a:srgbClr val="F2B800"/>
                    </a:gs>
                    <a:gs pos="100000">
                      <a:srgbClr val="FFFF00"/>
                    </a:gs>
                  </a:gsLst>
                  <a:lin ang="5400000" scaled="0"/>
                </a:gradFill>
                <a:effectLst>
                  <a:outerShdw blurRad="152400" dist="152400" dir="2700000" algn="tl" rotWithShape="0">
                    <a:prstClr val="black">
                      <a:alpha val="60000"/>
                    </a:prstClr>
                  </a:outerShdw>
                </a:effectLst>
                <a:latin typeface="微软雅黑" panose="020B0503020204020204" pitchFamily="34" charset="-122"/>
                <a:ea typeface="微软雅黑" panose="020B0503020204020204" pitchFamily="34" charset="-122"/>
              </a:rPr>
              <a:t>突出政治纪律和政治规矩</a:t>
            </a:r>
            <a:endParaRPr lang="zh-CN" altLang="en-US" sz="2400" b="1" dirty="0">
              <a:gradFill>
                <a:gsLst>
                  <a:gs pos="0">
                    <a:srgbClr val="FFC000"/>
                  </a:gs>
                  <a:gs pos="33000">
                    <a:srgbClr val="FFFF99"/>
                  </a:gs>
                  <a:gs pos="66000">
                    <a:srgbClr val="F2B800"/>
                  </a:gs>
                  <a:gs pos="100000">
                    <a:srgbClr val="FFFF00"/>
                  </a:gs>
                </a:gsLst>
                <a:lin ang="5400000" scaled="0"/>
              </a:gradFill>
              <a:effectLst>
                <a:outerShdw blurRad="152400" dist="152400" dir="2700000" algn="tl" rotWithShape="0">
                  <a:prstClr val="black">
                    <a:alpha val="60000"/>
                  </a:prstClr>
                </a:outerShdw>
              </a:effectLst>
              <a:latin typeface="微软雅黑" panose="020B0503020204020204" pitchFamily="34" charset="-122"/>
              <a:ea typeface="微软雅黑" panose="020B0503020204020204" pitchFamily="34" charset="-122"/>
            </a:endParaRPr>
          </a:p>
        </p:txBody>
      </p:sp>
      <p:pic>
        <p:nvPicPr>
          <p:cNvPr id="20" name="图片 19"/>
          <p:cNvPicPr>
            <a:picLocks noChangeAspect="1"/>
          </p:cNvPicPr>
          <p:nvPr/>
        </p:nvPicPr>
        <p:blipFill>
          <a:blip r:embed="rId4" cstate="print">
            <a:extLst>
              <a:ext uri="{BEBA8EAE-BF5A-486C-A8C5-ECC9F3942E4B}">
                <a14:imgProps xmlns:a14="http://schemas.microsoft.com/office/drawing/2010/main">
                  <a14:imgLayer r:embed="rId5">
                    <a14:imgEffect>
                      <a14:brightnessContrast bright="20000"/>
                    </a14:imgEffect>
                  </a14:imgLayer>
                </a14:imgProps>
              </a:ext>
              <a:ext uri="{28A0092B-C50C-407E-A947-70E740481C1C}">
                <a14:useLocalDpi xmlns:a14="http://schemas.microsoft.com/office/drawing/2010/main" val="0"/>
              </a:ext>
            </a:extLst>
          </a:blip>
          <a:stretch>
            <a:fillRect/>
          </a:stretch>
        </p:blipFill>
        <p:spPr>
          <a:xfrm>
            <a:off x="1833124" y="2660485"/>
            <a:ext cx="756721" cy="643618"/>
          </a:xfrm>
          <a:prstGeom prst="rect">
            <a:avLst/>
          </a:prstGeom>
        </p:spPr>
      </p:pic>
      <p:sp>
        <p:nvSpPr>
          <p:cNvPr id="25" name="圆角矩形 24"/>
          <p:cNvSpPr/>
          <p:nvPr/>
        </p:nvSpPr>
        <p:spPr>
          <a:xfrm>
            <a:off x="4227195" y="2066925"/>
            <a:ext cx="7574280" cy="4068445"/>
          </a:xfrm>
          <a:prstGeom prst="roundRect">
            <a:avLst>
              <a:gd name="adj" fmla="val 10006"/>
            </a:avLst>
          </a:prstGeom>
          <a:noFill/>
          <a:ln w="12700">
            <a:solidFill>
              <a:schemeClr val="tx2"/>
            </a:solidFill>
          </a:ln>
        </p:spPr>
        <p:txBody>
          <a:bodyPr vert="horz" wrap="square" lIns="91440" tIns="45720" rIns="91440" bIns="45720" numCol="1" anchor="t" anchorCtr="0" compatLnSpc="1"/>
          <a:lstStyle/>
          <a:p>
            <a:endParaRPr lang="zh-CN" altLang="en-US"/>
          </a:p>
        </p:txBody>
      </p:sp>
      <p:sp>
        <p:nvSpPr>
          <p:cNvPr id="45" name="任意多边形 44"/>
          <p:cNvSpPr/>
          <p:nvPr/>
        </p:nvSpPr>
        <p:spPr>
          <a:xfrm>
            <a:off x="4227195" y="1845945"/>
            <a:ext cx="7574280" cy="481330"/>
          </a:xfrm>
          <a:custGeom>
            <a:avLst/>
            <a:gdLst>
              <a:gd name="connsiteX0" fmla="*/ 207337 w 3321018"/>
              <a:gd name="connsiteY0" fmla="*/ 0 h 481479"/>
              <a:gd name="connsiteX1" fmla="*/ 3113681 w 3321018"/>
              <a:gd name="connsiteY1" fmla="*/ 0 h 481479"/>
              <a:gd name="connsiteX2" fmla="*/ 3321018 w 3321018"/>
              <a:gd name="connsiteY2" fmla="*/ 207337 h 481479"/>
              <a:gd name="connsiteX3" fmla="*/ 3321018 w 3321018"/>
              <a:gd name="connsiteY3" fmla="*/ 481479 h 481479"/>
              <a:gd name="connsiteX4" fmla="*/ 0 w 3321018"/>
              <a:gd name="connsiteY4" fmla="*/ 481479 h 481479"/>
              <a:gd name="connsiteX5" fmla="*/ 0 w 3321018"/>
              <a:gd name="connsiteY5" fmla="*/ 207337 h 481479"/>
              <a:gd name="connsiteX6" fmla="*/ 207337 w 3321018"/>
              <a:gd name="connsiteY6" fmla="*/ 0 h 481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21018" h="481479">
                <a:moveTo>
                  <a:pt x="207337" y="0"/>
                </a:moveTo>
                <a:lnTo>
                  <a:pt x="3113681" y="0"/>
                </a:lnTo>
                <a:cubicBezTo>
                  <a:pt x="3228190" y="0"/>
                  <a:pt x="3321018" y="92828"/>
                  <a:pt x="3321018" y="207337"/>
                </a:cubicBezTo>
                <a:lnTo>
                  <a:pt x="3321018" y="481479"/>
                </a:lnTo>
                <a:lnTo>
                  <a:pt x="0" y="481479"/>
                </a:lnTo>
                <a:lnTo>
                  <a:pt x="0" y="207337"/>
                </a:lnTo>
                <a:cubicBezTo>
                  <a:pt x="0" y="92828"/>
                  <a:pt x="92828" y="0"/>
                  <a:pt x="207337" y="0"/>
                </a:cubicBezTo>
                <a:close/>
              </a:path>
            </a:pathLst>
          </a:custGeom>
          <a:ln>
            <a:noFill/>
          </a:ln>
          <a:effectLst>
            <a:outerShdw blurRad="127000" dist="508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endParaRPr>
          </a:p>
        </p:txBody>
      </p:sp>
      <p:sp>
        <p:nvSpPr>
          <p:cNvPr id="40" name="矩形 39"/>
          <p:cNvSpPr/>
          <p:nvPr/>
        </p:nvSpPr>
        <p:spPr>
          <a:xfrm>
            <a:off x="5613400" y="1928495"/>
            <a:ext cx="5061585" cy="398780"/>
          </a:xfrm>
          <a:prstGeom prst="rect">
            <a:avLst/>
          </a:prstGeom>
        </p:spPr>
        <p:txBody>
          <a:bodyPr wrap="square">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rPr>
              <a:t>4.</a:t>
            </a:r>
            <a:r>
              <a:rPr lang="zh-CN" altLang="en-US" sz="2000" b="1" dirty="0">
                <a:solidFill>
                  <a:schemeClr val="bg1"/>
                </a:solidFill>
                <a:latin typeface="微软雅黑" panose="020B0503020204020204" pitchFamily="34" charset="-122"/>
                <a:ea typeface="微软雅黑" panose="020B0503020204020204" pitchFamily="34" charset="-122"/>
              </a:rPr>
              <a:t>推动落实管党治党政治责任</a:t>
            </a:r>
          </a:p>
        </p:txBody>
      </p:sp>
      <p:sp>
        <p:nvSpPr>
          <p:cNvPr id="49" name="矩形 48"/>
          <p:cNvSpPr/>
          <p:nvPr/>
        </p:nvSpPr>
        <p:spPr>
          <a:xfrm>
            <a:off x="4568825" y="2578100"/>
            <a:ext cx="7027545" cy="3046095"/>
          </a:xfrm>
          <a:prstGeom prst="rect">
            <a:avLst/>
          </a:prstGeom>
        </p:spPr>
        <p:txBody>
          <a:bodyPr wrap="square">
            <a:spAutoFit/>
          </a:bodyPr>
          <a:lstStyle/>
          <a:p>
            <a:pPr algn="just" fontAlgn="auto">
              <a:lnSpc>
                <a:spcPct val="200000"/>
              </a:lnSpc>
            </a:pPr>
            <a:r>
              <a:rPr lang="en-US" altLang="zh-CN" sz="2400" b="1" dirty="0" smtClean="0">
                <a:latin typeface="微软雅黑" panose="020B0503020204020204" pitchFamily="34" charset="-122"/>
                <a:ea typeface="微软雅黑" panose="020B0503020204020204" pitchFamily="34" charset="-122"/>
              </a:rPr>
              <a:t>                              18</a:t>
            </a:r>
            <a:r>
              <a:rPr lang="zh-CN" altLang="en-US" sz="2400" b="1" dirty="0" smtClean="0">
                <a:latin typeface="微软雅黑" panose="020B0503020204020204" pitchFamily="34" charset="-122"/>
                <a:ea typeface="微软雅黑" panose="020B0503020204020204" pitchFamily="34" charset="-122"/>
              </a:rPr>
              <a:t>年条例</a:t>
            </a:r>
          </a:p>
          <a:p>
            <a:pPr algn="just" fontAlgn="auto">
              <a:lnSpc>
                <a:spcPct val="200000"/>
              </a:lnSpc>
            </a:pPr>
            <a:r>
              <a:rPr lang="zh-CN" altLang="en-US" sz="2400" b="1" dirty="0" smtClean="0">
                <a:latin typeface="微软雅黑" panose="020B0503020204020204" pitchFamily="34" charset="-122"/>
                <a:ea typeface="微软雅黑" panose="020B0503020204020204" pitchFamily="34" charset="-122"/>
              </a:rPr>
              <a:t>第</a:t>
            </a:r>
            <a:r>
              <a:rPr lang="en-US" altLang="zh-CN" sz="2400" b="1" dirty="0" smtClean="0">
                <a:latin typeface="微软雅黑" panose="020B0503020204020204" pitchFamily="34" charset="-122"/>
                <a:ea typeface="微软雅黑" panose="020B0503020204020204" pitchFamily="34" charset="-122"/>
              </a:rPr>
              <a:t>67</a:t>
            </a:r>
            <a:r>
              <a:rPr lang="zh-CN" altLang="en-US" sz="2400" b="1" dirty="0">
                <a:latin typeface="微软雅黑" panose="020B0503020204020204" pitchFamily="34" charset="-122"/>
                <a:ea typeface="微软雅黑" panose="020B0503020204020204" pitchFamily="34" charset="-122"/>
              </a:rPr>
              <a:t>条</a:t>
            </a:r>
            <a:r>
              <a:rPr lang="zh-CN" altLang="en-US" sz="2400" dirty="0">
                <a:latin typeface="微软雅黑" panose="020B0503020204020204" pitchFamily="34" charset="-122"/>
                <a:ea typeface="微软雅黑" panose="020B0503020204020204" pitchFamily="34" charset="-122"/>
              </a:rPr>
              <a:t>将履行全面从严治党主体责任失职的问题，由原来的工作纪律调整到政治纪律一章，更好地保证管党治党政治责任落地生根</a:t>
            </a:r>
            <a:r>
              <a:rPr lang="zh-CN" altLang="en-US" sz="2400" dirty="0" smtClean="0">
                <a:latin typeface="微软雅黑" panose="020B0503020204020204" pitchFamily="34" charset="-122"/>
                <a:ea typeface="微软雅黑" panose="020B0503020204020204" pitchFamily="34" charset="-122"/>
              </a:rPr>
              <a:t>。</a:t>
            </a:r>
            <a:endParaRPr lang="en-US" altLang="zh-CN" sz="2400" dirty="0" smtClean="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400"/>
                                  </p:stCondLst>
                                  <p:childTnLst>
                                    <p:set>
                                      <p:cBhvr>
                                        <p:cTn id="6" dur="1" fill="hold">
                                          <p:stCondLst>
                                            <p:cond delay="0"/>
                                          </p:stCondLst>
                                        </p:cTn>
                                        <p:tgtEl>
                                          <p:spTgt spid="17"/>
                                        </p:tgtEl>
                                        <p:attrNameLst>
                                          <p:attrName>style.visibility</p:attrName>
                                        </p:attrNameLst>
                                      </p:cBhvr>
                                      <p:to>
                                        <p:strVal val="visible"/>
                                      </p:to>
                                    </p:set>
                                    <p:anim calcmode="lin" valueType="num">
                                      <p:cBhvr>
                                        <p:cTn id="7" dur="250" fill="hold"/>
                                        <p:tgtEl>
                                          <p:spTgt spid="17"/>
                                        </p:tgtEl>
                                        <p:attrNameLst>
                                          <p:attrName>ppt_w</p:attrName>
                                        </p:attrNameLst>
                                      </p:cBhvr>
                                      <p:tavLst>
                                        <p:tav tm="0">
                                          <p:val>
                                            <p:fltVal val="0"/>
                                          </p:val>
                                        </p:tav>
                                        <p:tav tm="100000">
                                          <p:val>
                                            <p:strVal val="#ppt_w"/>
                                          </p:val>
                                        </p:tav>
                                      </p:tavLst>
                                    </p:anim>
                                    <p:anim calcmode="lin" valueType="num">
                                      <p:cBhvr>
                                        <p:cTn id="8" dur="250" fill="hold"/>
                                        <p:tgtEl>
                                          <p:spTgt spid="17"/>
                                        </p:tgtEl>
                                        <p:attrNameLst>
                                          <p:attrName>ppt_h</p:attrName>
                                        </p:attrNameLst>
                                      </p:cBhvr>
                                      <p:tavLst>
                                        <p:tav tm="0">
                                          <p:val>
                                            <p:fltVal val="0"/>
                                          </p:val>
                                        </p:tav>
                                        <p:tav tm="100000">
                                          <p:val>
                                            <p:strVal val="#ppt_h"/>
                                          </p:val>
                                        </p:tav>
                                      </p:tavLst>
                                    </p:anim>
                                    <p:animEffect transition="in" filter="fade">
                                      <p:cBhvr>
                                        <p:cTn id="9" dur="250"/>
                                        <p:tgtEl>
                                          <p:spTgt spid="17"/>
                                        </p:tgtEl>
                                      </p:cBhvr>
                                    </p:animEffect>
                                  </p:childTnLst>
                                </p:cTn>
                              </p:par>
                              <p:par>
                                <p:cTn id="10" presetID="6" presetClass="emph" presetSubtype="0" decel="100000" fill="hold" grpId="1" nodeType="withEffect">
                                  <p:stCondLst>
                                    <p:cond delay="600"/>
                                  </p:stCondLst>
                                  <p:childTnLst>
                                    <p:animScale>
                                      <p:cBhvr>
                                        <p:cTn id="11" dur="250" fill="hold"/>
                                        <p:tgtEl>
                                          <p:spTgt spid="17"/>
                                        </p:tgtEl>
                                      </p:cBhvr>
                                      <p:by x="120000" y="120000"/>
                                    </p:animScale>
                                  </p:childTnLst>
                                </p:cTn>
                              </p:par>
                              <p:par>
                                <p:cTn id="12" presetID="6" presetClass="emph" presetSubtype="0" decel="100000" fill="hold" grpId="2" nodeType="withEffect">
                                  <p:stCondLst>
                                    <p:cond delay="800"/>
                                  </p:stCondLst>
                                  <p:childTnLst>
                                    <p:animScale>
                                      <p:cBhvr>
                                        <p:cTn id="13" dur="250" fill="hold"/>
                                        <p:tgtEl>
                                          <p:spTgt spid="17"/>
                                        </p:tgtEl>
                                      </p:cBhvr>
                                      <p:by x="83000" y="83000"/>
                                    </p:animScale>
                                  </p:childTnLst>
                                </p:cTn>
                              </p:par>
                              <p:par>
                                <p:cTn id="14" presetID="53" presetClass="entr" presetSubtype="16" fill="hold" nodeType="withEffect">
                                  <p:stCondLst>
                                    <p:cond delay="600"/>
                                  </p:stCondLst>
                                  <p:childTnLst>
                                    <p:set>
                                      <p:cBhvr>
                                        <p:cTn id="15" dur="1" fill="hold">
                                          <p:stCondLst>
                                            <p:cond delay="0"/>
                                          </p:stCondLst>
                                        </p:cTn>
                                        <p:tgtEl>
                                          <p:spTgt spid="20"/>
                                        </p:tgtEl>
                                        <p:attrNameLst>
                                          <p:attrName>style.visibility</p:attrName>
                                        </p:attrNameLst>
                                      </p:cBhvr>
                                      <p:to>
                                        <p:strVal val="visible"/>
                                      </p:to>
                                    </p:set>
                                    <p:anim calcmode="lin" valueType="num">
                                      <p:cBhvr>
                                        <p:cTn id="16" dur="250" fill="hold"/>
                                        <p:tgtEl>
                                          <p:spTgt spid="20"/>
                                        </p:tgtEl>
                                        <p:attrNameLst>
                                          <p:attrName>ppt_w</p:attrName>
                                        </p:attrNameLst>
                                      </p:cBhvr>
                                      <p:tavLst>
                                        <p:tav tm="0">
                                          <p:val>
                                            <p:fltVal val="0"/>
                                          </p:val>
                                        </p:tav>
                                        <p:tav tm="100000">
                                          <p:val>
                                            <p:strVal val="#ppt_w"/>
                                          </p:val>
                                        </p:tav>
                                      </p:tavLst>
                                    </p:anim>
                                    <p:anim calcmode="lin" valueType="num">
                                      <p:cBhvr>
                                        <p:cTn id="17" dur="250" fill="hold"/>
                                        <p:tgtEl>
                                          <p:spTgt spid="20"/>
                                        </p:tgtEl>
                                        <p:attrNameLst>
                                          <p:attrName>ppt_h</p:attrName>
                                        </p:attrNameLst>
                                      </p:cBhvr>
                                      <p:tavLst>
                                        <p:tav tm="0">
                                          <p:val>
                                            <p:fltVal val="0"/>
                                          </p:val>
                                        </p:tav>
                                        <p:tav tm="100000">
                                          <p:val>
                                            <p:strVal val="#ppt_h"/>
                                          </p:val>
                                        </p:tav>
                                      </p:tavLst>
                                    </p:anim>
                                    <p:animEffect transition="in" filter="fade">
                                      <p:cBhvr>
                                        <p:cTn id="18" dur="250"/>
                                        <p:tgtEl>
                                          <p:spTgt spid="20"/>
                                        </p:tgtEl>
                                      </p:cBhvr>
                                    </p:animEffect>
                                  </p:childTnLst>
                                </p:cTn>
                              </p:par>
                              <p:par>
                                <p:cTn id="19" presetID="6" presetClass="emph" presetSubtype="0" decel="100000" fill="hold" nodeType="withEffect">
                                  <p:stCondLst>
                                    <p:cond delay="800"/>
                                  </p:stCondLst>
                                  <p:childTnLst>
                                    <p:animScale>
                                      <p:cBhvr>
                                        <p:cTn id="20" dur="250" fill="hold"/>
                                        <p:tgtEl>
                                          <p:spTgt spid="20"/>
                                        </p:tgtEl>
                                      </p:cBhvr>
                                      <p:by x="120000" y="120000"/>
                                    </p:animScale>
                                  </p:childTnLst>
                                </p:cTn>
                              </p:par>
                              <p:par>
                                <p:cTn id="21" presetID="6" presetClass="emph" presetSubtype="0" decel="100000" fill="hold" nodeType="withEffect">
                                  <p:stCondLst>
                                    <p:cond delay="1000"/>
                                  </p:stCondLst>
                                  <p:childTnLst>
                                    <p:animScale>
                                      <p:cBhvr>
                                        <p:cTn id="22" dur="250" fill="hold"/>
                                        <p:tgtEl>
                                          <p:spTgt spid="20"/>
                                        </p:tgtEl>
                                      </p:cBhvr>
                                      <p:by x="83000" y="83000"/>
                                    </p:animScale>
                                  </p:childTnLst>
                                </p:cTn>
                              </p:par>
                              <p:par>
                                <p:cTn id="23" presetID="53" presetClass="entr" presetSubtype="16" fill="hold" grpId="0" nodeType="withEffect">
                                  <p:stCondLst>
                                    <p:cond delay="600"/>
                                  </p:stCondLst>
                                  <p:childTnLst>
                                    <p:set>
                                      <p:cBhvr>
                                        <p:cTn id="24" dur="1" fill="hold">
                                          <p:stCondLst>
                                            <p:cond delay="0"/>
                                          </p:stCondLst>
                                        </p:cTn>
                                        <p:tgtEl>
                                          <p:spTgt spid="19"/>
                                        </p:tgtEl>
                                        <p:attrNameLst>
                                          <p:attrName>style.visibility</p:attrName>
                                        </p:attrNameLst>
                                      </p:cBhvr>
                                      <p:to>
                                        <p:strVal val="visible"/>
                                      </p:to>
                                    </p:set>
                                    <p:anim calcmode="lin" valueType="num">
                                      <p:cBhvr>
                                        <p:cTn id="25" dur="250" fill="hold"/>
                                        <p:tgtEl>
                                          <p:spTgt spid="19"/>
                                        </p:tgtEl>
                                        <p:attrNameLst>
                                          <p:attrName>ppt_w</p:attrName>
                                        </p:attrNameLst>
                                      </p:cBhvr>
                                      <p:tavLst>
                                        <p:tav tm="0">
                                          <p:val>
                                            <p:fltVal val="0"/>
                                          </p:val>
                                        </p:tav>
                                        <p:tav tm="100000">
                                          <p:val>
                                            <p:strVal val="#ppt_w"/>
                                          </p:val>
                                        </p:tav>
                                      </p:tavLst>
                                    </p:anim>
                                    <p:anim calcmode="lin" valueType="num">
                                      <p:cBhvr>
                                        <p:cTn id="26" dur="250" fill="hold"/>
                                        <p:tgtEl>
                                          <p:spTgt spid="19"/>
                                        </p:tgtEl>
                                        <p:attrNameLst>
                                          <p:attrName>ppt_h</p:attrName>
                                        </p:attrNameLst>
                                      </p:cBhvr>
                                      <p:tavLst>
                                        <p:tav tm="0">
                                          <p:val>
                                            <p:fltVal val="0"/>
                                          </p:val>
                                        </p:tav>
                                        <p:tav tm="100000">
                                          <p:val>
                                            <p:strVal val="#ppt_h"/>
                                          </p:val>
                                        </p:tav>
                                      </p:tavLst>
                                    </p:anim>
                                    <p:animEffect transition="in" filter="fade">
                                      <p:cBhvr>
                                        <p:cTn id="27" dur="250"/>
                                        <p:tgtEl>
                                          <p:spTgt spid="19"/>
                                        </p:tgtEl>
                                      </p:cBhvr>
                                    </p:animEffect>
                                  </p:childTnLst>
                                </p:cTn>
                              </p:par>
                              <p:par>
                                <p:cTn id="28" presetID="6" presetClass="emph" presetSubtype="0" decel="100000" fill="hold" grpId="1" nodeType="withEffect">
                                  <p:stCondLst>
                                    <p:cond delay="800"/>
                                  </p:stCondLst>
                                  <p:childTnLst>
                                    <p:animScale>
                                      <p:cBhvr>
                                        <p:cTn id="29" dur="250" fill="hold"/>
                                        <p:tgtEl>
                                          <p:spTgt spid="19"/>
                                        </p:tgtEl>
                                      </p:cBhvr>
                                      <p:by x="120000" y="120000"/>
                                    </p:animScale>
                                  </p:childTnLst>
                                </p:cTn>
                              </p:par>
                              <p:par>
                                <p:cTn id="30" presetID="6" presetClass="emph" presetSubtype="0" decel="100000" fill="hold" grpId="2" nodeType="withEffect">
                                  <p:stCondLst>
                                    <p:cond delay="1000"/>
                                  </p:stCondLst>
                                  <p:childTnLst>
                                    <p:animScale>
                                      <p:cBhvr>
                                        <p:cTn id="31" dur="250" fill="hold"/>
                                        <p:tgtEl>
                                          <p:spTgt spid="19"/>
                                        </p:tgtEl>
                                      </p:cBhvr>
                                      <p:by x="83000" y="83000"/>
                                    </p:animScale>
                                  </p:childTnLst>
                                </p:cTn>
                              </p:par>
                            </p:childTnLst>
                          </p:cTn>
                        </p:par>
                        <p:par>
                          <p:cTn id="32" fill="hold">
                            <p:stCondLst>
                              <p:cond delay="900"/>
                            </p:stCondLst>
                            <p:childTnLst>
                              <p:par>
                                <p:cTn id="33" presetID="53" presetClass="entr" presetSubtype="16" fill="hold" grpId="0" nodeType="afterEffect">
                                  <p:stCondLst>
                                    <p:cond delay="0"/>
                                  </p:stCondLst>
                                  <p:childTnLst>
                                    <p:set>
                                      <p:cBhvr>
                                        <p:cTn id="34" dur="1" fill="hold">
                                          <p:stCondLst>
                                            <p:cond delay="0"/>
                                          </p:stCondLst>
                                        </p:cTn>
                                        <p:tgtEl>
                                          <p:spTgt spid="25"/>
                                        </p:tgtEl>
                                        <p:attrNameLst>
                                          <p:attrName>style.visibility</p:attrName>
                                        </p:attrNameLst>
                                      </p:cBhvr>
                                      <p:to>
                                        <p:strVal val="visible"/>
                                      </p:to>
                                    </p:set>
                                    <p:anim calcmode="lin" valueType="num">
                                      <p:cBhvr>
                                        <p:cTn id="35" dur="300" fill="hold"/>
                                        <p:tgtEl>
                                          <p:spTgt spid="25"/>
                                        </p:tgtEl>
                                        <p:attrNameLst>
                                          <p:attrName>ppt_w</p:attrName>
                                        </p:attrNameLst>
                                      </p:cBhvr>
                                      <p:tavLst>
                                        <p:tav tm="0">
                                          <p:val>
                                            <p:fltVal val="0"/>
                                          </p:val>
                                        </p:tav>
                                        <p:tav tm="100000">
                                          <p:val>
                                            <p:strVal val="#ppt_w"/>
                                          </p:val>
                                        </p:tav>
                                      </p:tavLst>
                                    </p:anim>
                                    <p:anim calcmode="lin" valueType="num">
                                      <p:cBhvr>
                                        <p:cTn id="36" dur="300" fill="hold"/>
                                        <p:tgtEl>
                                          <p:spTgt spid="25"/>
                                        </p:tgtEl>
                                        <p:attrNameLst>
                                          <p:attrName>ppt_h</p:attrName>
                                        </p:attrNameLst>
                                      </p:cBhvr>
                                      <p:tavLst>
                                        <p:tav tm="0">
                                          <p:val>
                                            <p:fltVal val="0"/>
                                          </p:val>
                                        </p:tav>
                                        <p:tav tm="100000">
                                          <p:val>
                                            <p:strVal val="#ppt_h"/>
                                          </p:val>
                                        </p:tav>
                                      </p:tavLst>
                                    </p:anim>
                                    <p:animEffect transition="in" filter="fade">
                                      <p:cBhvr>
                                        <p:cTn id="37" dur="300"/>
                                        <p:tgtEl>
                                          <p:spTgt spid="25"/>
                                        </p:tgtEl>
                                      </p:cBhvr>
                                    </p:animEffect>
                                  </p:childTnLst>
                                </p:cTn>
                              </p:par>
                            </p:childTnLst>
                          </p:cTn>
                        </p:par>
                        <p:par>
                          <p:cTn id="38" fill="hold">
                            <p:stCondLst>
                              <p:cond delay="1400"/>
                            </p:stCondLst>
                            <p:childTnLst>
                              <p:par>
                                <p:cTn id="39" presetID="53" presetClass="entr" presetSubtype="16" fill="hold" grpId="0" nodeType="afterEffect">
                                  <p:stCondLst>
                                    <p:cond delay="0"/>
                                  </p:stCondLst>
                                  <p:childTnLst>
                                    <p:set>
                                      <p:cBhvr>
                                        <p:cTn id="40" dur="1" fill="hold">
                                          <p:stCondLst>
                                            <p:cond delay="0"/>
                                          </p:stCondLst>
                                        </p:cTn>
                                        <p:tgtEl>
                                          <p:spTgt spid="45"/>
                                        </p:tgtEl>
                                        <p:attrNameLst>
                                          <p:attrName>style.visibility</p:attrName>
                                        </p:attrNameLst>
                                      </p:cBhvr>
                                      <p:to>
                                        <p:strVal val="visible"/>
                                      </p:to>
                                    </p:set>
                                    <p:anim calcmode="lin" valueType="num">
                                      <p:cBhvr>
                                        <p:cTn id="41" dur="300" fill="hold"/>
                                        <p:tgtEl>
                                          <p:spTgt spid="45"/>
                                        </p:tgtEl>
                                        <p:attrNameLst>
                                          <p:attrName>ppt_w</p:attrName>
                                        </p:attrNameLst>
                                      </p:cBhvr>
                                      <p:tavLst>
                                        <p:tav tm="0">
                                          <p:val>
                                            <p:fltVal val="0"/>
                                          </p:val>
                                        </p:tav>
                                        <p:tav tm="100000">
                                          <p:val>
                                            <p:strVal val="#ppt_w"/>
                                          </p:val>
                                        </p:tav>
                                      </p:tavLst>
                                    </p:anim>
                                    <p:anim calcmode="lin" valueType="num">
                                      <p:cBhvr>
                                        <p:cTn id="42" dur="300" fill="hold"/>
                                        <p:tgtEl>
                                          <p:spTgt spid="45"/>
                                        </p:tgtEl>
                                        <p:attrNameLst>
                                          <p:attrName>ppt_h</p:attrName>
                                        </p:attrNameLst>
                                      </p:cBhvr>
                                      <p:tavLst>
                                        <p:tav tm="0">
                                          <p:val>
                                            <p:fltVal val="0"/>
                                          </p:val>
                                        </p:tav>
                                        <p:tav tm="100000">
                                          <p:val>
                                            <p:strVal val="#ppt_h"/>
                                          </p:val>
                                        </p:tav>
                                      </p:tavLst>
                                    </p:anim>
                                    <p:animEffect transition="in" filter="fade">
                                      <p:cBhvr>
                                        <p:cTn id="43" dur="300"/>
                                        <p:tgtEl>
                                          <p:spTgt spid="45"/>
                                        </p:tgtEl>
                                      </p:cBhvr>
                                    </p:animEffect>
                                  </p:childTnLst>
                                </p:cTn>
                              </p:par>
                            </p:childTnLst>
                          </p:cTn>
                        </p:par>
                        <p:par>
                          <p:cTn id="44" fill="hold">
                            <p:stCondLst>
                              <p:cond delay="1900"/>
                            </p:stCondLst>
                            <p:childTnLst>
                              <p:par>
                                <p:cTn id="45" presetID="10" presetClass="entr" presetSubtype="0" fill="hold" grpId="0" nodeType="afterEffect">
                                  <p:stCondLst>
                                    <p:cond delay="0"/>
                                  </p:stCondLst>
                                  <p:childTnLst>
                                    <p:set>
                                      <p:cBhvr>
                                        <p:cTn id="46" dur="1" fill="hold">
                                          <p:stCondLst>
                                            <p:cond delay="0"/>
                                          </p:stCondLst>
                                        </p:cTn>
                                        <p:tgtEl>
                                          <p:spTgt spid="40"/>
                                        </p:tgtEl>
                                        <p:attrNameLst>
                                          <p:attrName>style.visibility</p:attrName>
                                        </p:attrNameLst>
                                      </p:cBhvr>
                                      <p:to>
                                        <p:strVal val="visible"/>
                                      </p:to>
                                    </p:set>
                                    <p:animEffect transition="in" filter="fade">
                                      <p:cBhvr>
                                        <p:cTn id="47" dur="500"/>
                                        <p:tgtEl>
                                          <p:spTgt spid="40"/>
                                        </p:tgtEl>
                                      </p:cBhvr>
                                    </p:animEffect>
                                  </p:childTnLst>
                                </p:cTn>
                              </p:par>
                            </p:childTnLst>
                          </p:cTn>
                        </p:par>
                        <p:par>
                          <p:cTn id="48" fill="hold">
                            <p:stCondLst>
                              <p:cond delay="2400"/>
                            </p:stCondLst>
                            <p:childTnLst>
                              <p:par>
                                <p:cTn id="49" presetID="53" presetClass="entr" presetSubtype="16" fill="hold" grpId="0" nodeType="afterEffect">
                                  <p:stCondLst>
                                    <p:cond delay="0"/>
                                  </p:stCondLst>
                                  <p:iterate type="lt">
                                    <p:tmPct val="10000"/>
                                  </p:iterate>
                                  <p:childTnLst>
                                    <p:set>
                                      <p:cBhvr>
                                        <p:cTn id="50" dur="1" fill="hold">
                                          <p:stCondLst>
                                            <p:cond delay="0"/>
                                          </p:stCondLst>
                                        </p:cTn>
                                        <p:tgtEl>
                                          <p:spTgt spid="49"/>
                                        </p:tgtEl>
                                        <p:attrNameLst>
                                          <p:attrName>style.visibility</p:attrName>
                                        </p:attrNameLst>
                                      </p:cBhvr>
                                      <p:to>
                                        <p:strVal val="visible"/>
                                      </p:to>
                                    </p:set>
                                    <p:anim calcmode="lin" valueType="num">
                                      <p:cBhvr>
                                        <p:cTn id="51" dur="250" fill="hold"/>
                                        <p:tgtEl>
                                          <p:spTgt spid="49"/>
                                        </p:tgtEl>
                                        <p:attrNameLst>
                                          <p:attrName>ppt_w</p:attrName>
                                        </p:attrNameLst>
                                      </p:cBhvr>
                                      <p:tavLst>
                                        <p:tav tm="0">
                                          <p:val>
                                            <p:fltVal val="0"/>
                                          </p:val>
                                        </p:tav>
                                        <p:tav tm="100000">
                                          <p:val>
                                            <p:strVal val="#ppt_w"/>
                                          </p:val>
                                        </p:tav>
                                      </p:tavLst>
                                    </p:anim>
                                    <p:anim calcmode="lin" valueType="num">
                                      <p:cBhvr>
                                        <p:cTn id="52" dur="250" fill="hold"/>
                                        <p:tgtEl>
                                          <p:spTgt spid="49"/>
                                        </p:tgtEl>
                                        <p:attrNameLst>
                                          <p:attrName>ppt_h</p:attrName>
                                        </p:attrNameLst>
                                      </p:cBhvr>
                                      <p:tavLst>
                                        <p:tav tm="0">
                                          <p:val>
                                            <p:fltVal val="0"/>
                                          </p:val>
                                        </p:tav>
                                        <p:tav tm="100000">
                                          <p:val>
                                            <p:strVal val="#ppt_h"/>
                                          </p:val>
                                        </p:tav>
                                      </p:tavLst>
                                    </p:anim>
                                    <p:animEffect transition="in" filter="fade">
                                      <p:cBhvr>
                                        <p:cTn id="53" dur="25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7" grpId="1" bldLvl="0" animBg="1"/>
      <p:bldP spid="17" grpId="2" bldLvl="0" animBg="1"/>
      <p:bldP spid="19" grpId="0" bldLvl="0" animBg="1"/>
      <p:bldP spid="19" grpId="1" bldLvl="0" animBg="1"/>
      <p:bldP spid="19" grpId="2" bldLvl="0" animBg="1"/>
      <p:bldP spid="25" grpId="0" bldLvl="0" animBg="1"/>
      <p:bldP spid="45" grpId="0" bldLvl="0" animBg="1"/>
      <p:bldP spid="40" grpId="0"/>
      <p:bldP spid="4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88923" y="246423"/>
            <a:ext cx="4103077" cy="675011"/>
          </a:xfrm>
          <a:prstGeom prst="rect">
            <a:avLst/>
          </a:prstGeom>
        </p:spPr>
      </p:pic>
      <p:cxnSp>
        <p:nvCxnSpPr>
          <p:cNvPr id="3" name="直接连接符 2"/>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060287" y="353095"/>
            <a:ext cx="5262188" cy="461665"/>
          </a:xfrm>
          <a:prstGeom prst="rect">
            <a:avLst/>
          </a:prstGeom>
        </p:spPr>
        <p:txBody>
          <a:bodyPr wrap="square">
            <a:spAutoFit/>
          </a:bodyPr>
          <a:lstStyle/>
          <a:p>
            <a:r>
              <a:rPr lang="zh-CN" altLang="en-US" sz="2400" b="1" dirty="0" smtClean="0">
                <a:solidFill>
                  <a:schemeClr val="accent1"/>
                </a:solidFill>
                <a:latin typeface="微软雅黑" panose="020B0503020204020204" pitchFamily="34" charset="-122"/>
                <a:ea typeface="微软雅黑" panose="020B0503020204020204" pitchFamily="34" charset="-122"/>
              </a:rPr>
              <a:t>第一部分：修订背景和主要精神</a:t>
            </a:r>
            <a:endParaRPr lang="zh-CN" altLang="en-US" sz="2400" b="1" dirty="0">
              <a:solidFill>
                <a:schemeClr val="accent1"/>
              </a:solidFill>
              <a:latin typeface="微软雅黑" panose="020B0503020204020204" pitchFamily="34" charset="-122"/>
              <a:ea typeface="微软雅黑" panose="020B0503020204020204" pitchFamily="34" charset="-122"/>
            </a:endParaRPr>
          </a:p>
        </p:txBody>
      </p:sp>
      <p:sp>
        <p:nvSpPr>
          <p:cNvPr id="5" name="Freeform 29"/>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17" name="椭圆 16"/>
          <p:cNvSpPr/>
          <p:nvPr/>
        </p:nvSpPr>
        <p:spPr>
          <a:xfrm>
            <a:off x="1329080" y="2368119"/>
            <a:ext cx="2458229" cy="2458229"/>
          </a:xfrm>
          <a:prstGeom prst="ellipse">
            <a:avLst/>
          </a:prstGeom>
          <a:gradFill flip="none" rotWithShape="1">
            <a:gsLst>
              <a:gs pos="0">
                <a:srgbClr val="B40000"/>
              </a:gs>
              <a:gs pos="100000">
                <a:srgbClr val="FFFF00"/>
              </a:gs>
              <a:gs pos="67000">
                <a:srgbClr val="FF0000"/>
              </a:gs>
            </a:gsLst>
            <a:lin ang="16200000" scaled="1"/>
            <a:tileRect/>
          </a:gradFill>
          <a:ln w="28575">
            <a:gradFill>
              <a:gsLst>
                <a:gs pos="0">
                  <a:srgbClr val="FFFF00"/>
                </a:gs>
                <a:gs pos="100000">
                  <a:srgbClr val="FFA000"/>
                </a:gs>
              </a:gsLst>
              <a:lin ang="5400000" scaled="1"/>
            </a:grad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矩形 18"/>
          <p:cNvSpPr/>
          <p:nvPr/>
        </p:nvSpPr>
        <p:spPr>
          <a:xfrm>
            <a:off x="1603714" y="3401275"/>
            <a:ext cx="2043579" cy="830997"/>
          </a:xfrm>
          <a:prstGeom prst="rect">
            <a:avLst/>
          </a:prstGeom>
          <a:noFill/>
          <a:effectLst/>
        </p:spPr>
        <p:txBody>
          <a:bodyPr wrap="square" rtlCol="0">
            <a:spAutoFit/>
          </a:bodyPr>
          <a:lstStyle/>
          <a:p>
            <a:pPr algn="ctr"/>
            <a:r>
              <a:rPr lang="zh-CN" altLang="en-US" sz="2400" b="1" dirty="0" smtClean="0">
                <a:gradFill>
                  <a:gsLst>
                    <a:gs pos="0">
                      <a:srgbClr val="FFC000"/>
                    </a:gs>
                    <a:gs pos="33000">
                      <a:srgbClr val="FFFF99"/>
                    </a:gs>
                    <a:gs pos="66000">
                      <a:srgbClr val="F2B800"/>
                    </a:gs>
                    <a:gs pos="100000">
                      <a:srgbClr val="FFFF00"/>
                    </a:gs>
                  </a:gsLst>
                  <a:lin ang="5400000" scaled="0"/>
                </a:gradFill>
                <a:effectLst>
                  <a:outerShdw blurRad="152400" dist="152400" dir="2700000" algn="tl" rotWithShape="0">
                    <a:prstClr val="black">
                      <a:alpha val="60000"/>
                    </a:prstClr>
                  </a:outerShdw>
                </a:effectLst>
                <a:latin typeface="微软雅黑" panose="020B0503020204020204" pitchFamily="34" charset="-122"/>
                <a:ea typeface="微软雅黑" panose="020B0503020204020204" pitchFamily="34" charset="-122"/>
              </a:rPr>
              <a:t>突出政治纪律和政治规矩</a:t>
            </a:r>
            <a:endParaRPr lang="zh-CN" altLang="en-US" sz="2400" b="1" dirty="0">
              <a:gradFill>
                <a:gsLst>
                  <a:gs pos="0">
                    <a:srgbClr val="FFC000"/>
                  </a:gs>
                  <a:gs pos="33000">
                    <a:srgbClr val="FFFF99"/>
                  </a:gs>
                  <a:gs pos="66000">
                    <a:srgbClr val="F2B800"/>
                  </a:gs>
                  <a:gs pos="100000">
                    <a:srgbClr val="FFFF00"/>
                  </a:gs>
                </a:gsLst>
                <a:lin ang="5400000" scaled="0"/>
              </a:gradFill>
              <a:effectLst>
                <a:outerShdw blurRad="152400" dist="152400" dir="2700000" algn="tl" rotWithShape="0">
                  <a:prstClr val="black">
                    <a:alpha val="60000"/>
                  </a:prstClr>
                </a:outerShdw>
              </a:effectLst>
              <a:latin typeface="微软雅黑" panose="020B0503020204020204" pitchFamily="34" charset="-122"/>
              <a:ea typeface="微软雅黑" panose="020B0503020204020204" pitchFamily="34" charset="-122"/>
            </a:endParaRPr>
          </a:p>
        </p:txBody>
      </p:sp>
      <p:pic>
        <p:nvPicPr>
          <p:cNvPr id="20" name="图片 19"/>
          <p:cNvPicPr>
            <a:picLocks noChangeAspect="1"/>
          </p:cNvPicPr>
          <p:nvPr/>
        </p:nvPicPr>
        <p:blipFill>
          <a:blip r:embed="rId4" cstate="print">
            <a:extLst>
              <a:ext uri="{BEBA8EAE-BF5A-486C-A8C5-ECC9F3942E4B}">
                <a14:imgProps xmlns:a14="http://schemas.microsoft.com/office/drawing/2010/main">
                  <a14:imgLayer r:embed="rId5">
                    <a14:imgEffect>
                      <a14:brightnessContrast bright="20000"/>
                    </a14:imgEffect>
                  </a14:imgLayer>
                </a14:imgProps>
              </a:ext>
              <a:ext uri="{28A0092B-C50C-407E-A947-70E740481C1C}">
                <a14:useLocalDpi xmlns:a14="http://schemas.microsoft.com/office/drawing/2010/main" val="0"/>
              </a:ext>
            </a:extLst>
          </a:blip>
          <a:stretch>
            <a:fillRect/>
          </a:stretch>
        </p:blipFill>
        <p:spPr>
          <a:xfrm>
            <a:off x="2179199" y="2544915"/>
            <a:ext cx="756721" cy="643618"/>
          </a:xfrm>
          <a:prstGeom prst="rect">
            <a:avLst/>
          </a:prstGeom>
        </p:spPr>
      </p:pic>
      <p:sp>
        <p:nvSpPr>
          <p:cNvPr id="26" name="圆角矩形 25"/>
          <p:cNvSpPr/>
          <p:nvPr/>
        </p:nvSpPr>
        <p:spPr>
          <a:xfrm>
            <a:off x="5088255" y="2298065"/>
            <a:ext cx="6037580" cy="3364865"/>
          </a:xfrm>
          <a:prstGeom prst="roundRect">
            <a:avLst>
              <a:gd name="adj" fmla="val 10006"/>
            </a:avLst>
          </a:prstGeom>
          <a:noFill/>
          <a:ln w="12700">
            <a:solidFill>
              <a:schemeClr val="tx2"/>
            </a:solidFill>
          </a:ln>
        </p:spPr>
        <p:txBody>
          <a:bodyPr vert="horz" wrap="square" lIns="91440" tIns="45720" rIns="91440" bIns="45720" numCol="1" anchor="t" anchorCtr="0" compatLnSpc="1"/>
          <a:lstStyle/>
          <a:p>
            <a:endParaRPr lang="zh-CN" altLang="en-US"/>
          </a:p>
        </p:txBody>
      </p:sp>
      <p:sp>
        <p:nvSpPr>
          <p:cNvPr id="27" name="任意多边形 26"/>
          <p:cNvSpPr/>
          <p:nvPr/>
        </p:nvSpPr>
        <p:spPr>
          <a:xfrm>
            <a:off x="5088890" y="1879600"/>
            <a:ext cx="6036310" cy="692785"/>
          </a:xfrm>
          <a:custGeom>
            <a:avLst/>
            <a:gdLst>
              <a:gd name="connsiteX0" fmla="*/ 207337 w 3321018"/>
              <a:gd name="connsiteY0" fmla="*/ 0 h 481479"/>
              <a:gd name="connsiteX1" fmla="*/ 3113681 w 3321018"/>
              <a:gd name="connsiteY1" fmla="*/ 0 h 481479"/>
              <a:gd name="connsiteX2" fmla="*/ 3321018 w 3321018"/>
              <a:gd name="connsiteY2" fmla="*/ 207337 h 481479"/>
              <a:gd name="connsiteX3" fmla="*/ 3321018 w 3321018"/>
              <a:gd name="connsiteY3" fmla="*/ 481479 h 481479"/>
              <a:gd name="connsiteX4" fmla="*/ 0 w 3321018"/>
              <a:gd name="connsiteY4" fmla="*/ 481479 h 481479"/>
              <a:gd name="connsiteX5" fmla="*/ 0 w 3321018"/>
              <a:gd name="connsiteY5" fmla="*/ 207337 h 481479"/>
              <a:gd name="connsiteX6" fmla="*/ 207337 w 3321018"/>
              <a:gd name="connsiteY6" fmla="*/ 0 h 481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21018" h="481479">
                <a:moveTo>
                  <a:pt x="207337" y="0"/>
                </a:moveTo>
                <a:lnTo>
                  <a:pt x="3113681" y="0"/>
                </a:lnTo>
                <a:cubicBezTo>
                  <a:pt x="3228190" y="0"/>
                  <a:pt x="3321018" y="92828"/>
                  <a:pt x="3321018" y="207337"/>
                </a:cubicBezTo>
                <a:lnTo>
                  <a:pt x="3321018" y="481479"/>
                </a:lnTo>
                <a:lnTo>
                  <a:pt x="0" y="481479"/>
                </a:lnTo>
                <a:lnTo>
                  <a:pt x="0" y="207337"/>
                </a:lnTo>
                <a:cubicBezTo>
                  <a:pt x="0" y="92828"/>
                  <a:pt x="92828" y="0"/>
                  <a:pt x="207337" y="0"/>
                </a:cubicBezTo>
                <a:close/>
              </a:path>
            </a:pathLst>
          </a:custGeom>
          <a:ln>
            <a:noFill/>
          </a:ln>
          <a:effectLst>
            <a:outerShdw blurRad="127000" dist="508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endParaRPr>
          </a:p>
        </p:txBody>
      </p:sp>
      <p:sp>
        <p:nvSpPr>
          <p:cNvPr id="28" name="矩形 27"/>
          <p:cNvSpPr/>
          <p:nvPr/>
        </p:nvSpPr>
        <p:spPr>
          <a:xfrm>
            <a:off x="6446091" y="2193197"/>
            <a:ext cx="3536376" cy="398780"/>
          </a:xfrm>
          <a:prstGeom prst="rect">
            <a:avLst/>
          </a:prstGeom>
        </p:spPr>
        <p:txBody>
          <a:bodyPr wrap="square">
            <a:spAutoFit/>
          </a:bodyPr>
          <a:lstStyle/>
          <a:p>
            <a:pPr algn="ctr"/>
            <a:r>
              <a:rPr lang="en-US" altLang="zh-CN" sz="2000" b="1" dirty="0" smtClean="0">
                <a:solidFill>
                  <a:schemeClr val="bg1"/>
                </a:solidFill>
                <a:latin typeface="微软雅黑" panose="020B0503020204020204" pitchFamily="34" charset="-122"/>
                <a:ea typeface="微软雅黑" panose="020B0503020204020204" pitchFamily="34" charset="-122"/>
              </a:rPr>
              <a:t>5.</a:t>
            </a:r>
            <a:r>
              <a:rPr lang="zh-CN" altLang="en-US" sz="2000" b="1" dirty="0" smtClean="0">
                <a:solidFill>
                  <a:schemeClr val="bg1"/>
                </a:solidFill>
                <a:latin typeface="微软雅黑" panose="020B0503020204020204" pitchFamily="34" charset="-122"/>
                <a:ea typeface="微软雅黑" panose="020B0503020204020204" pitchFamily="34" charset="-122"/>
              </a:rPr>
              <a:t>维护党和国家威信</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30" name="矩形 29"/>
          <p:cNvSpPr/>
          <p:nvPr/>
        </p:nvSpPr>
        <p:spPr>
          <a:xfrm>
            <a:off x="5335905" y="2957830"/>
            <a:ext cx="5617845" cy="2143125"/>
          </a:xfrm>
          <a:prstGeom prst="rect">
            <a:avLst/>
          </a:prstGeom>
        </p:spPr>
        <p:txBody>
          <a:bodyPr wrap="square">
            <a:spAutoFit/>
          </a:bodyPr>
          <a:lstStyle/>
          <a:p>
            <a:pPr algn="just" fontAlgn="auto">
              <a:lnSpc>
                <a:spcPts val="3200"/>
              </a:lnSpc>
            </a:pPr>
            <a:r>
              <a:rPr lang="en-US" altLang="zh-CN" sz="2400" b="1" dirty="0" smtClean="0">
                <a:latin typeface="微软雅黑" panose="020B0503020204020204" pitchFamily="34" charset="-122"/>
                <a:ea typeface="微软雅黑" panose="020B0503020204020204" pitchFamily="34" charset="-122"/>
              </a:rPr>
              <a:t>18</a:t>
            </a:r>
            <a:r>
              <a:rPr lang="zh-CN" altLang="en-US" sz="2400" b="1" dirty="0" smtClean="0">
                <a:latin typeface="微软雅黑" panose="020B0503020204020204" pitchFamily="34" charset="-122"/>
                <a:ea typeface="微软雅黑" panose="020B0503020204020204" pitchFamily="34" charset="-122"/>
              </a:rPr>
              <a:t>年条例</a:t>
            </a:r>
            <a:r>
              <a:rPr lang="zh-CN" altLang="en-US" sz="2400" dirty="0" smtClean="0">
                <a:latin typeface="微软雅黑" panose="020B0503020204020204" pitchFamily="34" charset="-122"/>
                <a:ea typeface="微软雅黑" panose="020B0503020204020204" pitchFamily="34" charset="-122"/>
              </a:rPr>
              <a:t>在</a:t>
            </a:r>
            <a:r>
              <a:rPr lang="zh-CN" altLang="en-US" sz="2400" dirty="0">
                <a:latin typeface="微软雅黑" panose="020B0503020204020204" pitchFamily="34" charset="-122"/>
                <a:ea typeface="微软雅黑" panose="020B0503020204020204" pitchFamily="34" charset="-122"/>
              </a:rPr>
              <a:t>原有的政治纪律关于丑化党和国家形象，诋毁、污蔑党和国家领导人，歪曲党史、军史行为的处分规定基础上，延伸到对诋毁、污蔑英雄模范以及歪曲国家历史的行为进行处分。</a:t>
            </a:r>
            <a:endParaRPr lang="en-US" altLang="zh-CN" sz="2400" dirty="0" smtClean="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400"/>
                                  </p:stCondLst>
                                  <p:childTnLst>
                                    <p:set>
                                      <p:cBhvr>
                                        <p:cTn id="6" dur="1" fill="hold">
                                          <p:stCondLst>
                                            <p:cond delay="0"/>
                                          </p:stCondLst>
                                        </p:cTn>
                                        <p:tgtEl>
                                          <p:spTgt spid="17"/>
                                        </p:tgtEl>
                                        <p:attrNameLst>
                                          <p:attrName>style.visibility</p:attrName>
                                        </p:attrNameLst>
                                      </p:cBhvr>
                                      <p:to>
                                        <p:strVal val="visible"/>
                                      </p:to>
                                    </p:set>
                                    <p:anim calcmode="lin" valueType="num">
                                      <p:cBhvr>
                                        <p:cTn id="7" dur="250" fill="hold"/>
                                        <p:tgtEl>
                                          <p:spTgt spid="17"/>
                                        </p:tgtEl>
                                        <p:attrNameLst>
                                          <p:attrName>ppt_w</p:attrName>
                                        </p:attrNameLst>
                                      </p:cBhvr>
                                      <p:tavLst>
                                        <p:tav tm="0">
                                          <p:val>
                                            <p:fltVal val="0"/>
                                          </p:val>
                                        </p:tav>
                                        <p:tav tm="100000">
                                          <p:val>
                                            <p:strVal val="#ppt_w"/>
                                          </p:val>
                                        </p:tav>
                                      </p:tavLst>
                                    </p:anim>
                                    <p:anim calcmode="lin" valueType="num">
                                      <p:cBhvr>
                                        <p:cTn id="8" dur="250" fill="hold"/>
                                        <p:tgtEl>
                                          <p:spTgt spid="17"/>
                                        </p:tgtEl>
                                        <p:attrNameLst>
                                          <p:attrName>ppt_h</p:attrName>
                                        </p:attrNameLst>
                                      </p:cBhvr>
                                      <p:tavLst>
                                        <p:tav tm="0">
                                          <p:val>
                                            <p:fltVal val="0"/>
                                          </p:val>
                                        </p:tav>
                                        <p:tav tm="100000">
                                          <p:val>
                                            <p:strVal val="#ppt_h"/>
                                          </p:val>
                                        </p:tav>
                                      </p:tavLst>
                                    </p:anim>
                                    <p:animEffect transition="in" filter="fade">
                                      <p:cBhvr>
                                        <p:cTn id="9" dur="250"/>
                                        <p:tgtEl>
                                          <p:spTgt spid="17"/>
                                        </p:tgtEl>
                                      </p:cBhvr>
                                    </p:animEffect>
                                  </p:childTnLst>
                                </p:cTn>
                              </p:par>
                              <p:par>
                                <p:cTn id="10" presetID="6" presetClass="emph" presetSubtype="0" decel="100000" fill="hold" grpId="1" nodeType="withEffect">
                                  <p:stCondLst>
                                    <p:cond delay="600"/>
                                  </p:stCondLst>
                                  <p:childTnLst>
                                    <p:animScale>
                                      <p:cBhvr>
                                        <p:cTn id="11" dur="250" fill="hold"/>
                                        <p:tgtEl>
                                          <p:spTgt spid="17"/>
                                        </p:tgtEl>
                                      </p:cBhvr>
                                      <p:by x="120000" y="120000"/>
                                    </p:animScale>
                                  </p:childTnLst>
                                </p:cTn>
                              </p:par>
                              <p:par>
                                <p:cTn id="12" presetID="6" presetClass="emph" presetSubtype="0" decel="100000" fill="hold" grpId="2" nodeType="withEffect">
                                  <p:stCondLst>
                                    <p:cond delay="800"/>
                                  </p:stCondLst>
                                  <p:childTnLst>
                                    <p:animScale>
                                      <p:cBhvr>
                                        <p:cTn id="13" dur="250" fill="hold"/>
                                        <p:tgtEl>
                                          <p:spTgt spid="17"/>
                                        </p:tgtEl>
                                      </p:cBhvr>
                                      <p:by x="83000" y="83000"/>
                                    </p:animScale>
                                  </p:childTnLst>
                                </p:cTn>
                              </p:par>
                              <p:par>
                                <p:cTn id="14" presetID="53" presetClass="entr" presetSubtype="16" fill="hold" nodeType="withEffect">
                                  <p:stCondLst>
                                    <p:cond delay="600"/>
                                  </p:stCondLst>
                                  <p:childTnLst>
                                    <p:set>
                                      <p:cBhvr>
                                        <p:cTn id="15" dur="1" fill="hold">
                                          <p:stCondLst>
                                            <p:cond delay="0"/>
                                          </p:stCondLst>
                                        </p:cTn>
                                        <p:tgtEl>
                                          <p:spTgt spid="20"/>
                                        </p:tgtEl>
                                        <p:attrNameLst>
                                          <p:attrName>style.visibility</p:attrName>
                                        </p:attrNameLst>
                                      </p:cBhvr>
                                      <p:to>
                                        <p:strVal val="visible"/>
                                      </p:to>
                                    </p:set>
                                    <p:anim calcmode="lin" valueType="num">
                                      <p:cBhvr>
                                        <p:cTn id="16" dur="250" fill="hold"/>
                                        <p:tgtEl>
                                          <p:spTgt spid="20"/>
                                        </p:tgtEl>
                                        <p:attrNameLst>
                                          <p:attrName>ppt_w</p:attrName>
                                        </p:attrNameLst>
                                      </p:cBhvr>
                                      <p:tavLst>
                                        <p:tav tm="0">
                                          <p:val>
                                            <p:fltVal val="0"/>
                                          </p:val>
                                        </p:tav>
                                        <p:tav tm="100000">
                                          <p:val>
                                            <p:strVal val="#ppt_w"/>
                                          </p:val>
                                        </p:tav>
                                      </p:tavLst>
                                    </p:anim>
                                    <p:anim calcmode="lin" valueType="num">
                                      <p:cBhvr>
                                        <p:cTn id="17" dur="250" fill="hold"/>
                                        <p:tgtEl>
                                          <p:spTgt spid="20"/>
                                        </p:tgtEl>
                                        <p:attrNameLst>
                                          <p:attrName>ppt_h</p:attrName>
                                        </p:attrNameLst>
                                      </p:cBhvr>
                                      <p:tavLst>
                                        <p:tav tm="0">
                                          <p:val>
                                            <p:fltVal val="0"/>
                                          </p:val>
                                        </p:tav>
                                        <p:tav tm="100000">
                                          <p:val>
                                            <p:strVal val="#ppt_h"/>
                                          </p:val>
                                        </p:tav>
                                      </p:tavLst>
                                    </p:anim>
                                    <p:animEffect transition="in" filter="fade">
                                      <p:cBhvr>
                                        <p:cTn id="18" dur="250"/>
                                        <p:tgtEl>
                                          <p:spTgt spid="20"/>
                                        </p:tgtEl>
                                      </p:cBhvr>
                                    </p:animEffect>
                                  </p:childTnLst>
                                </p:cTn>
                              </p:par>
                              <p:par>
                                <p:cTn id="19" presetID="6" presetClass="emph" presetSubtype="0" decel="100000" fill="hold" nodeType="withEffect">
                                  <p:stCondLst>
                                    <p:cond delay="800"/>
                                  </p:stCondLst>
                                  <p:childTnLst>
                                    <p:animScale>
                                      <p:cBhvr>
                                        <p:cTn id="20" dur="250" fill="hold"/>
                                        <p:tgtEl>
                                          <p:spTgt spid="20"/>
                                        </p:tgtEl>
                                      </p:cBhvr>
                                      <p:by x="120000" y="120000"/>
                                    </p:animScale>
                                  </p:childTnLst>
                                </p:cTn>
                              </p:par>
                              <p:par>
                                <p:cTn id="21" presetID="6" presetClass="emph" presetSubtype="0" decel="100000" fill="hold" nodeType="withEffect">
                                  <p:stCondLst>
                                    <p:cond delay="1000"/>
                                  </p:stCondLst>
                                  <p:childTnLst>
                                    <p:animScale>
                                      <p:cBhvr>
                                        <p:cTn id="22" dur="250" fill="hold"/>
                                        <p:tgtEl>
                                          <p:spTgt spid="20"/>
                                        </p:tgtEl>
                                      </p:cBhvr>
                                      <p:by x="83000" y="83000"/>
                                    </p:animScale>
                                  </p:childTnLst>
                                </p:cTn>
                              </p:par>
                              <p:par>
                                <p:cTn id="23" presetID="53" presetClass="entr" presetSubtype="16" fill="hold" grpId="0" nodeType="withEffect">
                                  <p:stCondLst>
                                    <p:cond delay="600"/>
                                  </p:stCondLst>
                                  <p:childTnLst>
                                    <p:set>
                                      <p:cBhvr>
                                        <p:cTn id="24" dur="1" fill="hold">
                                          <p:stCondLst>
                                            <p:cond delay="0"/>
                                          </p:stCondLst>
                                        </p:cTn>
                                        <p:tgtEl>
                                          <p:spTgt spid="19"/>
                                        </p:tgtEl>
                                        <p:attrNameLst>
                                          <p:attrName>style.visibility</p:attrName>
                                        </p:attrNameLst>
                                      </p:cBhvr>
                                      <p:to>
                                        <p:strVal val="visible"/>
                                      </p:to>
                                    </p:set>
                                    <p:anim calcmode="lin" valueType="num">
                                      <p:cBhvr>
                                        <p:cTn id="25" dur="250" fill="hold"/>
                                        <p:tgtEl>
                                          <p:spTgt spid="19"/>
                                        </p:tgtEl>
                                        <p:attrNameLst>
                                          <p:attrName>ppt_w</p:attrName>
                                        </p:attrNameLst>
                                      </p:cBhvr>
                                      <p:tavLst>
                                        <p:tav tm="0">
                                          <p:val>
                                            <p:fltVal val="0"/>
                                          </p:val>
                                        </p:tav>
                                        <p:tav tm="100000">
                                          <p:val>
                                            <p:strVal val="#ppt_w"/>
                                          </p:val>
                                        </p:tav>
                                      </p:tavLst>
                                    </p:anim>
                                    <p:anim calcmode="lin" valueType="num">
                                      <p:cBhvr>
                                        <p:cTn id="26" dur="250" fill="hold"/>
                                        <p:tgtEl>
                                          <p:spTgt spid="19"/>
                                        </p:tgtEl>
                                        <p:attrNameLst>
                                          <p:attrName>ppt_h</p:attrName>
                                        </p:attrNameLst>
                                      </p:cBhvr>
                                      <p:tavLst>
                                        <p:tav tm="0">
                                          <p:val>
                                            <p:fltVal val="0"/>
                                          </p:val>
                                        </p:tav>
                                        <p:tav tm="100000">
                                          <p:val>
                                            <p:strVal val="#ppt_h"/>
                                          </p:val>
                                        </p:tav>
                                      </p:tavLst>
                                    </p:anim>
                                    <p:animEffect transition="in" filter="fade">
                                      <p:cBhvr>
                                        <p:cTn id="27" dur="250"/>
                                        <p:tgtEl>
                                          <p:spTgt spid="19"/>
                                        </p:tgtEl>
                                      </p:cBhvr>
                                    </p:animEffect>
                                  </p:childTnLst>
                                </p:cTn>
                              </p:par>
                              <p:par>
                                <p:cTn id="28" presetID="6" presetClass="emph" presetSubtype="0" decel="100000" fill="hold" grpId="1" nodeType="withEffect">
                                  <p:stCondLst>
                                    <p:cond delay="800"/>
                                  </p:stCondLst>
                                  <p:childTnLst>
                                    <p:animScale>
                                      <p:cBhvr>
                                        <p:cTn id="29" dur="250" fill="hold"/>
                                        <p:tgtEl>
                                          <p:spTgt spid="19"/>
                                        </p:tgtEl>
                                      </p:cBhvr>
                                      <p:by x="120000" y="120000"/>
                                    </p:animScale>
                                  </p:childTnLst>
                                </p:cTn>
                              </p:par>
                              <p:par>
                                <p:cTn id="30" presetID="6" presetClass="emph" presetSubtype="0" decel="100000" fill="hold" grpId="2" nodeType="withEffect">
                                  <p:stCondLst>
                                    <p:cond delay="1000"/>
                                  </p:stCondLst>
                                  <p:childTnLst>
                                    <p:animScale>
                                      <p:cBhvr>
                                        <p:cTn id="31" dur="250" fill="hold"/>
                                        <p:tgtEl>
                                          <p:spTgt spid="19"/>
                                        </p:tgtEl>
                                      </p:cBhvr>
                                      <p:by x="83000" y="83000"/>
                                    </p:animScale>
                                  </p:childTnLst>
                                </p:cTn>
                              </p:par>
                            </p:childTnLst>
                          </p:cTn>
                        </p:par>
                        <p:par>
                          <p:cTn id="32" fill="hold">
                            <p:stCondLst>
                              <p:cond delay="900"/>
                            </p:stCondLst>
                            <p:childTnLst>
                              <p:par>
                                <p:cTn id="33" presetID="53" presetClass="entr" presetSubtype="16" fill="hold" grpId="0" nodeType="afterEffect">
                                  <p:stCondLst>
                                    <p:cond delay="0"/>
                                  </p:stCondLst>
                                  <p:childTnLst>
                                    <p:set>
                                      <p:cBhvr>
                                        <p:cTn id="34" dur="1" fill="hold">
                                          <p:stCondLst>
                                            <p:cond delay="0"/>
                                          </p:stCondLst>
                                        </p:cTn>
                                        <p:tgtEl>
                                          <p:spTgt spid="26"/>
                                        </p:tgtEl>
                                        <p:attrNameLst>
                                          <p:attrName>style.visibility</p:attrName>
                                        </p:attrNameLst>
                                      </p:cBhvr>
                                      <p:to>
                                        <p:strVal val="visible"/>
                                      </p:to>
                                    </p:set>
                                    <p:anim calcmode="lin" valueType="num">
                                      <p:cBhvr>
                                        <p:cTn id="35" dur="300" fill="hold"/>
                                        <p:tgtEl>
                                          <p:spTgt spid="26"/>
                                        </p:tgtEl>
                                        <p:attrNameLst>
                                          <p:attrName>ppt_w</p:attrName>
                                        </p:attrNameLst>
                                      </p:cBhvr>
                                      <p:tavLst>
                                        <p:tav tm="0">
                                          <p:val>
                                            <p:fltVal val="0"/>
                                          </p:val>
                                        </p:tav>
                                        <p:tav tm="100000">
                                          <p:val>
                                            <p:strVal val="#ppt_w"/>
                                          </p:val>
                                        </p:tav>
                                      </p:tavLst>
                                    </p:anim>
                                    <p:anim calcmode="lin" valueType="num">
                                      <p:cBhvr>
                                        <p:cTn id="36" dur="300" fill="hold"/>
                                        <p:tgtEl>
                                          <p:spTgt spid="26"/>
                                        </p:tgtEl>
                                        <p:attrNameLst>
                                          <p:attrName>ppt_h</p:attrName>
                                        </p:attrNameLst>
                                      </p:cBhvr>
                                      <p:tavLst>
                                        <p:tav tm="0">
                                          <p:val>
                                            <p:fltVal val="0"/>
                                          </p:val>
                                        </p:tav>
                                        <p:tav tm="100000">
                                          <p:val>
                                            <p:strVal val="#ppt_h"/>
                                          </p:val>
                                        </p:tav>
                                      </p:tavLst>
                                    </p:anim>
                                    <p:animEffect transition="in" filter="fade">
                                      <p:cBhvr>
                                        <p:cTn id="37" dur="300"/>
                                        <p:tgtEl>
                                          <p:spTgt spid="26"/>
                                        </p:tgtEl>
                                      </p:cBhvr>
                                    </p:animEffect>
                                  </p:childTnLst>
                                </p:cTn>
                              </p:par>
                            </p:childTnLst>
                          </p:cTn>
                        </p:par>
                        <p:par>
                          <p:cTn id="38" fill="hold">
                            <p:stCondLst>
                              <p:cond delay="1400"/>
                            </p:stCondLst>
                            <p:childTnLst>
                              <p:par>
                                <p:cTn id="39" presetID="53" presetClass="entr" presetSubtype="16" fill="hold" grpId="0" nodeType="afterEffect">
                                  <p:stCondLst>
                                    <p:cond delay="0"/>
                                  </p:stCondLst>
                                  <p:childTnLst>
                                    <p:set>
                                      <p:cBhvr>
                                        <p:cTn id="40" dur="1" fill="hold">
                                          <p:stCondLst>
                                            <p:cond delay="0"/>
                                          </p:stCondLst>
                                        </p:cTn>
                                        <p:tgtEl>
                                          <p:spTgt spid="27"/>
                                        </p:tgtEl>
                                        <p:attrNameLst>
                                          <p:attrName>style.visibility</p:attrName>
                                        </p:attrNameLst>
                                      </p:cBhvr>
                                      <p:to>
                                        <p:strVal val="visible"/>
                                      </p:to>
                                    </p:set>
                                    <p:anim calcmode="lin" valueType="num">
                                      <p:cBhvr>
                                        <p:cTn id="41" dur="300" fill="hold"/>
                                        <p:tgtEl>
                                          <p:spTgt spid="27"/>
                                        </p:tgtEl>
                                        <p:attrNameLst>
                                          <p:attrName>ppt_w</p:attrName>
                                        </p:attrNameLst>
                                      </p:cBhvr>
                                      <p:tavLst>
                                        <p:tav tm="0">
                                          <p:val>
                                            <p:fltVal val="0"/>
                                          </p:val>
                                        </p:tav>
                                        <p:tav tm="100000">
                                          <p:val>
                                            <p:strVal val="#ppt_w"/>
                                          </p:val>
                                        </p:tav>
                                      </p:tavLst>
                                    </p:anim>
                                    <p:anim calcmode="lin" valueType="num">
                                      <p:cBhvr>
                                        <p:cTn id="42" dur="300" fill="hold"/>
                                        <p:tgtEl>
                                          <p:spTgt spid="27"/>
                                        </p:tgtEl>
                                        <p:attrNameLst>
                                          <p:attrName>ppt_h</p:attrName>
                                        </p:attrNameLst>
                                      </p:cBhvr>
                                      <p:tavLst>
                                        <p:tav tm="0">
                                          <p:val>
                                            <p:fltVal val="0"/>
                                          </p:val>
                                        </p:tav>
                                        <p:tav tm="100000">
                                          <p:val>
                                            <p:strVal val="#ppt_h"/>
                                          </p:val>
                                        </p:tav>
                                      </p:tavLst>
                                    </p:anim>
                                    <p:animEffect transition="in" filter="fade">
                                      <p:cBhvr>
                                        <p:cTn id="43" dur="300"/>
                                        <p:tgtEl>
                                          <p:spTgt spid="27"/>
                                        </p:tgtEl>
                                      </p:cBhvr>
                                    </p:animEffect>
                                  </p:childTnLst>
                                </p:cTn>
                              </p:par>
                            </p:childTnLst>
                          </p:cTn>
                        </p:par>
                        <p:par>
                          <p:cTn id="44" fill="hold">
                            <p:stCondLst>
                              <p:cond delay="1900"/>
                            </p:stCondLst>
                            <p:childTnLst>
                              <p:par>
                                <p:cTn id="45" presetID="10" presetClass="entr" presetSubtype="0" fill="hold" grpId="0" nodeType="after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500"/>
                                        <p:tgtEl>
                                          <p:spTgt spid="28"/>
                                        </p:tgtEl>
                                      </p:cBhvr>
                                    </p:animEffect>
                                  </p:childTnLst>
                                </p:cTn>
                              </p:par>
                            </p:childTnLst>
                          </p:cTn>
                        </p:par>
                        <p:par>
                          <p:cTn id="48" fill="hold">
                            <p:stCondLst>
                              <p:cond delay="2400"/>
                            </p:stCondLst>
                            <p:childTnLst>
                              <p:par>
                                <p:cTn id="49" presetID="53" presetClass="entr" presetSubtype="16" fill="hold" grpId="0" nodeType="afterEffect">
                                  <p:stCondLst>
                                    <p:cond delay="0"/>
                                  </p:stCondLst>
                                  <p:iterate type="lt">
                                    <p:tmPct val="10000"/>
                                  </p:iterate>
                                  <p:childTnLst>
                                    <p:set>
                                      <p:cBhvr>
                                        <p:cTn id="50" dur="1" fill="hold">
                                          <p:stCondLst>
                                            <p:cond delay="0"/>
                                          </p:stCondLst>
                                        </p:cTn>
                                        <p:tgtEl>
                                          <p:spTgt spid="30"/>
                                        </p:tgtEl>
                                        <p:attrNameLst>
                                          <p:attrName>style.visibility</p:attrName>
                                        </p:attrNameLst>
                                      </p:cBhvr>
                                      <p:to>
                                        <p:strVal val="visible"/>
                                      </p:to>
                                    </p:set>
                                    <p:anim calcmode="lin" valueType="num">
                                      <p:cBhvr>
                                        <p:cTn id="51" dur="250" fill="hold"/>
                                        <p:tgtEl>
                                          <p:spTgt spid="30"/>
                                        </p:tgtEl>
                                        <p:attrNameLst>
                                          <p:attrName>ppt_w</p:attrName>
                                        </p:attrNameLst>
                                      </p:cBhvr>
                                      <p:tavLst>
                                        <p:tav tm="0">
                                          <p:val>
                                            <p:fltVal val="0"/>
                                          </p:val>
                                        </p:tav>
                                        <p:tav tm="100000">
                                          <p:val>
                                            <p:strVal val="#ppt_w"/>
                                          </p:val>
                                        </p:tav>
                                      </p:tavLst>
                                    </p:anim>
                                    <p:anim calcmode="lin" valueType="num">
                                      <p:cBhvr>
                                        <p:cTn id="52" dur="250" fill="hold"/>
                                        <p:tgtEl>
                                          <p:spTgt spid="30"/>
                                        </p:tgtEl>
                                        <p:attrNameLst>
                                          <p:attrName>ppt_h</p:attrName>
                                        </p:attrNameLst>
                                      </p:cBhvr>
                                      <p:tavLst>
                                        <p:tav tm="0">
                                          <p:val>
                                            <p:fltVal val="0"/>
                                          </p:val>
                                        </p:tav>
                                        <p:tav tm="100000">
                                          <p:val>
                                            <p:strVal val="#ppt_h"/>
                                          </p:val>
                                        </p:tav>
                                      </p:tavLst>
                                    </p:anim>
                                    <p:animEffect transition="in" filter="fade">
                                      <p:cBhvr>
                                        <p:cTn id="53" dur="25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7" grpId="1" bldLvl="0" animBg="1"/>
      <p:bldP spid="17" grpId="2" bldLvl="0" animBg="1"/>
      <p:bldP spid="19" grpId="0" bldLvl="0" animBg="1"/>
      <p:bldP spid="19" grpId="1" bldLvl="0" animBg="1"/>
      <p:bldP spid="19" grpId="2" bldLvl="0" animBg="1"/>
      <p:bldP spid="26" grpId="0" bldLvl="0" animBg="1"/>
      <p:bldP spid="27" grpId="0" bldLvl="0" animBg="1"/>
      <p:bldP spid="28" grpId="0"/>
      <p:bldP spid="3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88923" y="246423"/>
            <a:ext cx="4103077" cy="675011"/>
          </a:xfrm>
          <a:prstGeom prst="rect">
            <a:avLst/>
          </a:prstGeom>
        </p:spPr>
      </p:pic>
      <p:cxnSp>
        <p:nvCxnSpPr>
          <p:cNvPr id="3" name="直接连接符 2"/>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060287" y="353095"/>
            <a:ext cx="5262188" cy="461665"/>
          </a:xfrm>
          <a:prstGeom prst="rect">
            <a:avLst/>
          </a:prstGeom>
        </p:spPr>
        <p:txBody>
          <a:bodyPr wrap="square">
            <a:spAutoFit/>
          </a:bodyPr>
          <a:lstStyle/>
          <a:p>
            <a:r>
              <a:rPr lang="zh-CN" altLang="en-US" sz="2400" b="1" dirty="0" smtClean="0">
                <a:solidFill>
                  <a:schemeClr val="accent1"/>
                </a:solidFill>
                <a:latin typeface="微软雅黑" panose="020B0503020204020204" pitchFamily="34" charset="-122"/>
                <a:ea typeface="微软雅黑" panose="020B0503020204020204" pitchFamily="34" charset="-122"/>
              </a:rPr>
              <a:t>第一部分：修订背景和主要精神</a:t>
            </a:r>
            <a:endParaRPr lang="zh-CN" altLang="en-US" sz="2400" b="1" dirty="0">
              <a:solidFill>
                <a:schemeClr val="accent1"/>
              </a:solidFill>
              <a:latin typeface="微软雅黑" panose="020B0503020204020204" pitchFamily="34" charset="-122"/>
              <a:ea typeface="微软雅黑" panose="020B0503020204020204" pitchFamily="34" charset="-122"/>
            </a:endParaRPr>
          </a:p>
        </p:txBody>
      </p:sp>
      <p:sp>
        <p:nvSpPr>
          <p:cNvPr id="5" name="Freeform 29"/>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17" name="椭圆 16"/>
          <p:cNvSpPr/>
          <p:nvPr/>
        </p:nvSpPr>
        <p:spPr>
          <a:xfrm>
            <a:off x="1060475" y="2131899"/>
            <a:ext cx="2458229" cy="2458229"/>
          </a:xfrm>
          <a:prstGeom prst="ellipse">
            <a:avLst/>
          </a:prstGeom>
          <a:gradFill flip="none" rotWithShape="1">
            <a:gsLst>
              <a:gs pos="0">
                <a:srgbClr val="B40000"/>
              </a:gs>
              <a:gs pos="100000">
                <a:srgbClr val="FFFF00"/>
              </a:gs>
              <a:gs pos="67000">
                <a:srgbClr val="FF0000"/>
              </a:gs>
            </a:gsLst>
            <a:lin ang="16200000" scaled="1"/>
            <a:tileRect/>
          </a:gradFill>
          <a:ln w="28575">
            <a:gradFill>
              <a:gsLst>
                <a:gs pos="0">
                  <a:srgbClr val="FFFF00"/>
                </a:gs>
                <a:gs pos="100000">
                  <a:srgbClr val="FFA000"/>
                </a:gs>
              </a:gsLst>
              <a:lin ang="5400000" scaled="1"/>
            </a:grad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矩形 18"/>
          <p:cNvSpPr/>
          <p:nvPr/>
        </p:nvSpPr>
        <p:spPr>
          <a:xfrm>
            <a:off x="1267799" y="3101555"/>
            <a:ext cx="2043579" cy="1077218"/>
          </a:xfrm>
          <a:prstGeom prst="rect">
            <a:avLst/>
          </a:prstGeom>
          <a:noFill/>
          <a:effectLst/>
        </p:spPr>
        <p:txBody>
          <a:bodyPr wrap="square" rtlCol="0">
            <a:spAutoFit/>
          </a:bodyPr>
          <a:lstStyle/>
          <a:p>
            <a:pPr algn="ctr"/>
            <a:r>
              <a:rPr lang="zh-CN" altLang="en-US" sz="1600" b="1" dirty="0">
                <a:gradFill>
                  <a:gsLst>
                    <a:gs pos="0">
                      <a:srgbClr val="FFC000"/>
                    </a:gs>
                    <a:gs pos="33000">
                      <a:srgbClr val="FFFF99"/>
                    </a:gs>
                    <a:gs pos="66000">
                      <a:srgbClr val="F2B800"/>
                    </a:gs>
                    <a:gs pos="100000">
                      <a:srgbClr val="FFFF00"/>
                    </a:gs>
                  </a:gsLst>
                  <a:lin ang="5400000" scaled="0"/>
                </a:gradFill>
                <a:effectLst>
                  <a:outerShdw blurRad="152400" dist="152400" dir="2700000" algn="tl" rotWithShape="0">
                    <a:prstClr val="black">
                      <a:alpha val="60000"/>
                    </a:prstClr>
                  </a:outerShdw>
                </a:effectLst>
                <a:latin typeface="微软雅黑" panose="020B0503020204020204" pitchFamily="34" charset="-122"/>
                <a:ea typeface="微软雅黑" panose="020B0503020204020204" pitchFamily="34" charset="-122"/>
              </a:rPr>
              <a:t>体现党的十八大以来全面从严治党特别是作风建设和反腐败斗争的最新成果</a:t>
            </a:r>
          </a:p>
        </p:txBody>
      </p:sp>
      <p:pic>
        <p:nvPicPr>
          <p:cNvPr id="20" name="图片 19"/>
          <p:cNvPicPr>
            <a:picLocks noChangeAspect="1"/>
          </p:cNvPicPr>
          <p:nvPr/>
        </p:nvPicPr>
        <p:blipFill>
          <a:blip r:embed="rId4" cstate="print">
            <a:extLst>
              <a:ext uri="{BEBA8EAE-BF5A-486C-A8C5-ECC9F3942E4B}">
                <a14:imgProps xmlns:a14="http://schemas.microsoft.com/office/drawing/2010/main">
                  <a14:imgLayer r:embed="rId5">
                    <a14:imgEffect>
                      <a14:brightnessContrast bright="20000"/>
                    </a14:imgEffect>
                  </a14:imgLayer>
                </a14:imgProps>
              </a:ext>
              <a:ext uri="{28A0092B-C50C-407E-A947-70E740481C1C}">
                <a14:useLocalDpi xmlns:a14="http://schemas.microsoft.com/office/drawing/2010/main" val="0"/>
              </a:ext>
            </a:extLst>
          </a:blip>
          <a:stretch>
            <a:fillRect/>
          </a:stretch>
        </p:blipFill>
        <p:spPr>
          <a:xfrm>
            <a:off x="1910594" y="2352510"/>
            <a:ext cx="756721" cy="643618"/>
          </a:xfrm>
          <a:prstGeom prst="rect">
            <a:avLst/>
          </a:prstGeom>
        </p:spPr>
      </p:pic>
      <p:sp>
        <p:nvSpPr>
          <p:cNvPr id="21" name="圆角矩形 20"/>
          <p:cNvSpPr/>
          <p:nvPr/>
        </p:nvSpPr>
        <p:spPr>
          <a:xfrm>
            <a:off x="4064000" y="3795395"/>
            <a:ext cx="6706235" cy="1218565"/>
          </a:xfrm>
          <a:prstGeom prst="roundRect">
            <a:avLst>
              <a:gd name="adj" fmla="val 10006"/>
            </a:avLst>
          </a:prstGeom>
          <a:noFill/>
          <a:ln w="12700">
            <a:solidFill>
              <a:schemeClr val="tx2"/>
            </a:solidFill>
          </a:ln>
        </p:spPr>
        <p:txBody>
          <a:bodyPr vert="horz" wrap="square" lIns="91440" tIns="45720" rIns="91440" bIns="45720" numCol="1" anchor="t" anchorCtr="0" compatLnSpc="1"/>
          <a:lstStyle/>
          <a:p>
            <a:endParaRPr lang="zh-CN" altLang="en-US"/>
          </a:p>
        </p:txBody>
      </p:sp>
      <p:sp>
        <p:nvSpPr>
          <p:cNvPr id="29" name="圆角矩形 28"/>
          <p:cNvSpPr/>
          <p:nvPr/>
        </p:nvSpPr>
        <p:spPr>
          <a:xfrm>
            <a:off x="4064000" y="1988820"/>
            <a:ext cx="6613525" cy="1256665"/>
          </a:xfrm>
          <a:prstGeom prst="roundRect">
            <a:avLst>
              <a:gd name="adj" fmla="val 10006"/>
            </a:avLst>
          </a:prstGeom>
          <a:noFill/>
          <a:ln w="12700">
            <a:solidFill>
              <a:schemeClr val="tx2"/>
            </a:solidFill>
          </a:ln>
        </p:spPr>
        <p:txBody>
          <a:bodyPr vert="horz" wrap="square" lIns="91440" tIns="45720" rIns="91440" bIns="45720" numCol="1" anchor="t" anchorCtr="0" compatLnSpc="1"/>
          <a:lstStyle/>
          <a:p>
            <a:endParaRPr lang="zh-CN" altLang="en-US">
              <a:solidFill>
                <a:schemeClr val="tx1"/>
              </a:solidFill>
            </a:endParaRPr>
          </a:p>
        </p:txBody>
      </p:sp>
      <p:sp>
        <p:nvSpPr>
          <p:cNvPr id="46" name="矩形 45"/>
          <p:cNvSpPr/>
          <p:nvPr/>
        </p:nvSpPr>
        <p:spPr>
          <a:xfrm>
            <a:off x="4222115" y="2109470"/>
            <a:ext cx="6296660" cy="1014730"/>
          </a:xfrm>
          <a:prstGeom prst="rect">
            <a:avLst/>
          </a:prstGeom>
        </p:spPr>
        <p:txBody>
          <a:bodyPr wrap="square">
            <a:spAutoFit/>
          </a:bodyPr>
          <a:lstStyle/>
          <a:p>
            <a:pPr algn="just"/>
            <a:r>
              <a:rPr lang="zh-CN" altLang="en-US" sz="2000" dirty="0">
                <a:latin typeface="微软雅黑" panose="020B0503020204020204" pitchFamily="34" charset="-122"/>
                <a:ea typeface="微软雅黑" panose="020B0503020204020204" pitchFamily="34" charset="-122"/>
              </a:rPr>
              <a:t>从近年来查处违反中央八项规定精神的案件看，有的党员干部作风飘浮，形式主义、官僚主义问题严重，“四风”隐形变异问题查而不绝，作风建设依然任重道远。</a:t>
            </a:r>
          </a:p>
        </p:txBody>
      </p:sp>
      <p:sp>
        <p:nvSpPr>
          <p:cNvPr id="48" name="矩形 47"/>
          <p:cNvSpPr/>
          <p:nvPr/>
        </p:nvSpPr>
        <p:spPr>
          <a:xfrm>
            <a:off x="4143375" y="3897630"/>
            <a:ext cx="6455410" cy="1014730"/>
          </a:xfrm>
          <a:prstGeom prst="rect">
            <a:avLst/>
          </a:prstGeom>
        </p:spPr>
        <p:txBody>
          <a:bodyPr wrap="square">
            <a:spAutoFit/>
          </a:bodyPr>
          <a:lstStyle/>
          <a:p>
            <a:pPr algn="just"/>
            <a:r>
              <a:rPr lang="zh-CN" altLang="en-US" sz="2000" dirty="0">
                <a:latin typeface="微软雅黑" panose="020B0503020204020204" pitchFamily="34" charset="-122"/>
                <a:ea typeface="微软雅黑" panose="020B0503020204020204" pitchFamily="34" charset="-122"/>
              </a:rPr>
              <a:t>条例在修订时，除了在总则第7条把违反中央八项规定精神的问题作为查处重点以外，还在分则当中进一步细化了违反中央八项规定精神问题的处分规定。</a:t>
            </a:r>
            <a:endParaRPr lang="zh-CN" altLang="en-US" sz="12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400"/>
                                  </p:stCondLst>
                                  <p:childTnLst>
                                    <p:set>
                                      <p:cBhvr>
                                        <p:cTn id="6" dur="1" fill="hold">
                                          <p:stCondLst>
                                            <p:cond delay="0"/>
                                          </p:stCondLst>
                                        </p:cTn>
                                        <p:tgtEl>
                                          <p:spTgt spid="17"/>
                                        </p:tgtEl>
                                        <p:attrNameLst>
                                          <p:attrName>style.visibility</p:attrName>
                                        </p:attrNameLst>
                                      </p:cBhvr>
                                      <p:to>
                                        <p:strVal val="visible"/>
                                      </p:to>
                                    </p:set>
                                    <p:anim calcmode="lin" valueType="num">
                                      <p:cBhvr>
                                        <p:cTn id="7" dur="250" fill="hold"/>
                                        <p:tgtEl>
                                          <p:spTgt spid="17"/>
                                        </p:tgtEl>
                                        <p:attrNameLst>
                                          <p:attrName>ppt_w</p:attrName>
                                        </p:attrNameLst>
                                      </p:cBhvr>
                                      <p:tavLst>
                                        <p:tav tm="0">
                                          <p:val>
                                            <p:fltVal val="0"/>
                                          </p:val>
                                        </p:tav>
                                        <p:tav tm="100000">
                                          <p:val>
                                            <p:strVal val="#ppt_w"/>
                                          </p:val>
                                        </p:tav>
                                      </p:tavLst>
                                    </p:anim>
                                    <p:anim calcmode="lin" valueType="num">
                                      <p:cBhvr>
                                        <p:cTn id="8" dur="250" fill="hold"/>
                                        <p:tgtEl>
                                          <p:spTgt spid="17"/>
                                        </p:tgtEl>
                                        <p:attrNameLst>
                                          <p:attrName>ppt_h</p:attrName>
                                        </p:attrNameLst>
                                      </p:cBhvr>
                                      <p:tavLst>
                                        <p:tav tm="0">
                                          <p:val>
                                            <p:fltVal val="0"/>
                                          </p:val>
                                        </p:tav>
                                        <p:tav tm="100000">
                                          <p:val>
                                            <p:strVal val="#ppt_h"/>
                                          </p:val>
                                        </p:tav>
                                      </p:tavLst>
                                    </p:anim>
                                    <p:animEffect transition="in" filter="fade">
                                      <p:cBhvr>
                                        <p:cTn id="9" dur="250"/>
                                        <p:tgtEl>
                                          <p:spTgt spid="17"/>
                                        </p:tgtEl>
                                      </p:cBhvr>
                                    </p:animEffect>
                                  </p:childTnLst>
                                </p:cTn>
                              </p:par>
                              <p:par>
                                <p:cTn id="10" presetID="6" presetClass="emph" presetSubtype="0" decel="100000" fill="hold" grpId="1" nodeType="withEffect">
                                  <p:stCondLst>
                                    <p:cond delay="600"/>
                                  </p:stCondLst>
                                  <p:childTnLst>
                                    <p:animScale>
                                      <p:cBhvr>
                                        <p:cTn id="11" dur="250" fill="hold"/>
                                        <p:tgtEl>
                                          <p:spTgt spid="17"/>
                                        </p:tgtEl>
                                      </p:cBhvr>
                                      <p:by x="120000" y="120000"/>
                                    </p:animScale>
                                  </p:childTnLst>
                                </p:cTn>
                              </p:par>
                              <p:par>
                                <p:cTn id="12" presetID="6" presetClass="emph" presetSubtype="0" decel="100000" fill="hold" grpId="2" nodeType="withEffect">
                                  <p:stCondLst>
                                    <p:cond delay="800"/>
                                  </p:stCondLst>
                                  <p:childTnLst>
                                    <p:animScale>
                                      <p:cBhvr>
                                        <p:cTn id="13" dur="250" fill="hold"/>
                                        <p:tgtEl>
                                          <p:spTgt spid="17"/>
                                        </p:tgtEl>
                                      </p:cBhvr>
                                      <p:by x="83000" y="83000"/>
                                    </p:animScale>
                                  </p:childTnLst>
                                </p:cTn>
                              </p:par>
                              <p:par>
                                <p:cTn id="14" presetID="53" presetClass="entr" presetSubtype="16" fill="hold" nodeType="withEffect">
                                  <p:stCondLst>
                                    <p:cond delay="600"/>
                                  </p:stCondLst>
                                  <p:childTnLst>
                                    <p:set>
                                      <p:cBhvr>
                                        <p:cTn id="15" dur="1" fill="hold">
                                          <p:stCondLst>
                                            <p:cond delay="0"/>
                                          </p:stCondLst>
                                        </p:cTn>
                                        <p:tgtEl>
                                          <p:spTgt spid="20"/>
                                        </p:tgtEl>
                                        <p:attrNameLst>
                                          <p:attrName>style.visibility</p:attrName>
                                        </p:attrNameLst>
                                      </p:cBhvr>
                                      <p:to>
                                        <p:strVal val="visible"/>
                                      </p:to>
                                    </p:set>
                                    <p:anim calcmode="lin" valueType="num">
                                      <p:cBhvr>
                                        <p:cTn id="16" dur="250" fill="hold"/>
                                        <p:tgtEl>
                                          <p:spTgt spid="20"/>
                                        </p:tgtEl>
                                        <p:attrNameLst>
                                          <p:attrName>ppt_w</p:attrName>
                                        </p:attrNameLst>
                                      </p:cBhvr>
                                      <p:tavLst>
                                        <p:tav tm="0">
                                          <p:val>
                                            <p:fltVal val="0"/>
                                          </p:val>
                                        </p:tav>
                                        <p:tav tm="100000">
                                          <p:val>
                                            <p:strVal val="#ppt_w"/>
                                          </p:val>
                                        </p:tav>
                                      </p:tavLst>
                                    </p:anim>
                                    <p:anim calcmode="lin" valueType="num">
                                      <p:cBhvr>
                                        <p:cTn id="17" dur="250" fill="hold"/>
                                        <p:tgtEl>
                                          <p:spTgt spid="20"/>
                                        </p:tgtEl>
                                        <p:attrNameLst>
                                          <p:attrName>ppt_h</p:attrName>
                                        </p:attrNameLst>
                                      </p:cBhvr>
                                      <p:tavLst>
                                        <p:tav tm="0">
                                          <p:val>
                                            <p:fltVal val="0"/>
                                          </p:val>
                                        </p:tav>
                                        <p:tav tm="100000">
                                          <p:val>
                                            <p:strVal val="#ppt_h"/>
                                          </p:val>
                                        </p:tav>
                                      </p:tavLst>
                                    </p:anim>
                                    <p:animEffect transition="in" filter="fade">
                                      <p:cBhvr>
                                        <p:cTn id="18" dur="250"/>
                                        <p:tgtEl>
                                          <p:spTgt spid="20"/>
                                        </p:tgtEl>
                                      </p:cBhvr>
                                    </p:animEffect>
                                  </p:childTnLst>
                                </p:cTn>
                              </p:par>
                              <p:par>
                                <p:cTn id="19" presetID="6" presetClass="emph" presetSubtype="0" decel="100000" fill="hold" nodeType="withEffect">
                                  <p:stCondLst>
                                    <p:cond delay="800"/>
                                  </p:stCondLst>
                                  <p:childTnLst>
                                    <p:animScale>
                                      <p:cBhvr>
                                        <p:cTn id="20" dur="250" fill="hold"/>
                                        <p:tgtEl>
                                          <p:spTgt spid="20"/>
                                        </p:tgtEl>
                                      </p:cBhvr>
                                      <p:by x="120000" y="120000"/>
                                    </p:animScale>
                                  </p:childTnLst>
                                </p:cTn>
                              </p:par>
                              <p:par>
                                <p:cTn id="21" presetID="6" presetClass="emph" presetSubtype="0" decel="100000" fill="hold" nodeType="withEffect">
                                  <p:stCondLst>
                                    <p:cond delay="1000"/>
                                  </p:stCondLst>
                                  <p:childTnLst>
                                    <p:animScale>
                                      <p:cBhvr>
                                        <p:cTn id="22" dur="250" fill="hold"/>
                                        <p:tgtEl>
                                          <p:spTgt spid="20"/>
                                        </p:tgtEl>
                                      </p:cBhvr>
                                      <p:by x="83000" y="83000"/>
                                    </p:animScale>
                                  </p:childTnLst>
                                </p:cTn>
                              </p:par>
                              <p:par>
                                <p:cTn id="23" presetID="53" presetClass="entr" presetSubtype="16" fill="hold" grpId="0" nodeType="withEffect">
                                  <p:stCondLst>
                                    <p:cond delay="600"/>
                                  </p:stCondLst>
                                  <p:childTnLst>
                                    <p:set>
                                      <p:cBhvr>
                                        <p:cTn id="24" dur="1" fill="hold">
                                          <p:stCondLst>
                                            <p:cond delay="0"/>
                                          </p:stCondLst>
                                        </p:cTn>
                                        <p:tgtEl>
                                          <p:spTgt spid="19"/>
                                        </p:tgtEl>
                                        <p:attrNameLst>
                                          <p:attrName>style.visibility</p:attrName>
                                        </p:attrNameLst>
                                      </p:cBhvr>
                                      <p:to>
                                        <p:strVal val="visible"/>
                                      </p:to>
                                    </p:set>
                                    <p:anim calcmode="lin" valueType="num">
                                      <p:cBhvr>
                                        <p:cTn id="25" dur="250" fill="hold"/>
                                        <p:tgtEl>
                                          <p:spTgt spid="19"/>
                                        </p:tgtEl>
                                        <p:attrNameLst>
                                          <p:attrName>ppt_w</p:attrName>
                                        </p:attrNameLst>
                                      </p:cBhvr>
                                      <p:tavLst>
                                        <p:tav tm="0">
                                          <p:val>
                                            <p:fltVal val="0"/>
                                          </p:val>
                                        </p:tav>
                                        <p:tav tm="100000">
                                          <p:val>
                                            <p:strVal val="#ppt_w"/>
                                          </p:val>
                                        </p:tav>
                                      </p:tavLst>
                                    </p:anim>
                                    <p:anim calcmode="lin" valueType="num">
                                      <p:cBhvr>
                                        <p:cTn id="26" dur="250" fill="hold"/>
                                        <p:tgtEl>
                                          <p:spTgt spid="19"/>
                                        </p:tgtEl>
                                        <p:attrNameLst>
                                          <p:attrName>ppt_h</p:attrName>
                                        </p:attrNameLst>
                                      </p:cBhvr>
                                      <p:tavLst>
                                        <p:tav tm="0">
                                          <p:val>
                                            <p:fltVal val="0"/>
                                          </p:val>
                                        </p:tav>
                                        <p:tav tm="100000">
                                          <p:val>
                                            <p:strVal val="#ppt_h"/>
                                          </p:val>
                                        </p:tav>
                                      </p:tavLst>
                                    </p:anim>
                                    <p:animEffect transition="in" filter="fade">
                                      <p:cBhvr>
                                        <p:cTn id="27" dur="250"/>
                                        <p:tgtEl>
                                          <p:spTgt spid="19"/>
                                        </p:tgtEl>
                                      </p:cBhvr>
                                    </p:animEffect>
                                  </p:childTnLst>
                                </p:cTn>
                              </p:par>
                              <p:par>
                                <p:cTn id="28" presetID="6" presetClass="emph" presetSubtype="0" decel="100000" fill="hold" grpId="1" nodeType="withEffect">
                                  <p:stCondLst>
                                    <p:cond delay="800"/>
                                  </p:stCondLst>
                                  <p:childTnLst>
                                    <p:animScale>
                                      <p:cBhvr>
                                        <p:cTn id="29" dur="250" fill="hold"/>
                                        <p:tgtEl>
                                          <p:spTgt spid="19"/>
                                        </p:tgtEl>
                                      </p:cBhvr>
                                      <p:by x="120000" y="120000"/>
                                    </p:animScale>
                                  </p:childTnLst>
                                </p:cTn>
                              </p:par>
                              <p:par>
                                <p:cTn id="30" presetID="6" presetClass="emph" presetSubtype="0" decel="100000" fill="hold" grpId="2" nodeType="withEffect">
                                  <p:stCondLst>
                                    <p:cond delay="1000"/>
                                  </p:stCondLst>
                                  <p:childTnLst>
                                    <p:animScale>
                                      <p:cBhvr>
                                        <p:cTn id="31" dur="250" fill="hold"/>
                                        <p:tgtEl>
                                          <p:spTgt spid="19"/>
                                        </p:tgtEl>
                                      </p:cBhvr>
                                      <p:by x="83000" y="83000"/>
                                    </p:animScale>
                                  </p:childTnLst>
                                </p:cTn>
                              </p:par>
                            </p:childTnLst>
                          </p:cTn>
                        </p:par>
                        <p:par>
                          <p:cTn id="32" fill="hold">
                            <p:stCondLst>
                              <p:cond delay="900"/>
                            </p:stCondLst>
                            <p:childTnLst>
                              <p:par>
                                <p:cTn id="33" presetID="53" presetClass="entr" presetSubtype="16" fill="hold" grpId="0" nodeType="afterEffect">
                                  <p:stCondLst>
                                    <p:cond delay="0"/>
                                  </p:stCondLst>
                                  <p:childTnLst>
                                    <p:set>
                                      <p:cBhvr>
                                        <p:cTn id="34" dur="1" fill="hold">
                                          <p:stCondLst>
                                            <p:cond delay="0"/>
                                          </p:stCondLst>
                                        </p:cTn>
                                        <p:tgtEl>
                                          <p:spTgt spid="29"/>
                                        </p:tgtEl>
                                        <p:attrNameLst>
                                          <p:attrName>style.visibility</p:attrName>
                                        </p:attrNameLst>
                                      </p:cBhvr>
                                      <p:to>
                                        <p:strVal val="visible"/>
                                      </p:to>
                                    </p:set>
                                    <p:anim calcmode="lin" valueType="num">
                                      <p:cBhvr>
                                        <p:cTn id="35" dur="300" fill="hold"/>
                                        <p:tgtEl>
                                          <p:spTgt spid="29"/>
                                        </p:tgtEl>
                                        <p:attrNameLst>
                                          <p:attrName>ppt_w</p:attrName>
                                        </p:attrNameLst>
                                      </p:cBhvr>
                                      <p:tavLst>
                                        <p:tav tm="0">
                                          <p:val>
                                            <p:fltVal val="0"/>
                                          </p:val>
                                        </p:tav>
                                        <p:tav tm="100000">
                                          <p:val>
                                            <p:strVal val="#ppt_w"/>
                                          </p:val>
                                        </p:tav>
                                      </p:tavLst>
                                    </p:anim>
                                    <p:anim calcmode="lin" valueType="num">
                                      <p:cBhvr>
                                        <p:cTn id="36" dur="300" fill="hold"/>
                                        <p:tgtEl>
                                          <p:spTgt spid="29"/>
                                        </p:tgtEl>
                                        <p:attrNameLst>
                                          <p:attrName>ppt_h</p:attrName>
                                        </p:attrNameLst>
                                      </p:cBhvr>
                                      <p:tavLst>
                                        <p:tav tm="0">
                                          <p:val>
                                            <p:fltVal val="0"/>
                                          </p:val>
                                        </p:tav>
                                        <p:tav tm="100000">
                                          <p:val>
                                            <p:strVal val="#ppt_h"/>
                                          </p:val>
                                        </p:tav>
                                      </p:tavLst>
                                    </p:anim>
                                    <p:animEffect transition="in" filter="fade">
                                      <p:cBhvr>
                                        <p:cTn id="37" dur="300"/>
                                        <p:tgtEl>
                                          <p:spTgt spid="29"/>
                                        </p:tgtEl>
                                      </p:cBhvr>
                                    </p:animEffect>
                                  </p:childTnLst>
                                </p:cTn>
                              </p:par>
                            </p:childTnLst>
                          </p:cTn>
                        </p:par>
                        <p:par>
                          <p:cTn id="38" fill="hold">
                            <p:stCondLst>
                              <p:cond delay="1400"/>
                            </p:stCondLst>
                            <p:childTnLst>
                              <p:par>
                                <p:cTn id="39" presetID="53" presetClass="entr" presetSubtype="16" fill="hold" grpId="0" nodeType="afterEffect">
                                  <p:stCondLst>
                                    <p:cond delay="0"/>
                                  </p:stCondLst>
                                  <p:iterate type="lt">
                                    <p:tmPct val="10000"/>
                                  </p:iterate>
                                  <p:childTnLst>
                                    <p:set>
                                      <p:cBhvr>
                                        <p:cTn id="40" dur="1" fill="hold">
                                          <p:stCondLst>
                                            <p:cond delay="0"/>
                                          </p:stCondLst>
                                        </p:cTn>
                                        <p:tgtEl>
                                          <p:spTgt spid="46"/>
                                        </p:tgtEl>
                                        <p:attrNameLst>
                                          <p:attrName>style.visibility</p:attrName>
                                        </p:attrNameLst>
                                      </p:cBhvr>
                                      <p:to>
                                        <p:strVal val="visible"/>
                                      </p:to>
                                    </p:set>
                                    <p:anim calcmode="lin" valueType="num">
                                      <p:cBhvr>
                                        <p:cTn id="41" dur="250" fill="hold"/>
                                        <p:tgtEl>
                                          <p:spTgt spid="46"/>
                                        </p:tgtEl>
                                        <p:attrNameLst>
                                          <p:attrName>ppt_w</p:attrName>
                                        </p:attrNameLst>
                                      </p:cBhvr>
                                      <p:tavLst>
                                        <p:tav tm="0">
                                          <p:val>
                                            <p:fltVal val="0"/>
                                          </p:val>
                                        </p:tav>
                                        <p:tav tm="100000">
                                          <p:val>
                                            <p:strVal val="#ppt_w"/>
                                          </p:val>
                                        </p:tav>
                                      </p:tavLst>
                                    </p:anim>
                                    <p:anim calcmode="lin" valueType="num">
                                      <p:cBhvr>
                                        <p:cTn id="42" dur="250" fill="hold"/>
                                        <p:tgtEl>
                                          <p:spTgt spid="46"/>
                                        </p:tgtEl>
                                        <p:attrNameLst>
                                          <p:attrName>ppt_h</p:attrName>
                                        </p:attrNameLst>
                                      </p:cBhvr>
                                      <p:tavLst>
                                        <p:tav tm="0">
                                          <p:val>
                                            <p:fltVal val="0"/>
                                          </p:val>
                                        </p:tav>
                                        <p:tav tm="100000">
                                          <p:val>
                                            <p:strVal val="#ppt_h"/>
                                          </p:val>
                                        </p:tav>
                                      </p:tavLst>
                                    </p:anim>
                                    <p:animEffect transition="in" filter="fade">
                                      <p:cBhvr>
                                        <p:cTn id="43" dur="250"/>
                                        <p:tgtEl>
                                          <p:spTgt spid="46"/>
                                        </p:tgtEl>
                                      </p:cBhvr>
                                    </p:animEffect>
                                  </p:childTnLst>
                                </p:cTn>
                              </p:par>
                            </p:childTnLst>
                          </p:cTn>
                        </p:par>
                        <p:par>
                          <p:cTn id="44" fill="hold">
                            <p:stCondLst>
                              <p:cond delay="2325"/>
                            </p:stCondLst>
                            <p:childTnLst>
                              <p:par>
                                <p:cTn id="45" presetID="53" presetClass="entr" presetSubtype="16" fill="hold" grpId="0" nodeType="afterEffect">
                                  <p:stCondLst>
                                    <p:cond delay="0"/>
                                  </p:stCondLst>
                                  <p:childTnLst>
                                    <p:set>
                                      <p:cBhvr>
                                        <p:cTn id="46" dur="1" fill="hold">
                                          <p:stCondLst>
                                            <p:cond delay="0"/>
                                          </p:stCondLst>
                                        </p:cTn>
                                        <p:tgtEl>
                                          <p:spTgt spid="21"/>
                                        </p:tgtEl>
                                        <p:attrNameLst>
                                          <p:attrName>style.visibility</p:attrName>
                                        </p:attrNameLst>
                                      </p:cBhvr>
                                      <p:to>
                                        <p:strVal val="visible"/>
                                      </p:to>
                                    </p:set>
                                    <p:anim calcmode="lin" valueType="num">
                                      <p:cBhvr>
                                        <p:cTn id="47" dur="300" fill="hold"/>
                                        <p:tgtEl>
                                          <p:spTgt spid="21"/>
                                        </p:tgtEl>
                                        <p:attrNameLst>
                                          <p:attrName>ppt_w</p:attrName>
                                        </p:attrNameLst>
                                      </p:cBhvr>
                                      <p:tavLst>
                                        <p:tav tm="0">
                                          <p:val>
                                            <p:fltVal val="0"/>
                                          </p:val>
                                        </p:tav>
                                        <p:tav tm="100000">
                                          <p:val>
                                            <p:strVal val="#ppt_w"/>
                                          </p:val>
                                        </p:tav>
                                      </p:tavLst>
                                    </p:anim>
                                    <p:anim calcmode="lin" valueType="num">
                                      <p:cBhvr>
                                        <p:cTn id="48" dur="300" fill="hold"/>
                                        <p:tgtEl>
                                          <p:spTgt spid="21"/>
                                        </p:tgtEl>
                                        <p:attrNameLst>
                                          <p:attrName>ppt_h</p:attrName>
                                        </p:attrNameLst>
                                      </p:cBhvr>
                                      <p:tavLst>
                                        <p:tav tm="0">
                                          <p:val>
                                            <p:fltVal val="0"/>
                                          </p:val>
                                        </p:tav>
                                        <p:tav tm="100000">
                                          <p:val>
                                            <p:strVal val="#ppt_h"/>
                                          </p:val>
                                        </p:tav>
                                      </p:tavLst>
                                    </p:anim>
                                    <p:animEffect transition="in" filter="fade">
                                      <p:cBhvr>
                                        <p:cTn id="49" dur="300"/>
                                        <p:tgtEl>
                                          <p:spTgt spid="21"/>
                                        </p:tgtEl>
                                      </p:cBhvr>
                                    </p:animEffect>
                                  </p:childTnLst>
                                </p:cTn>
                              </p:par>
                            </p:childTnLst>
                          </p:cTn>
                        </p:par>
                        <p:par>
                          <p:cTn id="50" fill="hold">
                            <p:stCondLst>
                              <p:cond delay="2825"/>
                            </p:stCondLst>
                            <p:childTnLst>
                              <p:par>
                                <p:cTn id="51" presetID="53" presetClass="entr" presetSubtype="16" fill="hold" grpId="0" nodeType="afterEffect">
                                  <p:stCondLst>
                                    <p:cond delay="0"/>
                                  </p:stCondLst>
                                  <p:iterate type="lt">
                                    <p:tmPct val="10000"/>
                                  </p:iterate>
                                  <p:childTnLst>
                                    <p:set>
                                      <p:cBhvr>
                                        <p:cTn id="52" dur="1" fill="hold">
                                          <p:stCondLst>
                                            <p:cond delay="0"/>
                                          </p:stCondLst>
                                        </p:cTn>
                                        <p:tgtEl>
                                          <p:spTgt spid="48"/>
                                        </p:tgtEl>
                                        <p:attrNameLst>
                                          <p:attrName>style.visibility</p:attrName>
                                        </p:attrNameLst>
                                      </p:cBhvr>
                                      <p:to>
                                        <p:strVal val="visible"/>
                                      </p:to>
                                    </p:set>
                                    <p:anim calcmode="lin" valueType="num">
                                      <p:cBhvr>
                                        <p:cTn id="53" dur="250" fill="hold"/>
                                        <p:tgtEl>
                                          <p:spTgt spid="48"/>
                                        </p:tgtEl>
                                        <p:attrNameLst>
                                          <p:attrName>ppt_w</p:attrName>
                                        </p:attrNameLst>
                                      </p:cBhvr>
                                      <p:tavLst>
                                        <p:tav tm="0">
                                          <p:val>
                                            <p:fltVal val="0"/>
                                          </p:val>
                                        </p:tav>
                                        <p:tav tm="100000">
                                          <p:val>
                                            <p:strVal val="#ppt_w"/>
                                          </p:val>
                                        </p:tav>
                                      </p:tavLst>
                                    </p:anim>
                                    <p:anim calcmode="lin" valueType="num">
                                      <p:cBhvr>
                                        <p:cTn id="54" dur="250" fill="hold"/>
                                        <p:tgtEl>
                                          <p:spTgt spid="48"/>
                                        </p:tgtEl>
                                        <p:attrNameLst>
                                          <p:attrName>ppt_h</p:attrName>
                                        </p:attrNameLst>
                                      </p:cBhvr>
                                      <p:tavLst>
                                        <p:tav tm="0">
                                          <p:val>
                                            <p:fltVal val="0"/>
                                          </p:val>
                                        </p:tav>
                                        <p:tav tm="100000">
                                          <p:val>
                                            <p:strVal val="#ppt_h"/>
                                          </p:val>
                                        </p:tav>
                                      </p:tavLst>
                                    </p:anim>
                                    <p:animEffect transition="in" filter="fade">
                                      <p:cBhvr>
                                        <p:cTn id="55" dur="25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7" grpId="1" bldLvl="0" animBg="1"/>
      <p:bldP spid="17" grpId="2" bldLvl="0" animBg="1"/>
      <p:bldP spid="19" grpId="0" bldLvl="0" animBg="1"/>
      <p:bldP spid="19" grpId="1" bldLvl="0" animBg="1"/>
      <p:bldP spid="19" grpId="2" bldLvl="0" animBg="1"/>
      <p:bldP spid="21" grpId="0" bldLvl="0" animBg="1"/>
      <p:bldP spid="29" grpId="0" bldLvl="0" animBg="1"/>
      <p:bldP spid="46" grpId="0"/>
      <p:bldP spid="4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88923" y="246423"/>
            <a:ext cx="4103077" cy="675011"/>
          </a:xfrm>
          <a:prstGeom prst="rect">
            <a:avLst/>
          </a:prstGeom>
        </p:spPr>
      </p:pic>
      <p:cxnSp>
        <p:nvCxnSpPr>
          <p:cNvPr id="3" name="直接连接符 2"/>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060287" y="353095"/>
            <a:ext cx="5262188" cy="461665"/>
          </a:xfrm>
          <a:prstGeom prst="rect">
            <a:avLst/>
          </a:prstGeom>
        </p:spPr>
        <p:txBody>
          <a:bodyPr wrap="square">
            <a:spAutoFit/>
          </a:bodyPr>
          <a:lstStyle/>
          <a:p>
            <a:r>
              <a:rPr lang="zh-CN" altLang="en-US" sz="2400" b="1" dirty="0" smtClean="0">
                <a:solidFill>
                  <a:schemeClr val="accent1"/>
                </a:solidFill>
                <a:latin typeface="微软雅黑" panose="020B0503020204020204" pitchFamily="34" charset="-122"/>
                <a:ea typeface="微软雅黑" panose="020B0503020204020204" pitchFamily="34" charset="-122"/>
              </a:rPr>
              <a:t>第一部分：修订背景和主要精神</a:t>
            </a:r>
            <a:endParaRPr lang="zh-CN" altLang="en-US" sz="2400" b="1" dirty="0">
              <a:solidFill>
                <a:schemeClr val="accent1"/>
              </a:solidFill>
              <a:latin typeface="微软雅黑" panose="020B0503020204020204" pitchFamily="34" charset="-122"/>
              <a:ea typeface="微软雅黑" panose="020B0503020204020204" pitchFamily="34" charset="-122"/>
            </a:endParaRPr>
          </a:p>
        </p:txBody>
      </p:sp>
      <p:sp>
        <p:nvSpPr>
          <p:cNvPr id="5" name="Freeform 29"/>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17" name="椭圆 16"/>
          <p:cNvSpPr/>
          <p:nvPr/>
        </p:nvSpPr>
        <p:spPr>
          <a:xfrm>
            <a:off x="903630" y="2200479"/>
            <a:ext cx="2458229" cy="2458229"/>
          </a:xfrm>
          <a:prstGeom prst="ellipse">
            <a:avLst/>
          </a:prstGeom>
          <a:gradFill flip="none" rotWithShape="1">
            <a:gsLst>
              <a:gs pos="0">
                <a:srgbClr val="B40000"/>
              </a:gs>
              <a:gs pos="100000">
                <a:srgbClr val="FFFF00"/>
              </a:gs>
              <a:gs pos="67000">
                <a:srgbClr val="FF0000"/>
              </a:gs>
            </a:gsLst>
            <a:lin ang="16200000" scaled="1"/>
            <a:tileRect/>
          </a:gradFill>
          <a:ln w="28575">
            <a:gradFill>
              <a:gsLst>
                <a:gs pos="0">
                  <a:srgbClr val="FFFF00"/>
                </a:gs>
                <a:gs pos="100000">
                  <a:srgbClr val="FFA000"/>
                </a:gs>
              </a:gsLst>
              <a:lin ang="5400000" scaled="1"/>
            </a:grad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矩形 18"/>
          <p:cNvSpPr/>
          <p:nvPr/>
        </p:nvSpPr>
        <p:spPr>
          <a:xfrm>
            <a:off x="1178264" y="3174580"/>
            <a:ext cx="2043579" cy="1077218"/>
          </a:xfrm>
          <a:prstGeom prst="rect">
            <a:avLst/>
          </a:prstGeom>
          <a:noFill/>
          <a:effectLst/>
        </p:spPr>
        <p:txBody>
          <a:bodyPr wrap="square" rtlCol="0">
            <a:spAutoFit/>
          </a:bodyPr>
          <a:lstStyle/>
          <a:p>
            <a:pPr algn="ctr"/>
            <a:r>
              <a:rPr lang="zh-CN" altLang="en-US" sz="1600" b="1" dirty="0">
                <a:gradFill>
                  <a:gsLst>
                    <a:gs pos="0">
                      <a:srgbClr val="FFC000"/>
                    </a:gs>
                    <a:gs pos="33000">
                      <a:srgbClr val="FFFF99"/>
                    </a:gs>
                    <a:gs pos="66000">
                      <a:srgbClr val="F2B800"/>
                    </a:gs>
                    <a:gs pos="100000">
                      <a:srgbClr val="FFFF00"/>
                    </a:gs>
                  </a:gsLst>
                  <a:lin ang="5400000" scaled="0"/>
                </a:gradFill>
                <a:effectLst>
                  <a:outerShdw blurRad="152400" dist="152400" dir="2700000" algn="tl" rotWithShape="0">
                    <a:prstClr val="black">
                      <a:alpha val="60000"/>
                    </a:prstClr>
                  </a:outerShdw>
                </a:effectLst>
                <a:latin typeface="微软雅黑" panose="020B0503020204020204" pitchFamily="34" charset="-122"/>
                <a:ea typeface="微软雅黑" panose="020B0503020204020204" pitchFamily="34" charset="-122"/>
              </a:rPr>
              <a:t>体现党的十八大以来全面从严治党特别是作风建设和反腐败斗争的最新成果</a:t>
            </a:r>
          </a:p>
        </p:txBody>
      </p:sp>
      <p:pic>
        <p:nvPicPr>
          <p:cNvPr id="20" name="图片 19"/>
          <p:cNvPicPr>
            <a:picLocks noChangeAspect="1"/>
          </p:cNvPicPr>
          <p:nvPr/>
        </p:nvPicPr>
        <p:blipFill>
          <a:blip r:embed="rId4" cstate="print">
            <a:extLst>
              <a:ext uri="{BEBA8EAE-BF5A-486C-A8C5-ECC9F3942E4B}">
                <a14:imgProps xmlns:a14="http://schemas.microsoft.com/office/drawing/2010/main">
                  <a14:imgLayer r:embed="rId5">
                    <a14:imgEffect>
                      <a14:brightnessContrast bright="20000"/>
                    </a14:imgEffect>
                  </a14:imgLayer>
                </a14:imgProps>
              </a:ext>
              <a:ext uri="{28A0092B-C50C-407E-A947-70E740481C1C}">
                <a14:useLocalDpi xmlns:a14="http://schemas.microsoft.com/office/drawing/2010/main" val="0"/>
              </a:ext>
            </a:extLst>
          </a:blip>
          <a:stretch>
            <a:fillRect/>
          </a:stretch>
        </p:blipFill>
        <p:spPr>
          <a:xfrm>
            <a:off x="1753749" y="2358225"/>
            <a:ext cx="756721" cy="643618"/>
          </a:xfrm>
          <a:prstGeom prst="rect">
            <a:avLst/>
          </a:prstGeom>
        </p:spPr>
      </p:pic>
      <p:sp>
        <p:nvSpPr>
          <p:cNvPr id="25" name="圆角矩形 24"/>
          <p:cNvSpPr/>
          <p:nvPr/>
        </p:nvSpPr>
        <p:spPr>
          <a:xfrm>
            <a:off x="4019550" y="3862705"/>
            <a:ext cx="7194550" cy="1810385"/>
          </a:xfrm>
          <a:prstGeom prst="roundRect">
            <a:avLst>
              <a:gd name="adj" fmla="val 10006"/>
            </a:avLst>
          </a:prstGeom>
          <a:noFill/>
          <a:ln w="12700">
            <a:solidFill>
              <a:schemeClr val="tx2"/>
            </a:solidFill>
          </a:ln>
        </p:spPr>
        <p:txBody>
          <a:bodyPr vert="horz" wrap="square" lIns="91440" tIns="45720" rIns="91440" bIns="45720" numCol="1" anchor="t" anchorCtr="0" compatLnSpc="1"/>
          <a:lstStyle/>
          <a:p>
            <a:endParaRPr lang="zh-CN" altLang="en-US"/>
          </a:p>
        </p:txBody>
      </p:sp>
      <p:sp>
        <p:nvSpPr>
          <p:cNvPr id="33" name="圆角矩形 32"/>
          <p:cNvSpPr/>
          <p:nvPr/>
        </p:nvSpPr>
        <p:spPr>
          <a:xfrm>
            <a:off x="4020820" y="1516380"/>
            <a:ext cx="7109460" cy="1976755"/>
          </a:xfrm>
          <a:prstGeom prst="roundRect">
            <a:avLst>
              <a:gd name="adj" fmla="val 10006"/>
            </a:avLst>
          </a:prstGeom>
          <a:noFill/>
          <a:ln w="12700">
            <a:solidFill>
              <a:schemeClr val="tx2"/>
            </a:solidFill>
          </a:ln>
        </p:spPr>
        <p:txBody>
          <a:bodyPr vert="horz" wrap="square" lIns="91440" tIns="45720" rIns="91440" bIns="45720" numCol="1" anchor="t" anchorCtr="0" compatLnSpc="1"/>
          <a:lstStyle/>
          <a:p>
            <a:endParaRPr lang="zh-CN" altLang="en-US"/>
          </a:p>
        </p:txBody>
      </p:sp>
      <p:sp>
        <p:nvSpPr>
          <p:cNvPr id="43" name="任意多边形 42"/>
          <p:cNvSpPr/>
          <p:nvPr/>
        </p:nvSpPr>
        <p:spPr>
          <a:xfrm>
            <a:off x="4020820" y="1439545"/>
            <a:ext cx="7108825" cy="481330"/>
          </a:xfrm>
          <a:custGeom>
            <a:avLst/>
            <a:gdLst>
              <a:gd name="connsiteX0" fmla="*/ 207337 w 3321018"/>
              <a:gd name="connsiteY0" fmla="*/ 0 h 481479"/>
              <a:gd name="connsiteX1" fmla="*/ 3113681 w 3321018"/>
              <a:gd name="connsiteY1" fmla="*/ 0 h 481479"/>
              <a:gd name="connsiteX2" fmla="*/ 3321018 w 3321018"/>
              <a:gd name="connsiteY2" fmla="*/ 207337 h 481479"/>
              <a:gd name="connsiteX3" fmla="*/ 3321018 w 3321018"/>
              <a:gd name="connsiteY3" fmla="*/ 481479 h 481479"/>
              <a:gd name="connsiteX4" fmla="*/ 0 w 3321018"/>
              <a:gd name="connsiteY4" fmla="*/ 481479 h 481479"/>
              <a:gd name="connsiteX5" fmla="*/ 0 w 3321018"/>
              <a:gd name="connsiteY5" fmla="*/ 207337 h 481479"/>
              <a:gd name="connsiteX6" fmla="*/ 207337 w 3321018"/>
              <a:gd name="connsiteY6" fmla="*/ 0 h 481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21018" h="481479">
                <a:moveTo>
                  <a:pt x="207337" y="0"/>
                </a:moveTo>
                <a:lnTo>
                  <a:pt x="3113681" y="0"/>
                </a:lnTo>
                <a:cubicBezTo>
                  <a:pt x="3228190" y="0"/>
                  <a:pt x="3321018" y="92828"/>
                  <a:pt x="3321018" y="207337"/>
                </a:cubicBezTo>
                <a:lnTo>
                  <a:pt x="3321018" y="481479"/>
                </a:lnTo>
                <a:lnTo>
                  <a:pt x="0" y="481479"/>
                </a:lnTo>
                <a:lnTo>
                  <a:pt x="0" y="207337"/>
                </a:lnTo>
                <a:cubicBezTo>
                  <a:pt x="0" y="92828"/>
                  <a:pt x="92828" y="0"/>
                  <a:pt x="207337" y="0"/>
                </a:cubicBezTo>
                <a:close/>
              </a:path>
            </a:pathLst>
          </a:custGeom>
          <a:ln>
            <a:noFill/>
          </a:ln>
          <a:effectLst>
            <a:outerShdw blurRad="127000" dist="508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endParaRPr>
          </a:p>
        </p:txBody>
      </p:sp>
      <p:sp>
        <p:nvSpPr>
          <p:cNvPr id="45" name="任意多边形 44"/>
          <p:cNvSpPr/>
          <p:nvPr/>
        </p:nvSpPr>
        <p:spPr>
          <a:xfrm>
            <a:off x="4003675" y="3653155"/>
            <a:ext cx="7194550" cy="481330"/>
          </a:xfrm>
          <a:custGeom>
            <a:avLst/>
            <a:gdLst>
              <a:gd name="connsiteX0" fmla="*/ 207337 w 3321018"/>
              <a:gd name="connsiteY0" fmla="*/ 0 h 481479"/>
              <a:gd name="connsiteX1" fmla="*/ 3113681 w 3321018"/>
              <a:gd name="connsiteY1" fmla="*/ 0 h 481479"/>
              <a:gd name="connsiteX2" fmla="*/ 3321018 w 3321018"/>
              <a:gd name="connsiteY2" fmla="*/ 207337 h 481479"/>
              <a:gd name="connsiteX3" fmla="*/ 3321018 w 3321018"/>
              <a:gd name="connsiteY3" fmla="*/ 481479 h 481479"/>
              <a:gd name="connsiteX4" fmla="*/ 0 w 3321018"/>
              <a:gd name="connsiteY4" fmla="*/ 481479 h 481479"/>
              <a:gd name="connsiteX5" fmla="*/ 0 w 3321018"/>
              <a:gd name="connsiteY5" fmla="*/ 207337 h 481479"/>
              <a:gd name="connsiteX6" fmla="*/ 207337 w 3321018"/>
              <a:gd name="connsiteY6" fmla="*/ 0 h 481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21018" h="481479">
                <a:moveTo>
                  <a:pt x="207337" y="0"/>
                </a:moveTo>
                <a:lnTo>
                  <a:pt x="3113681" y="0"/>
                </a:lnTo>
                <a:cubicBezTo>
                  <a:pt x="3228190" y="0"/>
                  <a:pt x="3321018" y="92828"/>
                  <a:pt x="3321018" y="207337"/>
                </a:cubicBezTo>
                <a:lnTo>
                  <a:pt x="3321018" y="481479"/>
                </a:lnTo>
                <a:lnTo>
                  <a:pt x="0" y="481479"/>
                </a:lnTo>
                <a:lnTo>
                  <a:pt x="0" y="207337"/>
                </a:lnTo>
                <a:cubicBezTo>
                  <a:pt x="0" y="92828"/>
                  <a:pt x="92828" y="0"/>
                  <a:pt x="207337" y="0"/>
                </a:cubicBezTo>
                <a:close/>
              </a:path>
            </a:pathLst>
          </a:custGeom>
          <a:ln>
            <a:noFill/>
          </a:ln>
          <a:effectLst>
            <a:outerShdw blurRad="127000" dist="508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endParaRPr>
          </a:p>
        </p:txBody>
      </p:sp>
      <p:sp>
        <p:nvSpPr>
          <p:cNvPr id="38" name="矩形 37"/>
          <p:cNvSpPr/>
          <p:nvPr/>
        </p:nvSpPr>
        <p:spPr>
          <a:xfrm>
            <a:off x="6129212" y="1618548"/>
            <a:ext cx="2722880" cy="398780"/>
          </a:xfrm>
          <a:prstGeom prst="rect">
            <a:avLst/>
          </a:prstGeom>
        </p:spPr>
        <p:txBody>
          <a:bodyPr wrap="non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针对“四风”隐形变异</a:t>
            </a:r>
          </a:p>
        </p:txBody>
      </p:sp>
      <p:sp>
        <p:nvSpPr>
          <p:cNvPr id="40" name="矩形 39"/>
          <p:cNvSpPr/>
          <p:nvPr/>
        </p:nvSpPr>
        <p:spPr>
          <a:xfrm>
            <a:off x="4836160" y="3755390"/>
            <a:ext cx="5601335" cy="39878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针对形式主义和官僚主义积习甚深的问题</a:t>
            </a:r>
          </a:p>
        </p:txBody>
      </p:sp>
      <p:sp>
        <p:nvSpPr>
          <p:cNvPr id="47" name="矩形 46"/>
          <p:cNvSpPr/>
          <p:nvPr/>
        </p:nvSpPr>
        <p:spPr>
          <a:xfrm>
            <a:off x="4084955" y="2171065"/>
            <a:ext cx="6945630" cy="1322070"/>
          </a:xfrm>
          <a:prstGeom prst="rect">
            <a:avLst/>
          </a:prstGeom>
        </p:spPr>
        <p:txBody>
          <a:bodyPr wrap="square">
            <a:spAutoFit/>
          </a:bodyPr>
          <a:lstStyle/>
          <a:p>
            <a:pPr algn="just"/>
            <a:r>
              <a:rPr lang="en-US" altLang="zh-CN" sz="2000" b="1" dirty="0" smtClean="0">
                <a:latin typeface="微软雅黑" panose="020B0503020204020204" pitchFamily="34" charset="-122"/>
                <a:ea typeface="微软雅黑" panose="020B0503020204020204" pitchFamily="34" charset="-122"/>
              </a:rPr>
              <a:t>18</a:t>
            </a:r>
            <a:r>
              <a:rPr lang="zh-CN" altLang="en-US" sz="2000" b="1" dirty="0">
                <a:latin typeface="微软雅黑" panose="020B0503020204020204" pitchFamily="34" charset="-122"/>
                <a:ea typeface="微软雅黑" panose="020B0503020204020204" pitchFamily="34" charset="-122"/>
              </a:rPr>
              <a:t>年条例</a:t>
            </a:r>
            <a:r>
              <a:rPr lang="zh-CN" altLang="en-US" sz="2000" dirty="0">
                <a:latin typeface="微软雅黑" panose="020B0503020204020204" pitchFamily="34" charset="-122"/>
                <a:ea typeface="微软雅黑" panose="020B0503020204020204" pitchFamily="34" charset="-122"/>
              </a:rPr>
              <a:t>廉洁纪律一章</a:t>
            </a:r>
            <a:r>
              <a:rPr lang="zh-CN" altLang="en-US" sz="2000" b="1" dirty="0">
                <a:latin typeface="微软雅黑" panose="020B0503020204020204" pitchFamily="34" charset="-122"/>
                <a:ea typeface="微软雅黑" panose="020B0503020204020204" pitchFamily="34" charset="-122"/>
              </a:rPr>
              <a:t>第</a:t>
            </a:r>
            <a:r>
              <a:rPr lang="en-US" altLang="zh-CN" sz="2000" b="1" dirty="0">
                <a:latin typeface="微软雅黑" panose="020B0503020204020204" pitchFamily="34" charset="-122"/>
                <a:ea typeface="微软雅黑" panose="020B0503020204020204" pitchFamily="34" charset="-122"/>
              </a:rPr>
              <a:t>105</a:t>
            </a:r>
            <a:r>
              <a:rPr lang="zh-CN" altLang="en-US" sz="2000" b="1" dirty="0">
                <a:latin typeface="微软雅黑" panose="020B0503020204020204" pitchFamily="34" charset="-122"/>
                <a:ea typeface="微软雅黑" panose="020B0503020204020204" pitchFamily="34" charset="-122"/>
              </a:rPr>
              <a:t>条</a:t>
            </a:r>
            <a:r>
              <a:rPr lang="zh-CN" altLang="en-US" sz="2000" dirty="0">
                <a:latin typeface="微软雅黑" panose="020B0503020204020204" pitchFamily="34" charset="-122"/>
                <a:ea typeface="微软雅黑" panose="020B0503020204020204" pitchFamily="34" charset="-122"/>
              </a:rPr>
              <a:t>对以学习培训、考察调研、职工疗养等为名变相公款旅游，参加所管理企业、下属单位组织的考察活动借机旅游等违反中央八项规定精神新表现作出处分规定。</a:t>
            </a:r>
          </a:p>
        </p:txBody>
      </p:sp>
      <p:sp>
        <p:nvSpPr>
          <p:cNvPr id="49" name="矩形 48"/>
          <p:cNvSpPr/>
          <p:nvPr/>
        </p:nvSpPr>
        <p:spPr>
          <a:xfrm>
            <a:off x="4171315" y="4352290"/>
            <a:ext cx="6859270" cy="1322070"/>
          </a:xfrm>
          <a:prstGeom prst="rect">
            <a:avLst/>
          </a:prstGeom>
        </p:spPr>
        <p:txBody>
          <a:bodyPr wrap="square">
            <a:spAutoFit/>
          </a:bodyPr>
          <a:lstStyle/>
          <a:p>
            <a:pPr algn="just"/>
            <a:r>
              <a:rPr lang="zh-CN" altLang="en-US" sz="2000" b="1" dirty="0">
                <a:latin typeface="微软雅黑" panose="020B0503020204020204" pitchFamily="34" charset="-122"/>
                <a:ea typeface="微软雅黑" panose="020B0503020204020204" pitchFamily="34" charset="-122"/>
              </a:rPr>
              <a:t>18年条例</a:t>
            </a:r>
            <a:r>
              <a:rPr lang="zh-CN" altLang="en-US" sz="2000" dirty="0">
                <a:latin typeface="微软雅黑" panose="020B0503020204020204" pitchFamily="34" charset="-122"/>
                <a:ea typeface="微软雅黑" panose="020B0503020204020204" pitchFamily="34" charset="-122"/>
              </a:rPr>
              <a:t>工作纪律一章</a:t>
            </a:r>
            <a:r>
              <a:rPr lang="zh-CN" altLang="en-US" sz="2000" b="1" dirty="0">
                <a:latin typeface="微软雅黑" panose="020B0503020204020204" pitchFamily="34" charset="-122"/>
                <a:ea typeface="微软雅黑" panose="020B0503020204020204" pitchFamily="34" charset="-122"/>
              </a:rPr>
              <a:t>第122条</a:t>
            </a:r>
            <a:r>
              <a:rPr lang="zh-CN" altLang="en-US" sz="2000" dirty="0">
                <a:latin typeface="微软雅黑" panose="020B0503020204020204" pitchFamily="34" charset="-122"/>
                <a:ea typeface="微软雅黑" panose="020B0503020204020204" pitchFamily="34" charset="-122"/>
              </a:rPr>
              <a:t>增加对贯彻党中央决策部署只表态不落实，热衷于搞舆论造势、浮在表面，以及单纯以会议贯彻会议、以文件落实文件，在实际工作中不见诸行动等行为的处分规定。</a:t>
            </a:r>
          </a:p>
        </p:txBody>
      </p:sp>
    </p:spTree>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400"/>
                                  </p:stCondLst>
                                  <p:childTnLst>
                                    <p:set>
                                      <p:cBhvr>
                                        <p:cTn id="6" dur="1" fill="hold">
                                          <p:stCondLst>
                                            <p:cond delay="0"/>
                                          </p:stCondLst>
                                        </p:cTn>
                                        <p:tgtEl>
                                          <p:spTgt spid="17"/>
                                        </p:tgtEl>
                                        <p:attrNameLst>
                                          <p:attrName>style.visibility</p:attrName>
                                        </p:attrNameLst>
                                      </p:cBhvr>
                                      <p:to>
                                        <p:strVal val="visible"/>
                                      </p:to>
                                    </p:set>
                                    <p:anim calcmode="lin" valueType="num">
                                      <p:cBhvr>
                                        <p:cTn id="7" dur="250" fill="hold"/>
                                        <p:tgtEl>
                                          <p:spTgt spid="17"/>
                                        </p:tgtEl>
                                        <p:attrNameLst>
                                          <p:attrName>ppt_w</p:attrName>
                                        </p:attrNameLst>
                                      </p:cBhvr>
                                      <p:tavLst>
                                        <p:tav tm="0">
                                          <p:val>
                                            <p:fltVal val="0"/>
                                          </p:val>
                                        </p:tav>
                                        <p:tav tm="100000">
                                          <p:val>
                                            <p:strVal val="#ppt_w"/>
                                          </p:val>
                                        </p:tav>
                                      </p:tavLst>
                                    </p:anim>
                                    <p:anim calcmode="lin" valueType="num">
                                      <p:cBhvr>
                                        <p:cTn id="8" dur="250" fill="hold"/>
                                        <p:tgtEl>
                                          <p:spTgt spid="17"/>
                                        </p:tgtEl>
                                        <p:attrNameLst>
                                          <p:attrName>ppt_h</p:attrName>
                                        </p:attrNameLst>
                                      </p:cBhvr>
                                      <p:tavLst>
                                        <p:tav tm="0">
                                          <p:val>
                                            <p:fltVal val="0"/>
                                          </p:val>
                                        </p:tav>
                                        <p:tav tm="100000">
                                          <p:val>
                                            <p:strVal val="#ppt_h"/>
                                          </p:val>
                                        </p:tav>
                                      </p:tavLst>
                                    </p:anim>
                                    <p:animEffect transition="in" filter="fade">
                                      <p:cBhvr>
                                        <p:cTn id="9" dur="250"/>
                                        <p:tgtEl>
                                          <p:spTgt spid="17"/>
                                        </p:tgtEl>
                                      </p:cBhvr>
                                    </p:animEffect>
                                  </p:childTnLst>
                                </p:cTn>
                              </p:par>
                              <p:par>
                                <p:cTn id="10" presetID="6" presetClass="emph" presetSubtype="0" decel="100000" fill="hold" grpId="1" nodeType="withEffect">
                                  <p:stCondLst>
                                    <p:cond delay="600"/>
                                  </p:stCondLst>
                                  <p:childTnLst>
                                    <p:animScale>
                                      <p:cBhvr>
                                        <p:cTn id="11" dur="250" fill="hold"/>
                                        <p:tgtEl>
                                          <p:spTgt spid="17"/>
                                        </p:tgtEl>
                                      </p:cBhvr>
                                      <p:by x="120000" y="120000"/>
                                    </p:animScale>
                                  </p:childTnLst>
                                </p:cTn>
                              </p:par>
                              <p:par>
                                <p:cTn id="12" presetID="6" presetClass="emph" presetSubtype="0" decel="100000" fill="hold" grpId="2" nodeType="withEffect">
                                  <p:stCondLst>
                                    <p:cond delay="800"/>
                                  </p:stCondLst>
                                  <p:childTnLst>
                                    <p:animScale>
                                      <p:cBhvr>
                                        <p:cTn id="13" dur="250" fill="hold"/>
                                        <p:tgtEl>
                                          <p:spTgt spid="17"/>
                                        </p:tgtEl>
                                      </p:cBhvr>
                                      <p:by x="83000" y="83000"/>
                                    </p:animScale>
                                  </p:childTnLst>
                                </p:cTn>
                              </p:par>
                              <p:par>
                                <p:cTn id="14" presetID="53" presetClass="entr" presetSubtype="16" fill="hold" nodeType="withEffect">
                                  <p:stCondLst>
                                    <p:cond delay="600"/>
                                  </p:stCondLst>
                                  <p:childTnLst>
                                    <p:set>
                                      <p:cBhvr>
                                        <p:cTn id="15" dur="1" fill="hold">
                                          <p:stCondLst>
                                            <p:cond delay="0"/>
                                          </p:stCondLst>
                                        </p:cTn>
                                        <p:tgtEl>
                                          <p:spTgt spid="20"/>
                                        </p:tgtEl>
                                        <p:attrNameLst>
                                          <p:attrName>style.visibility</p:attrName>
                                        </p:attrNameLst>
                                      </p:cBhvr>
                                      <p:to>
                                        <p:strVal val="visible"/>
                                      </p:to>
                                    </p:set>
                                    <p:anim calcmode="lin" valueType="num">
                                      <p:cBhvr>
                                        <p:cTn id="16" dur="250" fill="hold"/>
                                        <p:tgtEl>
                                          <p:spTgt spid="20"/>
                                        </p:tgtEl>
                                        <p:attrNameLst>
                                          <p:attrName>ppt_w</p:attrName>
                                        </p:attrNameLst>
                                      </p:cBhvr>
                                      <p:tavLst>
                                        <p:tav tm="0">
                                          <p:val>
                                            <p:fltVal val="0"/>
                                          </p:val>
                                        </p:tav>
                                        <p:tav tm="100000">
                                          <p:val>
                                            <p:strVal val="#ppt_w"/>
                                          </p:val>
                                        </p:tav>
                                      </p:tavLst>
                                    </p:anim>
                                    <p:anim calcmode="lin" valueType="num">
                                      <p:cBhvr>
                                        <p:cTn id="17" dur="250" fill="hold"/>
                                        <p:tgtEl>
                                          <p:spTgt spid="20"/>
                                        </p:tgtEl>
                                        <p:attrNameLst>
                                          <p:attrName>ppt_h</p:attrName>
                                        </p:attrNameLst>
                                      </p:cBhvr>
                                      <p:tavLst>
                                        <p:tav tm="0">
                                          <p:val>
                                            <p:fltVal val="0"/>
                                          </p:val>
                                        </p:tav>
                                        <p:tav tm="100000">
                                          <p:val>
                                            <p:strVal val="#ppt_h"/>
                                          </p:val>
                                        </p:tav>
                                      </p:tavLst>
                                    </p:anim>
                                    <p:animEffect transition="in" filter="fade">
                                      <p:cBhvr>
                                        <p:cTn id="18" dur="250"/>
                                        <p:tgtEl>
                                          <p:spTgt spid="20"/>
                                        </p:tgtEl>
                                      </p:cBhvr>
                                    </p:animEffect>
                                  </p:childTnLst>
                                </p:cTn>
                              </p:par>
                              <p:par>
                                <p:cTn id="19" presetID="6" presetClass="emph" presetSubtype="0" decel="100000" fill="hold" nodeType="withEffect">
                                  <p:stCondLst>
                                    <p:cond delay="800"/>
                                  </p:stCondLst>
                                  <p:childTnLst>
                                    <p:animScale>
                                      <p:cBhvr>
                                        <p:cTn id="20" dur="250" fill="hold"/>
                                        <p:tgtEl>
                                          <p:spTgt spid="20"/>
                                        </p:tgtEl>
                                      </p:cBhvr>
                                      <p:by x="120000" y="120000"/>
                                    </p:animScale>
                                  </p:childTnLst>
                                </p:cTn>
                              </p:par>
                              <p:par>
                                <p:cTn id="21" presetID="6" presetClass="emph" presetSubtype="0" decel="100000" fill="hold" nodeType="withEffect">
                                  <p:stCondLst>
                                    <p:cond delay="1000"/>
                                  </p:stCondLst>
                                  <p:childTnLst>
                                    <p:animScale>
                                      <p:cBhvr>
                                        <p:cTn id="22" dur="250" fill="hold"/>
                                        <p:tgtEl>
                                          <p:spTgt spid="20"/>
                                        </p:tgtEl>
                                      </p:cBhvr>
                                      <p:by x="83000" y="83000"/>
                                    </p:animScale>
                                  </p:childTnLst>
                                </p:cTn>
                              </p:par>
                              <p:par>
                                <p:cTn id="23" presetID="53" presetClass="entr" presetSubtype="16" fill="hold" grpId="0" nodeType="withEffect">
                                  <p:stCondLst>
                                    <p:cond delay="600"/>
                                  </p:stCondLst>
                                  <p:childTnLst>
                                    <p:set>
                                      <p:cBhvr>
                                        <p:cTn id="24" dur="1" fill="hold">
                                          <p:stCondLst>
                                            <p:cond delay="0"/>
                                          </p:stCondLst>
                                        </p:cTn>
                                        <p:tgtEl>
                                          <p:spTgt spid="19"/>
                                        </p:tgtEl>
                                        <p:attrNameLst>
                                          <p:attrName>style.visibility</p:attrName>
                                        </p:attrNameLst>
                                      </p:cBhvr>
                                      <p:to>
                                        <p:strVal val="visible"/>
                                      </p:to>
                                    </p:set>
                                    <p:anim calcmode="lin" valueType="num">
                                      <p:cBhvr>
                                        <p:cTn id="25" dur="250" fill="hold"/>
                                        <p:tgtEl>
                                          <p:spTgt spid="19"/>
                                        </p:tgtEl>
                                        <p:attrNameLst>
                                          <p:attrName>ppt_w</p:attrName>
                                        </p:attrNameLst>
                                      </p:cBhvr>
                                      <p:tavLst>
                                        <p:tav tm="0">
                                          <p:val>
                                            <p:fltVal val="0"/>
                                          </p:val>
                                        </p:tav>
                                        <p:tav tm="100000">
                                          <p:val>
                                            <p:strVal val="#ppt_w"/>
                                          </p:val>
                                        </p:tav>
                                      </p:tavLst>
                                    </p:anim>
                                    <p:anim calcmode="lin" valueType="num">
                                      <p:cBhvr>
                                        <p:cTn id="26" dur="250" fill="hold"/>
                                        <p:tgtEl>
                                          <p:spTgt spid="19"/>
                                        </p:tgtEl>
                                        <p:attrNameLst>
                                          <p:attrName>ppt_h</p:attrName>
                                        </p:attrNameLst>
                                      </p:cBhvr>
                                      <p:tavLst>
                                        <p:tav tm="0">
                                          <p:val>
                                            <p:fltVal val="0"/>
                                          </p:val>
                                        </p:tav>
                                        <p:tav tm="100000">
                                          <p:val>
                                            <p:strVal val="#ppt_h"/>
                                          </p:val>
                                        </p:tav>
                                      </p:tavLst>
                                    </p:anim>
                                    <p:animEffect transition="in" filter="fade">
                                      <p:cBhvr>
                                        <p:cTn id="27" dur="250"/>
                                        <p:tgtEl>
                                          <p:spTgt spid="19"/>
                                        </p:tgtEl>
                                      </p:cBhvr>
                                    </p:animEffect>
                                  </p:childTnLst>
                                </p:cTn>
                              </p:par>
                              <p:par>
                                <p:cTn id="28" presetID="6" presetClass="emph" presetSubtype="0" decel="100000" fill="hold" grpId="1" nodeType="withEffect">
                                  <p:stCondLst>
                                    <p:cond delay="800"/>
                                  </p:stCondLst>
                                  <p:childTnLst>
                                    <p:animScale>
                                      <p:cBhvr>
                                        <p:cTn id="29" dur="250" fill="hold"/>
                                        <p:tgtEl>
                                          <p:spTgt spid="19"/>
                                        </p:tgtEl>
                                      </p:cBhvr>
                                      <p:by x="120000" y="120000"/>
                                    </p:animScale>
                                  </p:childTnLst>
                                </p:cTn>
                              </p:par>
                              <p:par>
                                <p:cTn id="30" presetID="6" presetClass="emph" presetSubtype="0" decel="100000" fill="hold" grpId="2" nodeType="withEffect">
                                  <p:stCondLst>
                                    <p:cond delay="1000"/>
                                  </p:stCondLst>
                                  <p:childTnLst>
                                    <p:animScale>
                                      <p:cBhvr>
                                        <p:cTn id="31" dur="250" fill="hold"/>
                                        <p:tgtEl>
                                          <p:spTgt spid="19"/>
                                        </p:tgtEl>
                                      </p:cBhvr>
                                      <p:by x="83000" y="83000"/>
                                    </p:animScale>
                                  </p:childTnLst>
                                </p:cTn>
                              </p:par>
                            </p:childTnLst>
                          </p:cTn>
                        </p:par>
                        <p:par>
                          <p:cTn id="32" fill="hold">
                            <p:stCondLst>
                              <p:cond delay="900"/>
                            </p:stCondLst>
                            <p:childTnLst>
                              <p:par>
                                <p:cTn id="33" presetID="53" presetClass="entr" presetSubtype="16" fill="hold" grpId="0" nodeType="afterEffect">
                                  <p:stCondLst>
                                    <p:cond delay="0"/>
                                  </p:stCondLst>
                                  <p:childTnLst>
                                    <p:set>
                                      <p:cBhvr>
                                        <p:cTn id="34" dur="1" fill="hold">
                                          <p:stCondLst>
                                            <p:cond delay="0"/>
                                          </p:stCondLst>
                                        </p:cTn>
                                        <p:tgtEl>
                                          <p:spTgt spid="33"/>
                                        </p:tgtEl>
                                        <p:attrNameLst>
                                          <p:attrName>style.visibility</p:attrName>
                                        </p:attrNameLst>
                                      </p:cBhvr>
                                      <p:to>
                                        <p:strVal val="visible"/>
                                      </p:to>
                                    </p:set>
                                    <p:anim calcmode="lin" valueType="num">
                                      <p:cBhvr>
                                        <p:cTn id="35" dur="300" fill="hold"/>
                                        <p:tgtEl>
                                          <p:spTgt spid="33"/>
                                        </p:tgtEl>
                                        <p:attrNameLst>
                                          <p:attrName>ppt_w</p:attrName>
                                        </p:attrNameLst>
                                      </p:cBhvr>
                                      <p:tavLst>
                                        <p:tav tm="0">
                                          <p:val>
                                            <p:fltVal val="0"/>
                                          </p:val>
                                        </p:tav>
                                        <p:tav tm="100000">
                                          <p:val>
                                            <p:strVal val="#ppt_w"/>
                                          </p:val>
                                        </p:tav>
                                      </p:tavLst>
                                    </p:anim>
                                    <p:anim calcmode="lin" valueType="num">
                                      <p:cBhvr>
                                        <p:cTn id="36" dur="300" fill="hold"/>
                                        <p:tgtEl>
                                          <p:spTgt spid="33"/>
                                        </p:tgtEl>
                                        <p:attrNameLst>
                                          <p:attrName>ppt_h</p:attrName>
                                        </p:attrNameLst>
                                      </p:cBhvr>
                                      <p:tavLst>
                                        <p:tav tm="0">
                                          <p:val>
                                            <p:fltVal val="0"/>
                                          </p:val>
                                        </p:tav>
                                        <p:tav tm="100000">
                                          <p:val>
                                            <p:strVal val="#ppt_h"/>
                                          </p:val>
                                        </p:tav>
                                      </p:tavLst>
                                    </p:anim>
                                    <p:animEffect transition="in" filter="fade">
                                      <p:cBhvr>
                                        <p:cTn id="37" dur="300"/>
                                        <p:tgtEl>
                                          <p:spTgt spid="33"/>
                                        </p:tgtEl>
                                      </p:cBhvr>
                                    </p:animEffect>
                                  </p:childTnLst>
                                </p:cTn>
                              </p:par>
                            </p:childTnLst>
                          </p:cTn>
                        </p:par>
                        <p:par>
                          <p:cTn id="38" fill="hold">
                            <p:stCondLst>
                              <p:cond delay="1400"/>
                            </p:stCondLst>
                            <p:childTnLst>
                              <p:par>
                                <p:cTn id="39" presetID="53" presetClass="entr" presetSubtype="16" fill="hold" grpId="0" nodeType="afterEffect">
                                  <p:stCondLst>
                                    <p:cond delay="0"/>
                                  </p:stCondLst>
                                  <p:childTnLst>
                                    <p:set>
                                      <p:cBhvr>
                                        <p:cTn id="40" dur="1" fill="hold">
                                          <p:stCondLst>
                                            <p:cond delay="0"/>
                                          </p:stCondLst>
                                        </p:cTn>
                                        <p:tgtEl>
                                          <p:spTgt spid="43"/>
                                        </p:tgtEl>
                                        <p:attrNameLst>
                                          <p:attrName>style.visibility</p:attrName>
                                        </p:attrNameLst>
                                      </p:cBhvr>
                                      <p:to>
                                        <p:strVal val="visible"/>
                                      </p:to>
                                    </p:set>
                                    <p:anim calcmode="lin" valueType="num">
                                      <p:cBhvr>
                                        <p:cTn id="41" dur="300" fill="hold"/>
                                        <p:tgtEl>
                                          <p:spTgt spid="43"/>
                                        </p:tgtEl>
                                        <p:attrNameLst>
                                          <p:attrName>ppt_w</p:attrName>
                                        </p:attrNameLst>
                                      </p:cBhvr>
                                      <p:tavLst>
                                        <p:tav tm="0">
                                          <p:val>
                                            <p:fltVal val="0"/>
                                          </p:val>
                                        </p:tav>
                                        <p:tav tm="100000">
                                          <p:val>
                                            <p:strVal val="#ppt_w"/>
                                          </p:val>
                                        </p:tav>
                                      </p:tavLst>
                                    </p:anim>
                                    <p:anim calcmode="lin" valueType="num">
                                      <p:cBhvr>
                                        <p:cTn id="42" dur="300" fill="hold"/>
                                        <p:tgtEl>
                                          <p:spTgt spid="43"/>
                                        </p:tgtEl>
                                        <p:attrNameLst>
                                          <p:attrName>ppt_h</p:attrName>
                                        </p:attrNameLst>
                                      </p:cBhvr>
                                      <p:tavLst>
                                        <p:tav tm="0">
                                          <p:val>
                                            <p:fltVal val="0"/>
                                          </p:val>
                                        </p:tav>
                                        <p:tav tm="100000">
                                          <p:val>
                                            <p:strVal val="#ppt_h"/>
                                          </p:val>
                                        </p:tav>
                                      </p:tavLst>
                                    </p:anim>
                                    <p:animEffect transition="in" filter="fade">
                                      <p:cBhvr>
                                        <p:cTn id="43" dur="300"/>
                                        <p:tgtEl>
                                          <p:spTgt spid="43"/>
                                        </p:tgtEl>
                                      </p:cBhvr>
                                    </p:animEffect>
                                  </p:childTnLst>
                                </p:cTn>
                              </p:par>
                            </p:childTnLst>
                          </p:cTn>
                        </p:par>
                        <p:par>
                          <p:cTn id="44" fill="hold">
                            <p:stCondLst>
                              <p:cond delay="1900"/>
                            </p:stCondLst>
                            <p:childTnLst>
                              <p:par>
                                <p:cTn id="45" presetID="10" presetClass="entr" presetSubtype="0" fill="hold" grpId="0" nodeType="after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fade">
                                      <p:cBhvr>
                                        <p:cTn id="47" dur="500"/>
                                        <p:tgtEl>
                                          <p:spTgt spid="38"/>
                                        </p:tgtEl>
                                      </p:cBhvr>
                                    </p:animEffect>
                                  </p:childTnLst>
                                </p:cTn>
                              </p:par>
                            </p:childTnLst>
                          </p:cTn>
                        </p:par>
                        <p:par>
                          <p:cTn id="48" fill="hold">
                            <p:stCondLst>
                              <p:cond delay="2400"/>
                            </p:stCondLst>
                            <p:childTnLst>
                              <p:par>
                                <p:cTn id="49" presetID="53" presetClass="entr" presetSubtype="16" fill="hold" grpId="0" nodeType="afterEffect">
                                  <p:stCondLst>
                                    <p:cond delay="0"/>
                                  </p:stCondLst>
                                  <p:iterate type="lt">
                                    <p:tmPct val="10000"/>
                                  </p:iterate>
                                  <p:childTnLst>
                                    <p:set>
                                      <p:cBhvr>
                                        <p:cTn id="50" dur="1" fill="hold">
                                          <p:stCondLst>
                                            <p:cond delay="0"/>
                                          </p:stCondLst>
                                        </p:cTn>
                                        <p:tgtEl>
                                          <p:spTgt spid="47"/>
                                        </p:tgtEl>
                                        <p:attrNameLst>
                                          <p:attrName>style.visibility</p:attrName>
                                        </p:attrNameLst>
                                      </p:cBhvr>
                                      <p:to>
                                        <p:strVal val="visible"/>
                                      </p:to>
                                    </p:set>
                                    <p:anim calcmode="lin" valueType="num">
                                      <p:cBhvr>
                                        <p:cTn id="51" dur="250" fill="hold"/>
                                        <p:tgtEl>
                                          <p:spTgt spid="47"/>
                                        </p:tgtEl>
                                        <p:attrNameLst>
                                          <p:attrName>ppt_w</p:attrName>
                                        </p:attrNameLst>
                                      </p:cBhvr>
                                      <p:tavLst>
                                        <p:tav tm="0">
                                          <p:val>
                                            <p:fltVal val="0"/>
                                          </p:val>
                                        </p:tav>
                                        <p:tav tm="100000">
                                          <p:val>
                                            <p:strVal val="#ppt_w"/>
                                          </p:val>
                                        </p:tav>
                                      </p:tavLst>
                                    </p:anim>
                                    <p:anim calcmode="lin" valueType="num">
                                      <p:cBhvr>
                                        <p:cTn id="52" dur="250" fill="hold"/>
                                        <p:tgtEl>
                                          <p:spTgt spid="47"/>
                                        </p:tgtEl>
                                        <p:attrNameLst>
                                          <p:attrName>ppt_h</p:attrName>
                                        </p:attrNameLst>
                                      </p:cBhvr>
                                      <p:tavLst>
                                        <p:tav tm="0">
                                          <p:val>
                                            <p:fltVal val="0"/>
                                          </p:val>
                                        </p:tav>
                                        <p:tav tm="100000">
                                          <p:val>
                                            <p:strVal val="#ppt_h"/>
                                          </p:val>
                                        </p:tav>
                                      </p:tavLst>
                                    </p:anim>
                                    <p:animEffect transition="in" filter="fade">
                                      <p:cBhvr>
                                        <p:cTn id="53" dur="250"/>
                                        <p:tgtEl>
                                          <p:spTgt spid="47"/>
                                        </p:tgtEl>
                                      </p:cBhvr>
                                    </p:animEffect>
                                  </p:childTnLst>
                                </p:cTn>
                              </p:par>
                            </p:childTnLst>
                          </p:cTn>
                        </p:par>
                        <p:par>
                          <p:cTn id="54" fill="hold">
                            <p:stCondLst>
                              <p:cond delay="3474"/>
                            </p:stCondLst>
                            <p:childTnLst>
                              <p:par>
                                <p:cTn id="55" presetID="53" presetClass="entr" presetSubtype="16" fill="hold" grpId="0" nodeType="afterEffect">
                                  <p:stCondLst>
                                    <p:cond delay="0"/>
                                  </p:stCondLst>
                                  <p:childTnLst>
                                    <p:set>
                                      <p:cBhvr>
                                        <p:cTn id="56" dur="1" fill="hold">
                                          <p:stCondLst>
                                            <p:cond delay="0"/>
                                          </p:stCondLst>
                                        </p:cTn>
                                        <p:tgtEl>
                                          <p:spTgt spid="25"/>
                                        </p:tgtEl>
                                        <p:attrNameLst>
                                          <p:attrName>style.visibility</p:attrName>
                                        </p:attrNameLst>
                                      </p:cBhvr>
                                      <p:to>
                                        <p:strVal val="visible"/>
                                      </p:to>
                                    </p:set>
                                    <p:anim calcmode="lin" valueType="num">
                                      <p:cBhvr>
                                        <p:cTn id="57" dur="300" fill="hold"/>
                                        <p:tgtEl>
                                          <p:spTgt spid="25"/>
                                        </p:tgtEl>
                                        <p:attrNameLst>
                                          <p:attrName>ppt_w</p:attrName>
                                        </p:attrNameLst>
                                      </p:cBhvr>
                                      <p:tavLst>
                                        <p:tav tm="0">
                                          <p:val>
                                            <p:fltVal val="0"/>
                                          </p:val>
                                        </p:tav>
                                        <p:tav tm="100000">
                                          <p:val>
                                            <p:strVal val="#ppt_w"/>
                                          </p:val>
                                        </p:tav>
                                      </p:tavLst>
                                    </p:anim>
                                    <p:anim calcmode="lin" valueType="num">
                                      <p:cBhvr>
                                        <p:cTn id="58" dur="300" fill="hold"/>
                                        <p:tgtEl>
                                          <p:spTgt spid="25"/>
                                        </p:tgtEl>
                                        <p:attrNameLst>
                                          <p:attrName>ppt_h</p:attrName>
                                        </p:attrNameLst>
                                      </p:cBhvr>
                                      <p:tavLst>
                                        <p:tav tm="0">
                                          <p:val>
                                            <p:fltVal val="0"/>
                                          </p:val>
                                        </p:tav>
                                        <p:tav tm="100000">
                                          <p:val>
                                            <p:strVal val="#ppt_h"/>
                                          </p:val>
                                        </p:tav>
                                      </p:tavLst>
                                    </p:anim>
                                    <p:animEffect transition="in" filter="fade">
                                      <p:cBhvr>
                                        <p:cTn id="59" dur="300"/>
                                        <p:tgtEl>
                                          <p:spTgt spid="25"/>
                                        </p:tgtEl>
                                      </p:cBhvr>
                                    </p:animEffect>
                                  </p:childTnLst>
                                </p:cTn>
                              </p:par>
                            </p:childTnLst>
                          </p:cTn>
                        </p:par>
                        <p:par>
                          <p:cTn id="60" fill="hold">
                            <p:stCondLst>
                              <p:cond delay="3974"/>
                            </p:stCondLst>
                            <p:childTnLst>
                              <p:par>
                                <p:cTn id="61" presetID="53" presetClass="entr" presetSubtype="16" fill="hold" grpId="0" nodeType="afterEffect">
                                  <p:stCondLst>
                                    <p:cond delay="0"/>
                                  </p:stCondLst>
                                  <p:childTnLst>
                                    <p:set>
                                      <p:cBhvr>
                                        <p:cTn id="62" dur="1" fill="hold">
                                          <p:stCondLst>
                                            <p:cond delay="0"/>
                                          </p:stCondLst>
                                        </p:cTn>
                                        <p:tgtEl>
                                          <p:spTgt spid="45"/>
                                        </p:tgtEl>
                                        <p:attrNameLst>
                                          <p:attrName>style.visibility</p:attrName>
                                        </p:attrNameLst>
                                      </p:cBhvr>
                                      <p:to>
                                        <p:strVal val="visible"/>
                                      </p:to>
                                    </p:set>
                                    <p:anim calcmode="lin" valueType="num">
                                      <p:cBhvr>
                                        <p:cTn id="63" dur="300" fill="hold"/>
                                        <p:tgtEl>
                                          <p:spTgt spid="45"/>
                                        </p:tgtEl>
                                        <p:attrNameLst>
                                          <p:attrName>ppt_w</p:attrName>
                                        </p:attrNameLst>
                                      </p:cBhvr>
                                      <p:tavLst>
                                        <p:tav tm="0">
                                          <p:val>
                                            <p:fltVal val="0"/>
                                          </p:val>
                                        </p:tav>
                                        <p:tav tm="100000">
                                          <p:val>
                                            <p:strVal val="#ppt_w"/>
                                          </p:val>
                                        </p:tav>
                                      </p:tavLst>
                                    </p:anim>
                                    <p:anim calcmode="lin" valueType="num">
                                      <p:cBhvr>
                                        <p:cTn id="64" dur="300" fill="hold"/>
                                        <p:tgtEl>
                                          <p:spTgt spid="45"/>
                                        </p:tgtEl>
                                        <p:attrNameLst>
                                          <p:attrName>ppt_h</p:attrName>
                                        </p:attrNameLst>
                                      </p:cBhvr>
                                      <p:tavLst>
                                        <p:tav tm="0">
                                          <p:val>
                                            <p:fltVal val="0"/>
                                          </p:val>
                                        </p:tav>
                                        <p:tav tm="100000">
                                          <p:val>
                                            <p:strVal val="#ppt_h"/>
                                          </p:val>
                                        </p:tav>
                                      </p:tavLst>
                                    </p:anim>
                                    <p:animEffect transition="in" filter="fade">
                                      <p:cBhvr>
                                        <p:cTn id="65" dur="300"/>
                                        <p:tgtEl>
                                          <p:spTgt spid="45"/>
                                        </p:tgtEl>
                                      </p:cBhvr>
                                    </p:animEffect>
                                  </p:childTnLst>
                                </p:cTn>
                              </p:par>
                            </p:childTnLst>
                          </p:cTn>
                        </p:par>
                        <p:par>
                          <p:cTn id="66" fill="hold">
                            <p:stCondLst>
                              <p:cond delay="4474"/>
                            </p:stCondLst>
                            <p:childTnLst>
                              <p:par>
                                <p:cTn id="67" presetID="10" presetClass="entr" presetSubtype="0" fill="hold" grpId="0" nodeType="afterEffect">
                                  <p:stCondLst>
                                    <p:cond delay="0"/>
                                  </p:stCondLst>
                                  <p:childTnLst>
                                    <p:set>
                                      <p:cBhvr>
                                        <p:cTn id="68" dur="1" fill="hold">
                                          <p:stCondLst>
                                            <p:cond delay="0"/>
                                          </p:stCondLst>
                                        </p:cTn>
                                        <p:tgtEl>
                                          <p:spTgt spid="40"/>
                                        </p:tgtEl>
                                        <p:attrNameLst>
                                          <p:attrName>style.visibility</p:attrName>
                                        </p:attrNameLst>
                                      </p:cBhvr>
                                      <p:to>
                                        <p:strVal val="visible"/>
                                      </p:to>
                                    </p:set>
                                    <p:animEffect transition="in" filter="fade">
                                      <p:cBhvr>
                                        <p:cTn id="69" dur="500"/>
                                        <p:tgtEl>
                                          <p:spTgt spid="40"/>
                                        </p:tgtEl>
                                      </p:cBhvr>
                                    </p:animEffect>
                                  </p:childTnLst>
                                </p:cTn>
                              </p:par>
                            </p:childTnLst>
                          </p:cTn>
                        </p:par>
                        <p:par>
                          <p:cTn id="70" fill="hold">
                            <p:stCondLst>
                              <p:cond delay="4974"/>
                            </p:stCondLst>
                            <p:childTnLst>
                              <p:par>
                                <p:cTn id="71" presetID="53" presetClass="entr" presetSubtype="16" fill="hold" grpId="0" nodeType="afterEffect">
                                  <p:stCondLst>
                                    <p:cond delay="0"/>
                                  </p:stCondLst>
                                  <p:iterate type="lt">
                                    <p:tmPct val="10000"/>
                                  </p:iterate>
                                  <p:childTnLst>
                                    <p:set>
                                      <p:cBhvr>
                                        <p:cTn id="72" dur="1" fill="hold">
                                          <p:stCondLst>
                                            <p:cond delay="0"/>
                                          </p:stCondLst>
                                        </p:cTn>
                                        <p:tgtEl>
                                          <p:spTgt spid="49"/>
                                        </p:tgtEl>
                                        <p:attrNameLst>
                                          <p:attrName>style.visibility</p:attrName>
                                        </p:attrNameLst>
                                      </p:cBhvr>
                                      <p:to>
                                        <p:strVal val="visible"/>
                                      </p:to>
                                    </p:set>
                                    <p:anim calcmode="lin" valueType="num">
                                      <p:cBhvr>
                                        <p:cTn id="73" dur="250" fill="hold"/>
                                        <p:tgtEl>
                                          <p:spTgt spid="49"/>
                                        </p:tgtEl>
                                        <p:attrNameLst>
                                          <p:attrName>ppt_w</p:attrName>
                                        </p:attrNameLst>
                                      </p:cBhvr>
                                      <p:tavLst>
                                        <p:tav tm="0">
                                          <p:val>
                                            <p:fltVal val="0"/>
                                          </p:val>
                                        </p:tav>
                                        <p:tav tm="100000">
                                          <p:val>
                                            <p:strVal val="#ppt_w"/>
                                          </p:val>
                                        </p:tav>
                                      </p:tavLst>
                                    </p:anim>
                                    <p:anim calcmode="lin" valueType="num">
                                      <p:cBhvr>
                                        <p:cTn id="74" dur="250" fill="hold"/>
                                        <p:tgtEl>
                                          <p:spTgt spid="49"/>
                                        </p:tgtEl>
                                        <p:attrNameLst>
                                          <p:attrName>ppt_h</p:attrName>
                                        </p:attrNameLst>
                                      </p:cBhvr>
                                      <p:tavLst>
                                        <p:tav tm="0">
                                          <p:val>
                                            <p:fltVal val="0"/>
                                          </p:val>
                                        </p:tav>
                                        <p:tav tm="100000">
                                          <p:val>
                                            <p:strVal val="#ppt_h"/>
                                          </p:val>
                                        </p:tav>
                                      </p:tavLst>
                                    </p:anim>
                                    <p:animEffect transition="in" filter="fade">
                                      <p:cBhvr>
                                        <p:cTn id="75" dur="25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7" grpId="1" bldLvl="0" animBg="1"/>
      <p:bldP spid="17" grpId="2" bldLvl="0" animBg="1"/>
      <p:bldP spid="19" grpId="0" bldLvl="0" animBg="1"/>
      <p:bldP spid="19" grpId="1" bldLvl="0" animBg="1"/>
      <p:bldP spid="19" grpId="2" bldLvl="0" animBg="1"/>
      <p:bldP spid="25" grpId="0" bldLvl="0" animBg="1"/>
      <p:bldP spid="33" grpId="0" bldLvl="0" animBg="1"/>
      <p:bldP spid="43" grpId="0" bldLvl="0" animBg="1"/>
      <p:bldP spid="45" grpId="0" bldLvl="0" animBg="1"/>
      <p:bldP spid="38" grpId="0"/>
      <p:bldP spid="40" grpId="0"/>
      <p:bldP spid="47" grpId="0"/>
      <p:bldP spid="4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88923" y="246423"/>
            <a:ext cx="4103077" cy="675011"/>
          </a:xfrm>
          <a:prstGeom prst="rect">
            <a:avLst/>
          </a:prstGeom>
        </p:spPr>
      </p:pic>
      <p:cxnSp>
        <p:nvCxnSpPr>
          <p:cNvPr id="3" name="直接连接符 2"/>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060287" y="353095"/>
            <a:ext cx="5262188" cy="461665"/>
          </a:xfrm>
          <a:prstGeom prst="rect">
            <a:avLst/>
          </a:prstGeom>
        </p:spPr>
        <p:txBody>
          <a:bodyPr wrap="square">
            <a:spAutoFit/>
          </a:bodyPr>
          <a:lstStyle/>
          <a:p>
            <a:r>
              <a:rPr lang="zh-CN" altLang="en-US" sz="2400" b="1" dirty="0" smtClean="0">
                <a:solidFill>
                  <a:schemeClr val="accent1"/>
                </a:solidFill>
                <a:latin typeface="微软雅黑" panose="020B0503020204020204" pitchFamily="34" charset="-122"/>
                <a:ea typeface="微软雅黑" panose="020B0503020204020204" pitchFamily="34" charset="-122"/>
              </a:rPr>
              <a:t>第一部分：修订背景和主要精神</a:t>
            </a:r>
            <a:endParaRPr lang="zh-CN" altLang="en-US" sz="2400" b="1" dirty="0">
              <a:solidFill>
                <a:schemeClr val="accent1"/>
              </a:solidFill>
              <a:latin typeface="微软雅黑" panose="020B0503020204020204" pitchFamily="34" charset="-122"/>
              <a:ea typeface="微软雅黑" panose="020B0503020204020204" pitchFamily="34" charset="-122"/>
            </a:endParaRPr>
          </a:p>
        </p:txBody>
      </p:sp>
      <p:sp>
        <p:nvSpPr>
          <p:cNvPr id="5" name="Freeform 29"/>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17" name="椭圆 16"/>
          <p:cNvSpPr/>
          <p:nvPr/>
        </p:nvSpPr>
        <p:spPr>
          <a:xfrm>
            <a:off x="1333746" y="2199844"/>
            <a:ext cx="2458229" cy="2458229"/>
          </a:xfrm>
          <a:prstGeom prst="ellipse">
            <a:avLst/>
          </a:prstGeom>
          <a:gradFill flip="none" rotWithShape="1">
            <a:gsLst>
              <a:gs pos="0">
                <a:srgbClr val="B40000"/>
              </a:gs>
              <a:gs pos="100000">
                <a:srgbClr val="FFFF00"/>
              </a:gs>
              <a:gs pos="67000">
                <a:srgbClr val="FF0000"/>
              </a:gs>
            </a:gsLst>
            <a:lin ang="16200000" scaled="1"/>
            <a:tileRect/>
          </a:gradFill>
          <a:ln w="28575">
            <a:gradFill>
              <a:gsLst>
                <a:gs pos="0">
                  <a:srgbClr val="FFFF00"/>
                </a:gs>
                <a:gs pos="100000">
                  <a:srgbClr val="FFA000"/>
                </a:gs>
              </a:gsLst>
              <a:lin ang="5400000" scaled="1"/>
            </a:grad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椭圆 17"/>
          <p:cNvSpPr/>
          <p:nvPr/>
        </p:nvSpPr>
        <p:spPr>
          <a:xfrm>
            <a:off x="1123495" y="1989593"/>
            <a:ext cx="2880000" cy="2880000"/>
          </a:xfrm>
          <a:prstGeom prst="ellipse">
            <a:avLst/>
          </a:prstGeom>
          <a:noFill/>
          <a:ln w="12700">
            <a:solidFill>
              <a:schemeClr val="tx2"/>
            </a:solidFill>
          </a:ln>
        </p:spPr>
        <p:txBody>
          <a:bodyPr vert="horz" wrap="square" lIns="91440" tIns="45720" rIns="91440" bIns="45720" numCol="1" anchor="t" anchorCtr="0" compatLnSpc="1"/>
          <a:lstStyle/>
          <a:p>
            <a:endParaRPr lang="zh-CN" altLang="en-US">
              <a:solidFill>
                <a:schemeClr val="tx1"/>
              </a:solidFill>
            </a:endParaRPr>
          </a:p>
        </p:txBody>
      </p:sp>
      <p:sp>
        <p:nvSpPr>
          <p:cNvPr id="19" name="矩形 18"/>
          <p:cNvSpPr/>
          <p:nvPr/>
        </p:nvSpPr>
        <p:spPr>
          <a:xfrm>
            <a:off x="1466013" y="3183089"/>
            <a:ext cx="2193693" cy="1323439"/>
          </a:xfrm>
          <a:prstGeom prst="rect">
            <a:avLst/>
          </a:prstGeom>
          <a:noFill/>
          <a:effectLst/>
        </p:spPr>
        <p:txBody>
          <a:bodyPr wrap="square" rtlCol="0">
            <a:spAutoFit/>
          </a:bodyPr>
          <a:lstStyle/>
          <a:p>
            <a:pPr algn="ctr"/>
            <a:r>
              <a:rPr lang="en-US" altLang="zh-CN" sz="1600" b="1" dirty="0">
                <a:gradFill>
                  <a:gsLst>
                    <a:gs pos="0">
                      <a:srgbClr val="FFC000"/>
                    </a:gs>
                    <a:gs pos="33000">
                      <a:srgbClr val="FFFF99"/>
                    </a:gs>
                    <a:gs pos="66000">
                      <a:srgbClr val="F2B800"/>
                    </a:gs>
                    <a:gs pos="100000">
                      <a:srgbClr val="FFFF00"/>
                    </a:gs>
                  </a:gsLst>
                  <a:lin ang="5400000" scaled="0"/>
                </a:gradFill>
                <a:effectLst>
                  <a:outerShdw blurRad="152400" dist="152400" dir="2700000" algn="tl" rotWithShape="0">
                    <a:prstClr val="black">
                      <a:alpha val="60000"/>
                    </a:prstClr>
                  </a:outerShdw>
                </a:effectLst>
                <a:latin typeface="微软雅黑" panose="020B0503020204020204" pitchFamily="34" charset="-122"/>
                <a:ea typeface="微软雅黑" panose="020B0503020204020204" pitchFamily="34" charset="-122"/>
              </a:rPr>
              <a:t>18</a:t>
            </a:r>
            <a:r>
              <a:rPr lang="zh-CN" altLang="en-US" sz="1600" b="1" dirty="0">
                <a:gradFill>
                  <a:gsLst>
                    <a:gs pos="0">
                      <a:srgbClr val="FFC000"/>
                    </a:gs>
                    <a:gs pos="33000">
                      <a:srgbClr val="FFFF99"/>
                    </a:gs>
                    <a:gs pos="66000">
                      <a:srgbClr val="F2B800"/>
                    </a:gs>
                    <a:gs pos="100000">
                      <a:srgbClr val="FFFF00"/>
                    </a:gs>
                  </a:gsLst>
                  <a:lin ang="5400000" scaled="0"/>
                </a:gradFill>
                <a:effectLst>
                  <a:outerShdw blurRad="152400" dist="152400" dir="2700000" algn="tl" rotWithShape="0">
                    <a:prstClr val="black">
                      <a:alpha val="60000"/>
                    </a:prstClr>
                  </a:outerShdw>
                </a:effectLst>
                <a:latin typeface="微软雅黑" panose="020B0503020204020204" pitchFamily="34" charset="-122"/>
                <a:ea typeface="微软雅黑" panose="020B0503020204020204" pitchFamily="34" charset="-122"/>
              </a:rPr>
              <a:t>年</a:t>
            </a:r>
            <a:r>
              <a:rPr lang="zh-CN" altLang="en-US" sz="1600" b="1" dirty="0" smtClean="0">
                <a:gradFill>
                  <a:gsLst>
                    <a:gs pos="0">
                      <a:srgbClr val="FFC000"/>
                    </a:gs>
                    <a:gs pos="33000">
                      <a:srgbClr val="FFFF99"/>
                    </a:gs>
                    <a:gs pos="66000">
                      <a:srgbClr val="F2B800"/>
                    </a:gs>
                    <a:gs pos="100000">
                      <a:srgbClr val="FFFF00"/>
                    </a:gs>
                  </a:gsLst>
                  <a:lin ang="5400000" scaled="0"/>
                </a:gradFill>
                <a:effectLst>
                  <a:outerShdw blurRad="152400" dist="152400" dir="2700000" algn="tl" rotWithShape="0">
                    <a:prstClr val="black">
                      <a:alpha val="60000"/>
                    </a:prstClr>
                  </a:outerShdw>
                </a:effectLst>
                <a:latin typeface="微软雅黑" panose="020B0503020204020204" pitchFamily="34" charset="-122"/>
                <a:ea typeface="微软雅黑" panose="020B0503020204020204" pitchFamily="34" charset="-122"/>
              </a:rPr>
              <a:t>条例</a:t>
            </a:r>
            <a:endParaRPr lang="en-US" altLang="zh-CN" sz="1600" b="1" dirty="0" smtClean="0">
              <a:gradFill>
                <a:gsLst>
                  <a:gs pos="0">
                    <a:srgbClr val="FFC000"/>
                  </a:gs>
                  <a:gs pos="33000">
                    <a:srgbClr val="FFFF99"/>
                  </a:gs>
                  <a:gs pos="66000">
                    <a:srgbClr val="F2B800"/>
                  </a:gs>
                  <a:gs pos="100000">
                    <a:srgbClr val="FFFF00"/>
                  </a:gs>
                </a:gsLst>
                <a:lin ang="5400000" scaled="0"/>
              </a:gradFill>
              <a:effectLst>
                <a:outerShdw blurRad="152400" dist="152400" dir="2700000" algn="tl" rotWithShape="0">
                  <a:prstClr val="black">
                    <a:alpha val="60000"/>
                  </a:prstClr>
                </a:outerShdw>
              </a:effectLst>
              <a:latin typeface="微软雅黑" panose="020B0503020204020204" pitchFamily="34" charset="-122"/>
              <a:ea typeface="微软雅黑" panose="020B0503020204020204" pitchFamily="34" charset="-122"/>
            </a:endParaRPr>
          </a:p>
          <a:p>
            <a:pPr algn="ctr"/>
            <a:r>
              <a:rPr lang="zh-CN" altLang="en-US" sz="1600" b="1" dirty="0" smtClean="0">
                <a:gradFill>
                  <a:gsLst>
                    <a:gs pos="0">
                      <a:srgbClr val="FFC000"/>
                    </a:gs>
                    <a:gs pos="33000">
                      <a:srgbClr val="FFFF99"/>
                    </a:gs>
                    <a:gs pos="66000">
                      <a:srgbClr val="F2B800"/>
                    </a:gs>
                    <a:gs pos="100000">
                      <a:srgbClr val="FFFF00"/>
                    </a:gs>
                  </a:gsLst>
                  <a:lin ang="5400000" scaled="0"/>
                </a:gradFill>
                <a:effectLst>
                  <a:outerShdw blurRad="152400" dist="152400" dir="2700000" algn="tl" rotWithShape="0">
                    <a:prstClr val="black">
                      <a:alpha val="60000"/>
                    </a:prstClr>
                  </a:outerShdw>
                </a:effectLst>
                <a:latin typeface="微软雅黑" panose="020B0503020204020204" pitchFamily="34" charset="-122"/>
                <a:ea typeface="微软雅黑" panose="020B0503020204020204" pitchFamily="34" charset="-122"/>
              </a:rPr>
              <a:t>针对</a:t>
            </a:r>
            <a:r>
              <a:rPr lang="zh-CN" altLang="en-US" sz="1600" b="1" dirty="0">
                <a:gradFill>
                  <a:gsLst>
                    <a:gs pos="0">
                      <a:srgbClr val="FFC000"/>
                    </a:gs>
                    <a:gs pos="33000">
                      <a:srgbClr val="FFFF99"/>
                    </a:gs>
                    <a:gs pos="66000">
                      <a:srgbClr val="F2B800"/>
                    </a:gs>
                    <a:gs pos="100000">
                      <a:srgbClr val="FFFF00"/>
                    </a:gs>
                  </a:gsLst>
                  <a:lin ang="5400000" scaled="0"/>
                </a:gradFill>
                <a:effectLst>
                  <a:outerShdw blurRad="152400" dist="152400" dir="2700000" algn="tl" rotWithShape="0">
                    <a:prstClr val="black">
                      <a:alpha val="60000"/>
                    </a:prstClr>
                  </a:outerShdw>
                </a:effectLst>
                <a:latin typeface="微软雅黑" panose="020B0503020204020204" pitchFamily="34" charset="-122"/>
                <a:ea typeface="微软雅黑" panose="020B0503020204020204" pitchFamily="34" charset="-122"/>
              </a:rPr>
              <a:t>当前管党治党存在的突出问题和新型违纪行为</a:t>
            </a:r>
            <a:r>
              <a:rPr lang="zh-CN" altLang="en-US" sz="1600" b="1" dirty="0" smtClean="0">
                <a:gradFill>
                  <a:gsLst>
                    <a:gs pos="0">
                      <a:srgbClr val="FFC000"/>
                    </a:gs>
                    <a:gs pos="33000">
                      <a:srgbClr val="FFFF99"/>
                    </a:gs>
                    <a:gs pos="66000">
                      <a:srgbClr val="F2B800"/>
                    </a:gs>
                    <a:gs pos="100000">
                      <a:srgbClr val="FFFF00"/>
                    </a:gs>
                  </a:gsLst>
                  <a:lin ang="5400000" scaled="0"/>
                </a:gradFill>
                <a:effectLst>
                  <a:outerShdw blurRad="152400" dist="152400" dir="2700000" algn="tl" rotWithShape="0">
                    <a:prstClr val="black">
                      <a:alpha val="60000"/>
                    </a:prstClr>
                  </a:outerShdw>
                </a:effectLst>
                <a:latin typeface="微软雅黑" panose="020B0503020204020204" pitchFamily="34" charset="-122"/>
                <a:ea typeface="微软雅黑" panose="020B0503020204020204" pitchFamily="34" charset="-122"/>
              </a:rPr>
              <a:t>作出</a:t>
            </a:r>
            <a:endParaRPr lang="en-US" altLang="zh-CN" sz="1600" b="1" dirty="0" smtClean="0">
              <a:gradFill>
                <a:gsLst>
                  <a:gs pos="0">
                    <a:srgbClr val="FFC000"/>
                  </a:gs>
                  <a:gs pos="33000">
                    <a:srgbClr val="FFFF99"/>
                  </a:gs>
                  <a:gs pos="66000">
                    <a:srgbClr val="F2B800"/>
                  </a:gs>
                  <a:gs pos="100000">
                    <a:srgbClr val="FFFF00"/>
                  </a:gs>
                </a:gsLst>
                <a:lin ang="5400000" scaled="0"/>
              </a:gradFill>
              <a:effectLst>
                <a:outerShdw blurRad="152400" dist="152400" dir="2700000" algn="tl" rotWithShape="0">
                  <a:prstClr val="black">
                    <a:alpha val="60000"/>
                  </a:prstClr>
                </a:outerShdw>
              </a:effectLst>
              <a:latin typeface="微软雅黑" panose="020B0503020204020204" pitchFamily="34" charset="-122"/>
              <a:ea typeface="微软雅黑" panose="020B0503020204020204" pitchFamily="34" charset="-122"/>
            </a:endParaRPr>
          </a:p>
          <a:p>
            <a:pPr algn="ctr"/>
            <a:r>
              <a:rPr lang="zh-CN" altLang="en-US" sz="1600" b="1" dirty="0" smtClean="0">
                <a:gradFill>
                  <a:gsLst>
                    <a:gs pos="0">
                      <a:srgbClr val="FFC000"/>
                    </a:gs>
                    <a:gs pos="33000">
                      <a:srgbClr val="FFFF99"/>
                    </a:gs>
                    <a:gs pos="66000">
                      <a:srgbClr val="F2B800"/>
                    </a:gs>
                    <a:gs pos="100000">
                      <a:srgbClr val="FFFF00"/>
                    </a:gs>
                  </a:gsLst>
                  <a:lin ang="5400000" scaled="0"/>
                </a:gradFill>
                <a:effectLst>
                  <a:outerShdw blurRad="152400" dist="152400" dir="2700000" algn="tl" rotWithShape="0">
                    <a:prstClr val="black">
                      <a:alpha val="60000"/>
                    </a:prstClr>
                  </a:outerShdw>
                </a:effectLst>
                <a:latin typeface="微软雅黑" panose="020B0503020204020204" pitchFamily="34" charset="-122"/>
                <a:ea typeface="微软雅黑" panose="020B0503020204020204" pitchFamily="34" charset="-122"/>
              </a:rPr>
              <a:t>有效</a:t>
            </a:r>
            <a:r>
              <a:rPr lang="zh-CN" altLang="en-US" sz="1600" b="1" dirty="0">
                <a:gradFill>
                  <a:gsLst>
                    <a:gs pos="0">
                      <a:srgbClr val="FFC000"/>
                    </a:gs>
                    <a:gs pos="33000">
                      <a:srgbClr val="FFFF99"/>
                    </a:gs>
                    <a:gs pos="66000">
                      <a:srgbClr val="F2B800"/>
                    </a:gs>
                    <a:gs pos="100000">
                      <a:srgbClr val="FFFF00"/>
                    </a:gs>
                  </a:gsLst>
                  <a:lin ang="5400000" scaled="0"/>
                </a:gradFill>
                <a:effectLst>
                  <a:outerShdw blurRad="152400" dist="152400" dir="2700000" algn="tl" rotWithShape="0">
                    <a:prstClr val="black">
                      <a:alpha val="60000"/>
                    </a:prstClr>
                  </a:outerShdw>
                </a:effectLst>
                <a:latin typeface="微软雅黑" panose="020B0503020204020204" pitchFamily="34" charset="-122"/>
                <a:ea typeface="微软雅黑" panose="020B0503020204020204" pitchFamily="34" charset="-122"/>
              </a:rPr>
              <a:t>规制</a:t>
            </a:r>
          </a:p>
        </p:txBody>
      </p:sp>
      <p:pic>
        <p:nvPicPr>
          <p:cNvPr id="20" name="图片 19"/>
          <p:cNvPicPr>
            <a:picLocks noChangeAspect="1"/>
          </p:cNvPicPr>
          <p:nvPr/>
        </p:nvPicPr>
        <p:blipFill>
          <a:blip r:embed="rId4" cstate="print">
            <a:extLst>
              <a:ext uri="{BEBA8EAE-BF5A-486C-A8C5-ECC9F3942E4B}">
                <a14:imgProps xmlns:a14="http://schemas.microsoft.com/office/drawing/2010/main">
                  <a14:imgLayer r:embed="rId5">
                    <a14:imgEffect>
                      <a14:brightnessContrast bright="20000"/>
                    </a14:imgEffect>
                  </a14:imgLayer>
                </a14:imgProps>
              </a:ext>
              <a:ext uri="{28A0092B-C50C-407E-A947-70E740481C1C}">
                <a14:useLocalDpi xmlns:a14="http://schemas.microsoft.com/office/drawing/2010/main" val="0"/>
              </a:ext>
            </a:extLst>
          </a:blip>
          <a:stretch>
            <a:fillRect/>
          </a:stretch>
        </p:blipFill>
        <p:spPr>
          <a:xfrm>
            <a:off x="2184500" y="2386817"/>
            <a:ext cx="756721" cy="643618"/>
          </a:xfrm>
          <a:prstGeom prst="rect">
            <a:avLst/>
          </a:prstGeom>
        </p:spPr>
      </p:pic>
      <p:sp>
        <p:nvSpPr>
          <p:cNvPr id="21" name="圆角矩形 20"/>
          <p:cNvSpPr/>
          <p:nvPr/>
        </p:nvSpPr>
        <p:spPr>
          <a:xfrm>
            <a:off x="4562475" y="3930650"/>
            <a:ext cx="6508750" cy="2428875"/>
          </a:xfrm>
          <a:prstGeom prst="roundRect">
            <a:avLst>
              <a:gd name="adj" fmla="val 10006"/>
            </a:avLst>
          </a:prstGeom>
          <a:noFill/>
          <a:ln w="12700">
            <a:solidFill>
              <a:schemeClr val="tx2"/>
            </a:solidFill>
          </a:ln>
        </p:spPr>
        <p:txBody>
          <a:bodyPr vert="horz" wrap="square" lIns="91440" tIns="45720" rIns="91440" bIns="45720" numCol="1" anchor="t" anchorCtr="0" compatLnSpc="1"/>
          <a:lstStyle/>
          <a:p>
            <a:endParaRPr lang="zh-CN" altLang="en-US"/>
          </a:p>
        </p:txBody>
      </p:sp>
      <p:sp>
        <p:nvSpPr>
          <p:cNvPr id="29" name="圆角矩形 28"/>
          <p:cNvSpPr/>
          <p:nvPr/>
        </p:nvSpPr>
        <p:spPr>
          <a:xfrm>
            <a:off x="4562475" y="1376045"/>
            <a:ext cx="6444615" cy="2282190"/>
          </a:xfrm>
          <a:prstGeom prst="roundRect">
            <a:avLst>
              <a:gd name="adj" fmla="val 10006"/>
            </a:avLst>
          </a:prstGeom>
          <a:noFill/>
          <a:ln w="12700">
            <a:solidFill>
              <a:schemeClr val="tx2"/>
            </a:solidFill>
          </a:ln>
        </p:spPr>
        <p:txBody>
          <a:bodyPr vert="horz" wrap="square" lIns="91440" tIns="45720" rIns="91440" bIns="45720" numCol="1" anchor="t" anchorCtr="0" compatLnSpc="1"/>
          <a:lstStyle/>
          <a:p>
            <a:endParaRPr lang="zh-CN" altLang="en-US">
              <a:solidFill>
                <a:schemeClr val="tx1"/>
              </a:solidFill>
            </a:endParaRPr>
          </a:p>
        </p:txBody>
      </p:sp>
      <p:sp>
        <p:nvSpPr>
          <p:cNvPr id="42" name="任意多边形 41"/>
          <p:cNvSpPr/>
          <p:nvPr/>
        </p:nvSpPr>
        <p:spPr>
          <a:xfrm>
            <a:off x="4562475" y="1308735"/>
            <a:ext cx="6444615" cy="481330"/>
          </a:xfrm>
          <a:custGeom>
            <a:avLst/>
            <a:gdLst>
              <a:gd name="connsiteX0" fmla="*/ 207337 w 3321018"/>
              <a:gd name="connsiteY0" fmla="*/ 0 h 481479"/>
              <a:gd name="connsiteX1" fmla="*/ 3113681 w 3321018"/>
              <a:gd name="connsiteY1" fmla="*/ 0 h 481479"/>
              <a:gd name="connsiteX2" fmla="*/ 3321018 w 3321018"/>
              <a:gd name="connsiteY2" fmla="*/ 207337 h 481479"/>
              <a:gd name="connsiteX3" fmla="*/ 3321018 w 3321018"/>
              <a:gd name="connsiteY3" fmla="*/ 481479 h 481479"/>
              <a:gd name="connsiteX4" fmla="*/ 0 w 3321018"/>
              <a:gd name="connsiteY4" fmla="*/ 481479 h 481479"/>
              <a:gd name="connsiteX5" fmla="*/ 0 w 3321018"/>
              <a:gd name="connsiteY5" fmla="*/ 207337 h 481479"/>
              <a:gd name="connsiteX6" fmla="*/ 207337 w 3321018"/>
              <a:gd name="connsiteY6" fmla="*/ 0 h 481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21018" h="481479">
                <a:moveTo>
                  <a:pt x="207337" y="0"/>
                </a:moveTo>
                <a:lnTo>
                  <a:pt x="3113681" y="0"/>
                </a:lnTo>
                <a:cubicBezTo>
                  <a:pt x="3228190" y="0"/>
                  <a:pt x="3321018" y="92828"/>
                  <a:pt x="3321018" y="207337"/>
                </a:cubicBezTo>
                <a:lnTo>
                  <a:pt x="3321018" y="481479"/>
                </a:lnTo>
                <a:lnTo>
                  <a:pt x="0" y="481479"/>
                </a:lnTo>
                <a:lnTo>
                  <a:pt x="0" y="207337"/>
                </a:lnTo>
                <a:cubicBezTo>
                  <a:pt x="0" y="92828"/>
                  <a:pt x="92828" y="0"/>
                  <a:pt x="207337" y="0"/>
                </a:cubicBezTo>
                <a:close/>
              </a:path>
            </a:pathLst>
          </a:custGeom>
          <a:ln>
            <a:noFill/>
          </a:ln>
          <a:effectLst>
            <a:outerShdw blurRad="127000" dist="508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endParaRPr>
          </a:p>
        </p:txBody>
      </p:sp>
      <p:sp>
        <p:nvSpPr>
          <p:cNvPr id="37" name="矩形 36"/>
          <p:cNvSpPr/>
          <p:nvPr/>
        </p:nvSpPr>
        <p:spPr>
          <a:xfrm>
            <a:off x="5747757" y="1487758"/>
            <a:ext cx="3965028" cy="368300"/>
          </a:xfrm>
          <a:prstGeom prst="rect">
            <a:avLst/>
          </a:prstGeom>
        </p:spPr>
        <p:txBody>
          <a:bodyPr wrap="square">
            <a:spAutoFit/>
          </a:bodyPr>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组织纪律中</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44" name="任意多边形 43"/>
          <p:cNvSpPr/>
          <p:nvPr/>
        </p:nvSpPr>
        <p:spPr>
          <a:xfrm>
            <a:off x="4562475" y="3873500"/>
            <a:ext cx="6508750" cy="481330"/>
          </a:xfrm>
          <a:custGeom>
            <a:avLst/>
            <a:gdLst>
              <a:gd name="connsiteX0" fmla="*/ 207337 w 3321018"/>
              <a:gd name="connsiteY0" fmla="*/ 0 h 481479"/>
              <a:gd name="connsiteX1" fmla="*/ 3113681 w 3321018"/>
              <a:gd name="connsiteY1" fmla="*/ 0 h 481479"/>
              <a:gd name="connsiteX2" fmla="*/ 3321018 w 3321018"/>
              <a:gd name="connsiteY2" fmla="*/ 207337 h 481479"/>
              <a:gd name="connsiteX3" fmla="*/ 3321018 w 3321018"/>
              <a:gd name="connsiteY3" fmla="*/ 481479 h 481479"/>
              <a:gd name="connsiteX4" fmla="*/ 0 w 3321018"/>
              <a:gd name="connsiteY4" fmla="*/ 481479 h 481479"/>
              <a:gd name="connsiteX5" fmla="*/ 0 w 3321018"/>
              <a:gd name="connsiteY5" fmla="*/ 207337 h 481479"/>
              <a:gd name="connsiteX6" fmla="*/ 207337 w 3321018"/>
              <a:gd name="connsiteY6" fmla="*/ 0 h 481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21018" h="481479">
                <a:moveTo>
                  <a:pt x="207337" y="0"/>
                </a:moveTo>
                <a:lnTo>
                  <a:pt x="3113681" y="0"/>
                </a:lnTo>
                <a:cubicBezTo>
                  <a:pt x="3228190" y="0"/>
                  <a:pt x="3321018" y="92828"/>
                  <a:pt x="3321018" y="207337"/>
                </a:cubicBezTo>
                <a:lnTo>
                  <a:pt x="3321018" y="481479"/>
                </a:lnTo>
                <a:lnTo>
                  <a:pt x="0" y="481479"/>
                </a:lnTo>
                <a:lnTo>
                  <a:pt x="0" y="207337"/>
                </a:lnTo>
                <a:cubicBezTo>
                  <a:pt x="0" y="92828"/>
                  <a:pt x="92828" y="0"/>
                  <a:pt x="207337" y="0"/>
                </a:cubicBezTo>
                <a:close/>
              </a:path>
            </a:pathLst>
          </a:custGeom>
          <a:ln>
            <a:noFill/>
          </a:ln>
          <a:effectLst>
            <a:outerShdw blurRad="127000" dist="508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endParaRPr>
          </a:p>
        </p:txBody>
      </p:sp>
      <p:sp>
        <p:nvSpPr>
          <p:cNvPr id="39" name="矩形 38"/>
          <p:cNvSpPr/>
          <p:nvPr/>
        </p:nvSpPr>
        <p:spPr>
          <a:xfrm>
            <a:off x="7351386" y="3986439"/>
            <a:ext cx="1325880" cy="368300"/>
          </a:xfrm>
          <a:prstGeom prst="rect">
            <a:avLst/>
          </a:prstGeom>
        </p:spPr>
        <p:txBody>
          <a:bodyPr wrap="none">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生活纪律中</a:t>
            </a:r>
          </a:p>
        </p:txBody>
      </p:sp>
      <p:sp>
        <p:nvSpPr>
          <p:cNvPr id="40" name="矩形 39"/>
          <p:cNvSpPr/>
          <p:nvPr/>
        </p:nvSpPr>
        <p:spPr>
          <a:xfrm>
            <a:off x="7776688" y="4626710"/>
            <a:ext cx="3536376" cy="353943"/>
          </a:xfrm>
          <a:prstGeom prst="rect">
            <a:avLst/>
          </a:prstGeom>
        </p:spPr>
        <p:txBody>
          <a:bodyPr wrap="square">
            <a:spAutoFit/>
          </a:bodyPr>
          <a:lstStyle/>
          <a:p>
            <a:pPr algn="ctr"/>
            <a:r>
              <a:rPr lang="zh-CN" altLang="en-US" sz="1700" b="1" dirty="0">
                <a:solidFill>
                  <a:schemeClr val="bg1"/>
                </a:solidFill>
                <a:latin typeface="微软雅黑" panose="020B0503020204020204" pitchFamily="34" charset="-122"/>
                <a:ea typeface="微软雅黑" panose="020B0503020204020204" pitchFamily="34" charset="-122"/>
              </a:rPr>
              <a:t>各级党报、党刊、电台、电视台</a:t>
            </a:r>
          </a:p>
        </p:txBody>
      </p:sp>
      <p:sp>
        <p:nvSpPr>
          <p:cNvPr id="46" name="矩形 45"/>
          <p:cNvSpPr/>
          <p:nvPr/>
        </p:nvSpPr>
        <p:spPr>
          <a:xfrm>
            <a:off x="4634865" y="1893570"/>
            <a:ext cx="6281420" cy="1630045"/>
          </a:xfrm>
          <a:prstGeom prst="rect">
            <a:avLst/>
          </a:prstGeom>
        </p:spPr>
        <p:txBody>
          <a:bodyPr wrap="square">
            <a:spAutoFit/>
          </a:bodyPr>
          <a:lstStyle/>
          <a:p>
            <a:pPr algn="just"/>
            <a:r>
              <a:rPr lang="en-US" altLang="zh-CN" sz="2000" b="1" dirty="0" smtClean="0">
                <a:latin typeface="微软雅黑" panose="020B0503020204020204" pitchFamily="34" charset="-122"/>
                <a:ea typeface="微软雅黑" panose="020B0503020204020204" pitchFamily="34" charset="-122"/>
              </a:rPr>
              <a:t>18</a:t>
            </a:r>
            <a:r>
              <a:rPr lang="zh-CN" altLang="en-US" sz="2000" b="1" dirty="0" smtClean="0">
                <a:latin typeface="微软雅黑" panose="020B0503020204020204" pitchFamily="34" charset="-122"/>
                <a:ea typeface="微软雅黑" panose="020B0503020204020204" pitchFamily="34" charset="-122"/>
              </a:rPr>
              <a:t>年条例第</a:t>
            </a:r>
            <a:r>
              <a:rPr lang="en-US" altLang="zh-CN" sz="2000" b="1" dirty="0" smtClean="0">
                <a:latin typeface="微软雅黑" panose="020B0503020204020204" pitchFamily="34" charset="-122"/>
                <a:ea typeface="微软雅黑" panose="020B0503020204020204" pitchFamily="34" charset="-122"/>
              </a:rPr>
              <a:t>70</a:t>
            </a:r>
            <a:r>
              <a:rPr lang="zh-CN" altLang="en-US" sz="2000" b="1" dirty="0">
                <a:latin typeface="微软雅黑" panose="020B0503020204020204" pitchFamily="34" charset="-122"/>
                <a:ea typeface="微软雅黑" panose="020B0503020204020204" pitchFamily="34" charset="-122"/>
              </a:rPr>
              <a:t>条</a:t>
            </a:r>
            <a:r>
              <a:rPr lang="zh-CN" altLang="en-US" sz="2000" dirty="0">
                <a:latin typeface="微软雅黑" panose="020B0503020204020204" pitchFamily="34" charset="-122"/>
                <a:ea typeface="微软雅黑" panose="020B0503020204020204" pitchFamily="34" charset="-122"/>
              </a:rPr>
              <a:t>对故意规避集体决策、借集体决策名义集体违规等违反民主集中制原则行为作出规定；</a:t>
            </a:r>
            <a:r>
              <a:rPr lang="zh-CN" altLang="en-US" sz="2000" b="1" dirty="0">
                <a:latin typeface="微软雅黑" panose="020B0503020204020204" pitchFamily="34" charset="-122"/>
                <a:ea typeface="微软雅黑" panose="020B0503020204020204" pitchFamily="34" charset="-122"/>
              </a:rPr>
              <a:t>第</a:t>
            </a:r>
            <a:r>
              <a:rPr lang="en-US" altLang="zh-CN" sz="2000" b="1" dirty="0">
                <a:latin typeface="微软雅黑" panose="020B0503020204020204" pitchFamily="34" charset="-122"/>
                <a:ea typeface="微软雅黑" panose="020B0503020204020204" pitchFamily="34" charset="-122"/>
              </a:rPr>
              <a:t>76</a:t>
            </a:r>
            <a:r>
              <a:rPr lang="zh-CN" altLang="en-US" sz="2000" b="1" dirty="0">
                <a:latin typeface="微软雅黑" panose="020B0503020204020204" pitchFamily="34" charset="-122"/>
                <a:ea typeface="微软雅黑" panose="020B0503020204020204" pitchFamily="34" charset="-122"/>
              </a:rPr>
              <a:t>条</a:t>
            </a:r>
            <a:r>
              <a:rPr lang="zh-CN" altLang="en-US" sz="2000" dirty="0">
                <a:latin typeface="微软雅黑" panose="020B0503020204020204" pitchFamily="34" charset="-122"/>
                <a:ea typeface="微软雅黑" panose="020B0503020204020204" pitchFamily="34" charset="-122"/>
              </a:rPr>
              <a:t>进一步明确干部选拔任用的违规情形，对任人唯亲、排斥异己、封官许愿、说情干预、跑官要官、突击提拔或者调整干部等行为作出处分规定。</a:t>
            </a:r>
          </a:p>
        </p:txBody>
      </p:sp>
      <p:sp>
        <p:nvSpPr>
          <p:cNvPr id="48" name="矩形 47"/>
          <p:cNvSpPr/>
          <p:nvPr/>
        </p:nvSpPr>
        <p:spPr>
          <a:xfrm>
            <a:off x="4759960" y="4506595"/>
            <a:ext cx="6155690" cy="1322070"/>
          </a:xfrm>
          <a:prstGeom prst="rect">
            <a:avLst/>
          </a:prstGeom>
        </p:spPr>
        <p:txBody>
          <a:bodyPr wrap="square">
            <a:spAutoFit/>
          </a:bodyPr>
          <a:lstStyle/>
          <a:p>
            <a:pPr algn="just"/>
            <a:r>
              <a:rPr lang="zh-CN" altLang="en-US" sz="2000" dirty="0">
                <a:latin typeface="微软雅黑" panose="020B0503020204020204" pitchFamily="34" charset="-122"/>
                <a:ea typeface="微软雅黑" panose="020B0503020204020204" pitchFamily="34" charset="-122"/>
              </a:rPr>
              <a:t>引导广大党员干部严格约束操守，重视家风建设</a:t>
            </a:r>
            <a:r>
              <a:rPr lang="zh-CN" altLang="en-US" sz="2000" dirty="0" smtClean="0">
                <a:latin typeface="微软雅黑" panose="020B0503020204020204" pitchFamily="34" charset="-122"/>
                <a:ea typeface="微软雅黑" panose="020B0503020204020204" pitchFamily="34" charset="-122"/>
              </a:rPr>
              <a:t>，</a:t>
            </a:r>
            <a:r>
              <a:rPr lang="en-US" altLang="zh-CN" sz="2000" b="1" dirty="0" smtClean="0">
                <a:latin typeface="微软雅黑" panose="020B0503020204020204" pitchFamily="34" charset="-122"/>
                <a:ea typeface="微软雅黑" panose="020B0503020204020204" pitchFamily="34" charset="-122"/>
              </a:rPr>
              <a:t>18</a:t>
            </a:r>
            <a:r>
              <a:rPr lang="zh-CN" altLang="en-US" sz="2000" b="1" dirty="0" smtClean="0">
                <a:latin typeface="微软雅黑" panose="020B0503020204020204" pitchFamily="34" charset="-122"/>
                <a:ea typeface="微软雅黑" panose="020B0503020204020204" pitchFamily="34" charset="-122"/>
              </a:rPr>
              <a:t>年条例第</a:t>
            </a:r>
            <a:r>
              <a:rPr lang="en-US" altLang="zh-CN" sz="2000" b="1" dirty="0" smtClean="0">
                <a:latin typeface="微软雅黑" panose="020B0503020204020204" pitchFamily="34" charset="-122"/>
                <a:ea typeface="微软雅黑" panose="020B0503020204020204" pitchFamily="34" charset="-122"/>
              </a:rPr>
              <a:t>136</a:t>
            </a:r>
            <a:r>
              <a:rPr lang="zh-CN" altLang="en-US" sz="2000" b="1" dirty="0">
                <a:latin typeface="微软雅黑" panose="020B0503020204020204" pitchFamily="34" charset="-122"/>
                <a:ea typeface="微软雅黑" panose="020B0503020204020204" pitchFamily="34" charset="-122"/>
              </a:rPr>
              <a:t>条</a:t>
            </a:r>
            <a:r>
              <a:rPr lang="zh-CN" altLang="en-US" sz="2000" dirty="0">
                <a:latin typeface="微软雅黑" panose="020B0503020204020204" pitchFamily="34" charset="-122"/>
                <a:ea typeface="微软雅黑" panose="020B0503020204020204" pitchFamily="34" charset="-122"/>
              </a:rPr>
              <a:t>增加对配偶、子女及其配偶失管失教行为的处分规定。要注意的是，这个行为必须造成不良影响或严重后果以上，才能给予党纪处分。</a:t>
            </a:r>
          </a:p>
        </p:txBody>
      </p:sp>
    </p:spTree>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250" fill="hold"/>
                                        <p:tgtEl>
                                          <p:spTgt spid="18"/>
                                        </p:tgtEl>
                                        <p:attrNameLst>
                                          <p:attrName>ppt_w</p:attrName>
                                        </p:attrNameLst>
                                      </p:cBhvr>
                                      <p:tavLst>
                                        <p:tav tm="0">
                                          <p:val>
                                            <p:fltVal val="0"/>
                                          </p:val>
                                        </p:tav>
                                        <p:tav tm="100000">
                                          <p:val>
                                            <p:strVal val="#ppt_w"/>
                                          </p:val>
                                        </p:tav>
                                      </p:tavLst>
                                    </p:anim>
                                    <p:anim calcmode="lin" valueType="num">
                                      <p:cBhvr>
                                        <p:cTn id="8" dur="250" fill="hold"/>
                                        <p:tgtEl>
                                          <p:spTgt spid="18"/>
                                        </p:tgtEl>
                                        <p:attrNameLst>
                                          <p:attrName>ppt_h</p:attrName>
                                        </p:attrNameLst>
                                      </p:cBhvr>
                                      <p:tavLst>
                                        <p:tav tm="0">
                                          <p:val>
                                            <p:fltVal val="0"/>
                                          </p:val>
                                        </p:tav>
                                        <p:tav tm="100000">
                                          <p:val>
                                            <p:strVal val="#ppt_h"/>
                                          </p:val>
                                        </p:tav>
                                      </p:tavLst>
                                    </p:anim>
                                    <p:animEffect transition="in" filter="fade">
                                      <p:cBhvr>
                                        <p:cTn id="9" dur="250"/>
                                        <p:tgtEl>
                                          <p:spTgt spid="18"/>
                                        </p:tgtEl>
                                      </p:cBhvr>
                                    </p:animEffect>
                                  </p:childTnLst>
                                </p:cTn>
                              </p:par>
                              <p:par>
                                <p:cTn id="10" presetID="6" presetClass="emph" presetSubtype="0" decel="100000" fill="hold" grpId="1" nodeType="withEffect">
                                  <p:stCondLst>
                                    <p:cond delay="200"/>
                                  </p:stCondLst>
                                  <p:childTnLst>
                                    <p:animScale>
                                      <p:cBhvr>
                                        <p:cTn id="11" dur="250" fill="hold"/>
                                        <p:tgtEl>
                                          <p:spTgt spid="18"/>
                                        </p:tgtEl>
                                      </p:cBhvr>
                                      <p:by x="120000" y="120000"/>
                                    </p:animScale>
                                  </p:childTnLst>
                                </p:cTn>
                              </p:par>
                              <p:par>
                                <p:cTn id="12" presetID="6" presetClass="emph" presetSubtype="0" decel="100000" fill="hold" grpId="2" nodeType="withEffect">
                                  <p:stCondLst>
                                    <p:cond delay="400"/>
                                  </p:stCondLst>
                                  <p:childTnLst>
                                    <p:animScale>
                                      <p:cBhvr>
                                        <p:cTn id="13" dur="250" fill="hold"/>
                                        <p:tgtEl>
                                          <p:spTgt spid="18"/>
                                        </p:tgtEl>
                                      </p:cBhvr>
                                      <p:by x="83000" y="83000"/>
                                    </p:animScale>
                                  </p:childTnLst>
                                </p:cTn>
                              </p:par>
                              <p:par>
                                <p:cTn id="14" presetID="53" presetClass="entr" presetSubtype="16" fill="hold" grpId="0" nodeType="withEffect">
                                  <p:stCondLst>
                                    <p:cond delay="400"/>
                                  </p:stCondLst>
                                  <p:childTnLst>
                                    <p:set>
                                      <p:cBhvr>
                                        <p:cTn id="15" dur="1" fill="hold">
                                          <p:stCondLst>
                                            <p:cond delay="0"/>
                                          </p:stCondLst>
                                        </p:cTn>
                                        <p:tgtEl>
                                          <p:spTgt spid="17"/>
                                        </p:tgtEl>
                                        <p:attrNameLst>
                                          <p:attrName>style.visibility</p:attrName>
                                        </p:attrNameLst>
                                      </p:cBhvr>
                                      <p:to>
                                        <p:strVal val="visible"/>
                                      </p:to>
                                    </p:set>
                                    <p:anim calcmode="lin" valueType="num">
                                      <p:cBhvr>
                                        <p:cTn id="16" dur="250" fill="hold"/>
                                        <p:tgtEl>
                                          <p:spTgt spid="17"/>
                                        </p:tgtEl>
                                        <p:attrNameLst>
                                          <p:attrName>ppt_w</p:attrName>
                                        </p:attrNameLst>
                                      </p:cBhvr>
                                      <p:tavLst>
                                        <p:tav tm="0">
                                          <p:val>
                                            <p:fltVal val="0"/>
                                          </p:val>
                                        </p:tav>
                                        <p:tav tm="100000">
                                          <p:val>
                                            <p:strVal val="#ppt_w"/>
                                          </p:val>
                                        </p:tav>
                                      </p:tavLst>
                                    </p:anim>
                                    <p:anim calcmode="lin" valueType="num">
                                      <p:cBhvr>
                                        <p:cTn id="17" dur="250" fill="hold"/>
                                        <p:tgtEl>
                                          <p:spTgt spid="17"/>
                                        </p:tgtEl>
                                        <p:attrNameLst>
                                          <p:attrName>ppt_h</p:attrName>
                                        </p:attrNameLst>
                                      </p:cBhvr>
                                      <p:tavLst>
                                        <p:tav tm="0">
                                          <p:val>
                                            <p:fltVal val="0"/>
                                          </p:val>
                                        </p:tav>
                                        <p:tav tm="100000">
                                          <p:val>
                                            <p:strVal val="#ppt_h"/>
                                          </p:val>
                                        </p:tav>
                                      </p:tavLst>
                                    </p:anim>
                                    <p:animEffect transition="in" filter="fade">
                                      <p:cBhvr>
                                        <p:cTn id="18" dur="250"/>
                                        <p:tgtEl>
                                          <p:spTgt spid="17"/>
                                        </p:tgtEl>
                                      </p:cBhvr>
                                    </p:animEffect>
                                  </p:childTnLst>
                                </p:cTn>
                              </p:par>
                              <p:par>
                                <p:cTn id="19" presetID="6" presetClass="emph" presetSubtype="0" decel="100000" fill="hold" grpId="1" nodeType="withEffect">
                                  <p:stCondLst>
                                    <p:cond delay="600"/>
                                  </p:stCondLst>
                                  <p:childTnLst>
                                    <p:animScale>
                                      <p:cBhvr>
                                        <p:cTn id="20" dur="250" fill="hold"/>
                                        <p:tgtEl>
                                          <p:spTgt spid="17"/>
                                        </p:tgtEl>
                                      </p:cBhvr>
                                      <p:by x="120000" y="120000"/>
                                    </p:animScale>
                                  </p:childTnLst>
                                </p:cTn>
                              </p:par>
                              <p:par>
                                <p:cTn id="21" presetID="6" presetClass="emph" presetSubtype="0" decel="100000" fill="hold" grpId="2" nodeType="withEffect">
                                  <p:stCondLst>
                                    <p:cond delay="800"/>
                                  </p:stCondLst>
                                  <p:childTnLst>
                                    <p:animScale>
                                      <p:cBhvr>
                                        <p:cTn id="22" dur="250" fill="hold"/>
                                        <p:tgtEl>
                                          <p:spTgt spid="17"/>
                                        </p:tgtEl>
                                      </p:cBhvr>
                                      <p:by x="83000" y="83000"/>
                                    </p:animScale>
                                  </p:childTnLst>
                                </p:cTn>
                              </p:par>
                              <p:par>
                                <p:cTn id="23" presetID="53" presetClass="entr" presetSubtype="16" fill="hold" nodeType="withEffect">
                                  <p:stCondLst>
                                    <p:cond delay="600"/>
                                  </p:stCondLst>
                                  <p:childTnLst>
                                    <p:set>
                                      <p:cBhvr>
                                        <p:cTn id="24" dur="1" fill="hold">
                                          <p:stCondLst>
                                            <p:cond delay="0"/>
                                          </p:stCondLst>
                                        </p:cTn>
                                        <p:tgtEl>
                                          <p:spTgt spid="20"/>
                                        </p:tgtEl>
                                        <p:attrNameLst>
                                          <p:attrName>style.visibility</p:attrName>
                                        </p:attrNameLst>
                                      </p:cBhvr>
                                      <p:to>
                                        <p:strVal val="visible"/>
                                      </p:to>
                                    </p:set>
                                    <p:anim calcmode="lin" valueType="num">
                                      <p:cBhvr>
                                        <p:cTn id="25" dur="250" fill="hold"/>
                                        <p:tgtEl>
                                          <p:spTgt spid="20"/>
                                        </p:tgtEl>
                                        <p:attrNameLst>
                                          <p:attrName>ppt_w</p:attrName>
                                        </p:attrNameLst>
                                      </p:cBhvr>
                                      <p:tavLst>
                                        <p:tav tm="0">
                                          <p:val>
                                            <p:fltVal val="0"/>
                                          </p:val>
                                        </p:tav>
                                        <p:tav tm="100000">
                                          <p:val>
                                            <p:strVal val="#ppt_w"/>
                                          </p:val>
                                        </p:tav>
                                      </p:tavLst>
                                    </p:anim>
                                    <p:anim calcmode="lin" valueType="num">
                                      <p:cBhvr>
                                        <p:cTn id="26" dur="250" fill="hold"/>
                                        <p:tgtEl>
                                          <p:spTgt spid="20"/>
                                        </p:tgtEl>
                                        <p:attrNameLst>
                                          <p:attrName>ppt_h</p:attrName>
                                        </p:attrNameLst>
                                      </p:cBhvr>
                                      <p:tavLst>
                                        <p:tav tm="0">
                                          <p:val>
                                            <p:fltVal val="0"/>
                                          </p:val>
                                        </p:tav>
                                        <p:tav tm="100000">
                                          <p:val>
                                            <p:strVal val="#ppt_h"/>
                                          </p:val>
                                        </p:tav>
                                      </p:tavLst>
                                    </p:anim>
                                    <p:animEffect transition="in" filter="fade">
                                      <p:cBhvr>
                                        <p:cTn id="27" dur="250"/>
                                        <p:tgtEl>
                                          <p:spTgt spid="20"/>
                                        </p:tgtEl>
                                      </p:cBhvr>
                                    </p:animEffect>
                                  </p:childTnLst>
                                </p:cTn>
                              </p:par>
                              <p:par>
                                <p:cTn id="28" presetID="6" presetClass="emph" presetSubtype="0" decel="100000" fill="hold" nodeType="withEffect">
                                  <p:stCondLst>
                                    <p:cond delay="800"/>
                                  </p:stCondLst>
                                  <p:childTnLst>
                                    <p:animScale>
                                      <p:cBhvr>
                                        <p:cTn id="29" dur="250" fill="hold"/>
                                        <p:tgtEl>
                                          <p:spTgt spid="20"/>
                                        </p:tgtEl>
                                      </p:cBhvr>
                                      <p:by x="120000" y="120000"/>
                                    </p:animScale>
                                  </p:childTnLst>
                                </p:cTn>
                              </p:par>
                              <p:par>
                                <p:cTn id="30" presetID="6" presetClass="emph" presetSubtype="0" decel="100000" fill="hold" nodeType="withEffect">
                                  <p:stCondLst>
                                    <p:cond delay="1000"/>
                                  </p:stCondLst>
                                  <p:childTnLst>
                                    <p:animScale>
                                      <p:cBhvr>
                                        <p:cTn id="31" dur="250" fill="hold"/>
                                        <p:tgtEl>
                                          <p:spTgt spid="20"/>
                                        </p:tgtEl>
                                      </p:cBhvr>
                                      <p:by x="83000" y="83000"/>
                                    </p:animScale>
                                  </p:childTnLst>
                                </p:cTn>
                              </p:par>
                              <p:par>
                                <p:cTn id="32" presetID="53" presetClass="entr" presetSubtype="16" fill="hold" grpId="0" nodeType="withEffect">
                                  <p:stCondLst>
                                    <p:cond delay="600"/>
                                  </p:stCondLst>
                                  <p:childTnLst>
                                    <p:set>
                                      <p:cBhvr>
                                        <p:cTn id="33" dur="1" fill="hold">
                                          <p:stCondLst>
                                            <p:cond delay="0"/>
                                          </p:stCondLst>
                                        </p:cTn>
                                        <p:tgtEl>
                                          <p:spTgt spid="19"/>
                                        </p:tgtEl>
                                        <p:attrNameLst>
                                          <p:attrName>style.visibility</p:attrName>
                                        </p:attrNameLst>
                                      </p:cBhvr>
                                      <p:to>
                                        <p:strVal val="visible"/>
                                      </p:to>
                                    </p:set>
                                    <p:anim calcmode="lin" valueType="num">
                                      <p:cBhvr>
                                        <p:cTn id="34" dur="250" fill="hold"/>
                                        <p:tgtEl>
                                          <p:spTgt spid="19"/>
                                        </p:tgtEl>
                                        <p:attrNameLst>
                                          <p:attrName>ppt_w</p:attrName>
                                        </p:attrNameLst>
                                      </p:cBhvr>
                                      <p:tavLst>
                                        <p:tav tm="0">
                                          <p:val>
                                            <p:fltVal val="0"/>
                                          </p:val>
                                        </p:tav>
                                        <p:tav tm="100000">
                                          <p:val>
                                            <p:strVal val="#ppt_w"/>
                                          </p:val>
                                        </p:tav>
                                      </p:tavLst>
                                    </p:anim>
                                    <p:anim calcmode="lin" valueType="num">
                                      <p:cBhvr>
                                        <p:cTn id="35" dur="250" fill="hold"/>
                                        <p:tgtEl>
                                          <p:spTgt spid="19"/>
                                        </p:tgtEl>
                                        <p:attrNameLst>
                                          <p:attrName>ppt_h</p:attrName>
                                        </p:attrNameLst>
                                      </p:cBhvr>
                                      <p:tavLst>
                                        <p:tav tm="0">
                                          <p:val>
                                            <p:fltVal val="0"/>
                                          </p:val>
                                        </p:tav>
                                        <p:tav tm="100000">
                                          <p:val>
                                            <p:strVal val="#ppt_h"/>
                                          </p:val>
                                        </p:tav>
                                      </p:tavLst>
                                    </p:anim>
                                    <p:animEffect transition="in" filter="fade">
                                      <p:cBhvr>
                                        <p:cTn id="36" dur="250"/>
                                        <p:tgtEl>
                                          <p:spTgt spid="19"/>
                                        </p:tgtEl>
                                      </p:cBhvr>
                                    </p:animEffect>
                                  </p:childTnLst>
                                </p:cTn>
                              </p:par>
                              <p:par>
                                <p:cTn id="37" presetID="6" presetClass="emph" presetSubtype="0" decel="100000" fill="hold" grpId="1" nodeType="withEffect">
                                  <p:stCondLst>
                                    <p:cond delay="800"/>
                                  </p:stCondLst>
                                  <p:childTnLst>
                                    <p:animScale>
                                      <p:cBhvr>
                                        <p:cTn id="38" dur="250" fill="hold"/>
                                        <p:tgtEl>
                                          <p:spTgt spid="19"/>
                                        </p:tgtEl>
                                      </p:cBhvr>
                                      <p:by x="120000" y="120000"/>
                                    </p:animScale>
                                  </p:childTnLst>
                                </p:cTn>
                              </p:par>
                              <p:par>
                                <p:cTn id="39" presetID="6" presetClass="emph" presetSubtype="0" decel="100000" fill="hold" grpId="2" nodeType="withEffect">
                                  <p:stCondLst>
                                    <p:cond delay="1000"/>
                                  </p:stCondLst>
                                  <p:childTnLst>
                                    <p:animScale>
                                      <p:cBhvr>
                                        <p:cTn id="40" dur="250" fill="hold"/>
                                        <p:tgtEl>
                                          <p:spTgt spid="19"/>
                                        </p:tgtEl>
                                      </p:cBhvr>
                                      <p:by x="83000" y="83000"/>
                                    </p:animScale>
                                  </p:childTnLst>
                                </p:cTn>
                              </p:par>
                            </p:childTnLst>
                          </p:cTn>
                        </p:par>
                        <p:par>
                          <p:cTn id="41" fill="hold">
                            <p:stCondLst>
                              <p:cond delay="500"/>
                            </p:stCondLst>
                            <p:childTnLst>
                              <p:par>
                                <p:cTn id="42" presetID="53" presetClass="entr" presetSubtype="16" fill="hold" grpId="0" nodeType="afterEffect">
                                  <p:stCondLst>
                                    <p:cond delay="0"/>
                                  </p:stCondLst>
                                  <p:childTnLst>
                                    <p:set>
                                      <p:cBhvr>
                                        <p:cTn id="43" dur="1" fill="hold">
                                          <p:stCondLst>
                                            <p:cond delay="0"/>
                                          </p:stCondLst>
                                        </p:cTn>
                                        <p:tgtEl>
                                          <p:spTgt spid="29"/>
                                        </p:tgtEl>
                                        <p:attrNameLst>
                                          <p:attrName>style.visibility</p:attrName>
                                        </p:attrNameLst>
                                      </p:cBhvr>
                                      <p:to>
                                        <p:strVal val="visible"/>
                                      </p:to>
                                    </p:set>
                                    <p:anim calcmode="lin" valueType="num">
                                      <p:cBhvr>
                                        <p:cTn id="44" dur="300" fill="hold"/>
                                        <p:tgtEl>
                                          <p:spTgt spid="29"/>
                                        </p:tgtEl>
                                        <p:attrNameLst>
                                          <p:attrName>ppt_w</p:attrName>
                                        </p:attrNameLst>
                                      </p:cBhvr>
                                      <p:tavLst>
                                        <p:tav tm="0">
                                          <p:val>
                                            <p:fltVal val="0"/>
                                          </p:val>
                                        </p:tav>
                                        <p:tav tm="100000">
                                          <p:val>
                                            <p:strVal val="#ppt_w"/>
                                          </p:val>
                                        </p:tav>
                                      </p:tavLst>
                                    </p:anim>
                                    <p:anim calcmode="lin" valueType="num">
                                      <p:cBhvr>
                                        <p:cTn id="45" dur="300" fill="hold"/>
                                        <p:tgtEl>
                                          <p:spTgt spid="29"/>
                                        </p:tgtEl>
                                        <p:attrNameLst>
                                          <p:attrName>ppt_h</p:attrName>
                                        </p:attrNameLst>
                                      </p:cBhvr>
                                      <p:tavLst>
                                        <p:tav tm="0">
                                          <p:val>
                                            <p:fltVal val="0"/>
                                          </p:val>
                                        </p:tav>
                                        <p:tav tm="100000">
                                          <p:val>
                                            <p:strVal val="#ppt_h"/>
                                          </p:val>
                                        </p:tav>
                                      </p:tavLst>
                                    </p:anim>
                                    <p:animEffect transition="in" filter="fade">
                                      <p:cBhvr>
                                        <p:cTn id="46" dur="300"/>
                                        <p:tgtEl>
                                          <p:spTgt spid="29"/>
                                        </p:tgtEl>
                                      </p:cBhvr>
                                    </p:animEffect>
                                  </p:childTnLst>
                                </p:cTn>
                              </p:par>
                            </p:childTnLst>
                          </p:cTn>
                        </p:par>
                        <p:par>
                          <p:cTn id="47" fill="hold">
                            <p:stCondLst>
                              <p:cond delay="1000"/>
                            </p:stCondLst>
                            <p:childTnLst>
                              <p:par>
                                <p:cTn id="48" presetID="53" presetClass="entr" presetSubtype="16" fill="hold" grpId="0" nodeType="afterEffect">
                                  <p:stCondLst>
                                    <p:cond delay="0"/>
                                  </p:stCondLst>
                                  <p:childTnLst>
                                    <p:set>
                                      <p:cBhvr>
                                        <p:cTn id="49" dur="1" fill="hold">
                                          <p:stCondLst>
                                            <p:cond delay="0"/>
                                          </p:stCondLst>
                                        </p:cTn>
                                        <p:tgtEl>
                                          <p:spTgt spid="42"/>
                                        </p:tgtEl>
                                        <p:attrNameLst>
                                          <p:attrName>style.visibility</p:attrName>
                                        </p:attrNameLst>
                                      </p:cBhvr>
                                      <p:to>
                                        <p:strVal val="visible"/>
                                      </p:to>
                                    </p:set>
                                    <p:anim calcmode="lin" valueType="num">
                                      <p:cBhvr>
                                        <p:cTn id="50" dur="300" fill="hold"/>
                                        <p:tgtEl>
                                          <p:spTgt spid="42"/>
                                        </p:tgtEl>
                                        <p:attrNameLst>
                                          <p:attrName>ppt_w</p:attrName>
                                        </p:attrNameLst>
                                      </p:cBhvr>
                                      <p:tavLst>
                                        <p:tav tm="0">
                                          <p:val>
                                            <p:fltVal val="0"/>
                                          </p:val>
                                        </p:tav>
                                        <p:tav tm="100000">
                                          <p:val>
                                            <p:strVal val="#ppt_w"/>
                                          </p:val>
                                        </p:tav>
                                      </p:tavLst>
                                    </p:anim>
                                    <p:anim calcmode="lin" valueType="num">
                                      <p:cBhvr>
                                        <p:cTn id="51" dur="300" fill="hold"/>
                                        <p:tgtEl>
                                          <p:spTgt spid="42"/>
                                        </p:tgtEl>
                                        <p:attrNameLst>
                                          <p:attrName>ppt_h</p:attrName>
                                        </p:attrNameLst>
                                      </p:cBhvr>
                                      <p:tavLst>
                                        <p:tav tm="0">
                                          <p:val>
                                            <p:fltVal val="0"/>
                                          </p:val>
                                        </p:tav>
                                        <p:tav tm="100000">
                                          <p:val>
                                            <p:strVal val="#ppt_h"/>
                                          </p:val>
                                        </p:tav>
                                      </p:tavLst>
                                    </p:anim>
                                    <p:animEffect transition="in" filter="fade">
                                      <p:cBhvr>
                                        <p:cTn id="52" dur="300"/>
                                        <p:tgtEl>
                                          <p:spTgt spid="42"/>
                                        </p:tgtEl>
                                      </p:cBhvr>
                                    </p:animEffect>
                                  </p:childTnLst>
                                </p:cTn>
                              </p:par>
                            </p:childTnLst>
                          </p:cTn>
                        </p:par>
                        <p:par>
                          <p:cTn id="53" fill="hold">
                            <p:stCondLst>
                              <p:cond delay="1500"/>
                            </p:stCondLst>
                            <p:childTnLst>
                              <p:par>
                                <p:cTn id="54" presetID="10" presetClass="entr" presetSubtype="0" fill="hold" grpId="0" nodeType="afterEffect">
                                  <p:stCondLst>
                                    <p:cond delay="0"/>
                                  </p:stCondLst>
                                  <p:childTnLst>
                                    <p:set>
                                      <p:cBhvr>
                                        <p:cTn id="55" dur="1" fill="hold">
                                          <p:stCondLst>
                                            <p:cond delay="0"/>
                                          </p:stCondLst>
                                        </p:cTn>
                                        <p:tgtEl>
                                          <p:spTgt spid="37"/>
                                        </p:tgtEl>
                                        <p:attrNameLst>
                                          <p:attrName>style.visibility</p:attrName>
                                        </p:attrNameLst>
                                      </p:cBhvr>
                                      <p:to>
                                        <p:strVal val="visible"/>
                                      </p:to>
                                    </p:set>
                                    <p:animEffect transition="in" filter="fade">
                                      <p:cBhvr>
                                        <p:cTn id="56" dur="500"/>
                                        <p:tgtEl>
                                          <p:spTgt spid="37"/>
                                        </p:tgtEl>
                                      </p:cBhvr>
                                    </p:animEffect>
                                  </p:childTnLst>
                                </p:cTn>
                              </p:par>
                            </p:childTnLst>
                          </p:cTn>
                        </p:par>
                        <p:par>
                          <p:cTn id="57" fill="hold">
                            <p:stCondLst>
                              <p:cond delay="2000"/>
                            </p:stCondLst>
                            <p:childTnLst>
                              <p:par>
                                <p:cTn id="58" presetID="53" presetClass="entr" presetSubtype="16" fill="hold" grpId="0" nodeType="afterEffect">
                                  <p:stCondLst>
                                    <p:cond delay="0"/>
                                  </p:stCondLst>
                                  <p:iterate type="lt">
                                    <p:tmPct val="10000"/>
                                  </p:iterate>
                                  <p:childTnLst>
                                    <p:set>
                                      <p:cBhvr>
                                        <p:cTn id="59" dur="1" fill="hold">
                                          <p:stCondLst>
                                            <p:cond delay="0"/>
                                          </p:stCondLst>
                                        </p:cTn>
                                        <p:tgtEl>
                                          <p:spTgt spid="46"/>
                                        </p:tgtEl>
                                        <p:attrNameLst>
                                          <p:attrName>style.visibility</p:attrName>
                                        </p:attrNameLst>
                                      </p:cBhvr>
                                      <p:to>
                                        <p:strVal val="visible"/>
                                      </p:to>
                                    </p:set>
                                    <p:anim calcmode="lin" valueType="num">
                                      <p:cBhvr>
                                        <p:cTn id="60" dur="250" fill="hold"/>
                                        <p:tgtEl>
                                          <p:spTgt spid="46"/>
                                        </p:tgtEl>
                                        <p:attrNameLst>
                                          <p:attrName>ppt_w</p:attrName>
                                        </p:attrNameLst>
                                      </p:cBhvr>
                                      <p:tavLst>
                                        <p:tav tm="0">
                                          <p:val>
                                            <p:fltVal val="0"/>
                                          </p:val>
                                        </p:tav>
                                        <p:tav tm="100000">
                                          <p:val>
                                            <p:strVal val="#ppt_w"/>
                                          </p:val>
                                        </p:tav>
                                      </p:tavLst>
                                    </p:anim>
                                    <p:anim calcmode="lin" valueType="num">
                                      <p:cBhvr>
                                        <p:cTn id="61" dur="250" fill="hold"/>
                                        <p:tgtEl>
                                          <p:spTgt spid="46"/>
                                        </p:tgtEl>
                                        <p:attrNameLst>
                                          <p:attrName>ppt_h</p:attrName>
                                        </p:attrNameLst>
                                      </p:cBhvr>
                                      <p:tavLst>
                                        <p:tav tm="0">
                                          <p:val>
                                            <p:fltVal val="0"/>
                                          </p:val>
                                        </p:tav>
                                        <p:tav tm="100000">
                                          <p:val>
                                            <p:strVal val="#ppt_h"/>
                                          </p:val>
                                        </p:tav>
                                      </p:tavLst>
                                    </p:anim>
                                    <p:animEffect transition="in" filter="fade">
                                      <p:cBhvr>
                                        <p:cTn id="62" dur="250"/>
                                        <p:tgtEl>
                                          <p:spTgt spid="46"/>
                                        </p:tgtEl>
                                      </p:cBhvr>
                                    </p:animEffect>
                                  </p:childTnLst>
                                </p:cTn>
                              </p:par>
                            </p:childTnLst>
                          </p:cTn>
                        </p:par>
                        <p:par>
                          <p:cTn id="63" fill="hold">
                            <p:stCondLst>
                              <p:cond delay="5425"/>
                            </p:stCondLst>
                            <p:childTnLst>
                              <p:par>
                                <p:cTn id="64" presetID="53" presetClass="entr" presetSubtype="16" fill="hold" grpId="0" nodeType="afterEffect">
                                  <p:stCondLst>
                                    <p:cond delay="0"/>
                                  </p:stCondLst>
                                  <p:childTnLst>
                                    <p:set>
                                      <p:cBhvr>
                                        <p:cTn id="65" dur="1" fill="hold">
                                          <p:stCondLst>
                                            <p:cond delay="0"/>
                                          </p:stCondLst>
                                        </p:cTn>
                                        <p:tgtEl>
                                          <p:spTgt spid="21"/>
                                        </p:tgtEl>
                                        <p:attrNameLst>
                                          <p:attrName>style.visibility</p:attrName>
                                        </p:attrNameLst>
                                      </p:cBhvr>
                                      <p:to>
                                        <p:strVal val="visible"/>
                                      </p:to>
                                    </p:set>
                                    <p:anim calcmode="lin" valueType="num">
                                      <p:cBhvr>
                                        <p:cTn id="66" dur="300" fill="hold"/>
                                        <p:tgtEl>
                                          <p:spTgt spid="21"/>
                                        </p:tgtEl>
                                        <p:attrNameLst>
                                          <p:attrName>ppt_w</p:attrName>
                                        </p:attrNameLst>
                                      </p:cBhvr>
                                      <p:tavLst>
                                        <p:tav tm="0">
                                          <p:val>
                                            <p:fltVal val="0"/>
                                          </p:val>
                                        </p:tav>
                                        <p:tav tm="100000">
                                          <p:val>
                                            <p:strVal val="#ppt_w"/>
                                          </p:val>
                                        </p:tav>
                                      </p:tavLst>
                                    </p:anim>
                                    <p:anim calcmode="lin" valueType="num">
                                      <p:cBhvr>
                                        <p:cTn id="67" dur="300" fill="hold"/>
                                        <p:tgtEl>
                                          <p:spTgt spid="21"/>
                                        </p:tgtEl>
                                        <p:attrNameLst>
                                          <p:attrName>ppt_h</p:attrName>
                                        </p:attrNameLst>
                                      </p:cBhvr>
                                      <p:tavLst>
                                        <p:tav tm="0">
                                          <p:val>
                                            <p:fltVal val="0"/>
                                          </p:val>
                                        </p:tav>
                                        <p:tav tm="100000">
                                          <p:val>
                                            <p:strVal val="#ppt_h"/>
                                          </p:val>
                                        </p:tav>
                                      </p:tavLst>
                                    </p:anim>
                                    <p:animEffect transition="in" filter="fade">
                                      <p:cBhvr>
                                        <p:cTn id="68" dur="300"/>
                                        <p:tgtEl>
                                          <p:spTgt spid="21"/>
                                        </p:tgtEl>
                                      </p:cBhvr>
                                    </p:animEffect>
                                  </p:childTnLst>
                                </p:cTn>
                              </p:par>
                            </p:childTnLst>
                          </p:cTn>
                        </p:par>
                        <p:par>
                          <p:cTn id="69" fill="hold">
                            <p:stCondLst>
                              <p:cond delay="5925"/>
                            </p:stCondLst>
                            <p:childTnLst>
                              <p:par>
                                <p:cTn id="70" presetID="53" presetClass="entr" presetSubtype="16" fill="hold" grpId="0" nodeType="afterEffect">
                                  <p:stCondLst>
                                    <p:cond delay="0"/>
                                  </p:stCondLst>
                                  <p:childTnLst>
                                    <p:set>
                                      <p:cBhvr>
                                        <p:cTn id="71" dur="1" fill="hold">
                                          <p:stCondLst>
                                            <p:cond delay="0"/>
                                          </p:stCondLst>
                                        </p:cTn>
                                        <p:tgtEl>
                                          <p:spTgt spid="44"/>
                                        </p:tgtEl>
                                        <p:attrNameLst>
                                          <p:attrName>style.visibility</p:attrName>
                                        </p:attrNameLst>
                                      </p:cBhvr>
                                      <p:to>
                                        <p:strVal val="visible"/>
                                      </p:to>
                                    </p:set>
                                    <p:anim calcmode="lin" valueType="num">
                                      <p:cBhvr>
                                        <p:cTn id="72" dur="300" fill="hold"/>
                                        <p:tgtEl>
                                          <p:spTgt spid="44"/>
                                        </p:tgtEl>
                                        <p:attrNameLst>
                                          <p:attrName>ppt_w</p:attrName>
                                        </p:attrNameLst>
                                      </p:cBhvr>
                                      <p:tavLst>
                                        <p:tav tm="0">
                                          <p:val>
                                            <p:fltVal val="0"/>
                                          </p:val>
                                        </p:tav>
                                        <p:tav tm="100000">
                                          <p:val>
                                            <p:strVal val="#ppt_w"/>
                                          </p:val>
                                        </p:tav>
                                      </p:tavLst>
                                    </p:anim>
                                    <p:anim calcmode="lin" valueType="num">
                                      <p:cBhvr>
                                        <p:cTn id="73" dur="300" fill="hold"/>
                                        <p:tgtEl>
                                          <p:spTgt spid="44"/>
                                        </p:tgtEl>
                                        <p:attrNameLst>
                                          <p:attrName>ppt_h</p:attrName>
                                        </p:attrNameLst>
                                      </p:cBhvr>
                                      <p:tavLst>
                                        <p:tav tm="0">
                                          <p:val>
                                            <p:fltVal val="0"/>
                                          </p:val>
                                        </p:tav>
                                        <p:tav tm="100000">
                                          <p:val>
                                            <p:strVal val="#ppt_h"/>
                                          </p:val>
                                        </p:tav>
                                      </p:tavLst>
                                    </p:anim>
                                    <p:animEffect transition="in" filter="fade">
                                      <p:cBhvr>
                                        <p:cTn id="74" dur="300"/>
                                        <p:tgtEl>
                                          <p:spTgt spid="44"/>
                                        </p:tgtEl>
                                      </p:cBhvr>
                                    </p:animEffect>
                                  </p:childTnLst>
                                </p:cTn>
                              </p:par>
                            </p:childTnLst>
                          </p:cTn>
                        </p:par>
                        <p:par>
                          <p:cTn id="75" fill="hold">
                            <p:stCondLst>
                              <p:cond delay="6425"/>
                            </p:stCondLst>
                            <p:childTnLst>
                              <p:par>
                                <p:cTn id="76" presetID="10" presetClass="entr" presetSubtype="0" fill="hold" grpId="0" nodeType="afterEffect">
                                  <p:stCondLst>
                                    <p:cond delay="0"/>
                                  </p:stCondLst>
                                  <p:childTnLst>
                                    <p:set>
                                      <p:cBhvr>
                                        <p:cTn id="77" dur="1" fill="hold">
                                          <p:stCondLst>
                                            <p:cond delay="0"/>
                                          </p:stCondLst>
                                        </p:cTn>
                                        <p:tgtEl>
                                          <p:spTgt spid="39"/>
                                        </p:tgtEl>
                                        <p:attrNameLst>
                                          <p:attrName>style.visibility</p:attrName>
                                        </p:attrNameLst>
                                      </p:cBhvr>
                                      <p:to>
                                        <p:strVal val="visible"/>
                                      </p:to>
                                    </p:set>
                                    <p:animEffect transition="in" filter="fade">
                                      <p:cBhvr>
                                        <p:cTn id="78" dur="500"/>
                                        <p:tgtEl>
                                          <p:spTgt spid="39"/>
                                        </p:tgtEl>
                                      </p:cBhvr>
                                    </p:animEffect>
                                  </p:childTnLst>
                                </p:cTn>
                              </p:par>
                            </p:childTnLst>
                          </p:cTn>
                        </p:par>
                        <p:par>
                          <p:cTn id="79" fill="hold">
                            <p:stCondLst>
                              <p:cond delay="6925"/>
                            </p:stCondLst>
                            <p:childTnLst>
                              <p:par>
                                <p:cTn id="80" presetID="53" presetClass="entr" presetSubtype="16" fill="hold" grpId="0" nodeType="afterEffect">
                                  <p:stCondLst>
                                    <p:cond delay="0"/>
                                  </p:stCondLst>
                                  <p:iterate type="lt">
                                    <p:tmPct val="10000"/>
                                  </p:iterate>
                                  <p:childTnLst>
                                    <p:set>
                                      <p:cBhvr>
                                        <p:cTn id="81" dur="1" fill="hold">
                                          <p:stCondLst>
                                            <p:cond delay="0"/>
                                          </p:stCondLst>
                                        </p:cTn>
                                        <p:tgtEl>
                                          <p:spTgt spid="48"/>
                                        </p:tgtEl>
                                        <p:attrNameLst>
                                          <p:attrName>style.visibility</p:attrName>
                                        </p:attrNameLst>
                                      </p:cBhvr>
                                      <p:to>
                                        <p:strVal val="visible"/>
                                      </p:to>
                                    </p:set>
                                    <p:anim calcmode="lin" valueType="num">
                                      <p:cBhvr>
                                        <p:cTn id="82" dur="250" fill="hold"/>
                                        <p:tgtEl>
                                          <p:spTgt spid="48"/>
                                        </p:tgtEl>
                                        <p:attrNameLst>
                                          <p:attrName>ppt_w</p:attrName>
                                        </p:attrNameLst>
                                      </p:cBhvr>
                                      <p:tavLst>
                                        <p:tav tm="0">
                                          <p:val>
                                            <p:fltVal val="0"/>
                                          </p:val>
                                        </p:tav>
                                        <p:tav tm="100000">
                                          <p:val>
                                            <p:strVal val="#ppt_w"/>
                                          </p:val>
                                        </p:tav>
                                      </p:tavLst>
                                    </p:anim>
                                    <p:anim calcmode="lin" valueType="num">
                                      <p:cBhvr>
                                        <p:cTn id="83" dur="250" fill="hold"/>
                                        <p:tgtEl>
                                          <p:spTgt spid="48"/>
                                        </p:tgtEl>
                                        <p:attrNameLst>
                                          <p:attrName>ppt_h</p:attrName>
                                        </p:attrNameLst>
                                      </p:cBhvr>
                                      <p:tavLst>
                                        <p:tav tm="0">
                                          <p:val>
                                            <p:fltVal val="0"/>
                                          </p:val>
                                        </p:tav>
                                        <p:tav tm="100000">
                                          <p:val>
                                            <p:strVal val="#ppt_h"/>
                                          </p:val>
                                        </p:tav>
                                      </p:tavLst>
                                    </p:anim>
                                    <p:animEffect transition="in" filter="fade">
                                      <p:cBhvr>
                                        <p:cTn id="84" dur="250"/>
                                        <p:tgtEl>
                                          <p:spTgt spid="48"/>
                                        </p:tgtEl>
                                      </p:cBhvr>
                                    </p:animEffect>
                                  </p:childTnLst>
                                </p:cTn>
                              </p:par>
                            </p:childTnLst>
                          </p:cTn>
                        </p:par>
                        <p:par>
                          <p:cTn id="85" fill="hold">
                            <p:stCondLst>
                              <p:cond delay="9025"/>
                            </p:stCondLst>
                            <p:childTnLst>
                              <p:par>
                                <p:cTn id="86" presetID="10" presetClass="entr" presetSubtype="0" fill="hold" grpId="0" nodeType="afterEffect">
                                  <p:stCondLst>
                                    <p:cond delay="0"/>
                                  </p:stCondLst>
                                  <p:childTnLst>
                                    <p:set>
                                      <p:cBhvr>
                                        <p:cTn id="87" dur="1" fill="hold">
                                          <p:stCondLst>
                                            <p:cond delay="0"/>
                                          </p:stCondLst>
                                        </p:cTn>
                                        <p:tgtEl>
                                          <p:spTgt spid="40"/>
                                        </p:tgtEl>
                                        <p:attrNameLst>
                                          <p:attrName>style.visibility</p:attrName>
                                        </p:attrNameLst>
                                      </p:cBhvr>
                                      <p:to>
                                        <p:strVal val="visible"/>
                                      </p:to>
                                    </p:set>
                                    <p:animEffect transition="in" filter="fade">
                                      <p:cBhvr>
                                        <p:cTn id="88"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7" grpId="1" bldLvl="0" animBg="1"/>
      <p:bldP spid="17" grpId="2" bldLvl="0" animBg="1"/>
      <p:bldP spid="18" grpId="0" bldLvl="0" animBg="1"/>
      <p:bldP spid="18" grpId="1" bldLvl="0" animBg="1"/>
      <p:bldP spid="18" grpId="2" bldLvl="0" animBg="1"/>
      <p:bldP spid="19" grpId="0" bldLvl="0" animBg="1"/>
      <p:bldP spid="19" grpId="1" bldLvl="0" animBg="1"/>
      <p:bldP spid="19" grpId="2" bldLvl="0" animBg="1"/>
      <p:bldP spid="21" grpId="0" bldLvl="0" animBg="1"/>
      <p:bldP spid="29" grpId="0" bldLvl="0" animBg="1"/>
      <p:bldP spid="42" grpId="0" bldLvl="0" animBg="1"/>
      <p:bldP spid="37" grpId="0"/>
      <p:bldP spid="44" grpId="0" bldLvl="0" animBg="1"/>
      <p:bldP spid="39" grpId="0"/>
      <p:bldP spid="40" grpId="0"/>
      <p:bldP spid="46" grpId="0"/>
      <p:bldP spid="4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88923" y="246423"/>
            <a:ext cx="4103077" cy="675011"/>
          </a:xfrm>
          <a:prstGeom prst="rect">
            <a:avLst/>
          </a:prstGeom>
        </p:spPr>
      </p:pic>
      <p:cxnSp>
        <p:nvCxnSpPr>
          <p:cNvPr id="3" name="直接连接符 2"/>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060287" y="353095"/>
            <a:ext cx="5262188" cy="461665"/>
          </a:xfrm>
          <a:prstGeom prst="rect">
            <a:avLst/>
          </a:prstGeom>
        </p:spPr>
        <p:txBody>
          <a:bodyPr wrap="square">
            <a:spAutoFit/>
          </a:bodyPr>
          <a:lstStyle/>
          <a:p>
            <a:r>
              <a:rPr lang="zh-CN" altLang="en-US" sz="2400" b="1" dirty="0" smtClean="0">
                <a:solidFill>
                  <a:schemeClr val="accent1"/>
                </a:solidFill>
                <a:latin typeface="微软雅黑" panose="020B0503020204020204" pitchFamily="34" charset="-122"/>
                <a:ea typeface="微软雅黑" panose="020B0503020204020204" pitchFamily="34" charset="-122"/>
              </a:rPr>
              <a:t>第一部分：修订背景和主要精神</a:t>
            </a:r>
            <a:endParaRPr lang="zh-CN" altLang="en-US" sz="2400" b="1" dirty="0">
              <a:solidFill>
                <a:schemeClr val="accent1"/>
              </a:solidFill>
              <a:latin typeface="微软雅黑" panose="020B0503020204020204" pitchFamily="34" charset="-122"/>
              <a:ea typeface="微软雅黑" panose="020B0503020204020204" pitchFamily="34" charset="-122"/>
            </a:endParaRPr>
          </a:p>
        </p:txBody>
      </p:sp>
      <p:sp>
        <p:nvSpPr>
          <p:cNvPr id="5" name="Freeform 29"/>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17" name="椭圆 16"/>
          <p:cNvSpPr/>
          <p:nvPr/>
        </p:nvSpPr>
        <p:spPr>
          <a:xfrm>
            <a:off x="1324221" y="2497659"/>
            <a:ext cx="2458229" cy="2458229"/>
          </a:xfrm>
          <a:prstGeom prst="ellipse">
            <a:avLst/>
          </a:prstGeom>
          <a:gradFill flip="none" rotWithShape="1">
            <a:gsLst>
              <a:gs pos="0">
                <a:srgbClr val="B40000"/>
              </a:gs>
              <a:gs pos="100000">
                <a:srgbClr val="FFFF00"/>
              </a:gs>
              <a:gs pos="67000">
                <a:srgbClr val="FF0000"/>
              </a:gs>
            </a:gsLst>
            <a:lin ang="16200000" scaled="1"/>
            <a:tileRect/>
          </a:gradFill>
          <a:ln w="28575">
            <a:gradFill>
              <a:gsLst>
                <a:gs pos="0">
                  <a:srgbClr val="FFFF00"/>
                </a:gs>
                <a:gs pos="100000">
                  <a:srgbClr val="FFA000"/>
                </a:gs>
              </a:gsLst>
              <a:lin ang="5400000" scaled="1"/>
            </a:grad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椭圆 17"/>
          <p:cNvSpPr/>
          <p:nvPr/>
        </p:nvSpPr>
        <p:spPr>
          <a:xfrm>
            <a:off x="1113970" y="2287408"/>
            <a:ext cx="2880000" cy="2880000"/>
          </a:xfrm>
          <a:prstGeom prst="ellipse">
            <a:avLst/>
          </a:prstGeom>
          <a:noFill/>
          <a:ln w="12700">
            <a:solidFill>
              <a:schemeClr val="tx2"/>
            </a:solidFill>
          </a:ln>
        </p:spPr>
        <p:txBody>
          <a:bodyPr vert="horz" wrap="square" lIns="91440" tIns="45720" rIns="91440" bIns="45720" numCol="1" anchor="t" anchorCtr="0" compatLnSpc="1"/>
          <a:lstStyle/>
          <a:p>
            <a:endParaRPr lang="zh-CN" altLang="en-US">
              <a:solidFill>
                <a:schemeClr val="tx1"/>
              </a:solidFill>
            </a:endParaRPr>
          </a:p>
        </p:txBody>
      </p:sp>
      <p:sp>
        <p:nvSpPr>
          <p:cNvPr id="19" name="矩形 18"/>
          <p:cNvSpPr/>
          <p:nvPr/>
        </p:nvSpPr>
        <p:spPr>
          <a:xfrm>
            <a:off x="1456488" y="3414864"/>
            <a:ext cx="2193693" cy="1323439"/>
          </a:xfrm>
          <a:prstGeom prst="rect">
            <a:avLst/>
          </a:prstGeom>
          <a:noFill/>
          <a:effectLst/>
        </p:spPr>
        <p:txBody>
          <a:bodyPr wrap="square" rtlCol="0">
            <a:spAutoFit/>
          </a:bodyPr>
          <a:lstStyle/>
          <a:p>
            <a:pPr algn="ctr"/>
            <a:r>
              <a:rPr lang="en-US" altLang="zh-CN" sz="1600" b="1" dirty="0">
                <a:gradFill>
                  <a:gsLst>
                    <a:gs pos="0">
                      <a:srgbClr val="FFC000"/>
                    </a:gs>
                    <a:gs pos="33000">
                      <a:srgbClr val="FFFF99"/>
                    </a:gs>
                    <a:gs pos="66000">
                      <a:srgbClr val="F2B800"/>
                    </a:gs>
                    <a:gs pos="100000">
                      <a:srgbClr val="FFFF00"/>
                    </a:gs>
                  </a:gsLst>
                  <a:lin ang="5400000" scaled="0"/>
                </a:gradFill>
                <a:effectLst>
                  <a:outerShdw blurRad="152400" dist="152400" dir="2700000" algn="tl" rotWithShape="0">
                    <a:prstClr val="black">
                      <a:alpha val="60000"/>
                    </a:prstClr>
                  </a:outerShdw>
                </a:effectLst>
                <a:latin typeface="微软雅黑" panose="020B0503020204020204" pitchFamily="34" charset="-122"/>
                <a:ea typeface="微软雅黑" panose="020B0503020204020204" pitchFamily="34" charset="-122"/>
              </a:rPr>
              <a:t>18</a:t>
            </a:r>
            <a:r>
              <a:rPr lang="zh-CN" altLang="en-US" sz="1600" b="1" dirty="0">
                <a:gradFill>
                  <a:gsLst>
                    <a:gs pos="0">
                      <a:srgbClr val="FFC000"/>
                    </a:gs>
                    <a:gs pos="33000">
                      <a:srgbClr val="FFFF99"/>
                    </a:gs>
                    <a:gs pos="66000">
                      <a:srgbClr val="F2B800"/>
                    </a:gs>
                    <a:gs pos="100000">
                      <a:srgbClr val="FFFF00"/>
                    </a:gs>
                  </a:gsLst>
                  <a:lin ang="5400000" scaled="0"/>
                </a:gradFill>
                <a:effectLst>
                  <a:outerShdw blurRad="152400" dist="152400" dir="2700000" algn="tl" rotWithShape="0">
                    <a:prstClr val="black">
                      <a:alpha val="60000"/>
                    </a:prstClr>
                  </a:outerShdw>
                </a:effectLst>
                <a:latin typeface="微软雅黑" panose="020B0503020204020204" pitchFamily="34" charset="-122"/>
                <a:ea typeface="微软雅黑" panose="020B0503020204020204" pitchFamily="34" charset="-122"/>
              </a:rPr>
              <a:t>年</a:t>
            </a:r>
            <a:r>
              <a:rPr lang="zh-CN" altLang="en-US" sz="1600" b="1" dirty="0" smtClean="0">
                <a:gradFill>
                  <a:gsLst>
                    <a:gs pos="0">
                      <a:srgbClr val="FFC000"/>
                    </a:gs>
                    <a:gs pos="33000">
                      <a:srgbClr val="FFFF99"/>
                    </a:gs>
                    <a:gs pos="66000">
                      <a:srgbClr val="F2B800"/>
                    </a:gs>
                    <a:gs pos="100000">
                      <a:srgbClr val="FFFF00"/>
                    </a:gs>
                  </a:gsLst>
                  <a:lin ang="5400000" scaled="0"/>
                </a:gradFill>
                <a:effectLst>
                  <a:outerShdw blurRad="152400" dist="152400" dir="2700000" algn="tl" rotWithShape="0">
                    <a:prstClr val="black">
                      <a:alpha val="60000"/>
                    </a:prstClr>
                  </a:outerShdw>
                </a:effectLst>
                <a:latin typeface="微软雅黑" panose="020B0503020204020204" pitchFamily="34" charset="-122"/>
                <a:ea typeface="微软雅黑" panose="020B0503020204020204" pitchFamily="34" charset="-122"/>
              </a:rPr>
              <a:t>条例</a:t>
            </a:r>
            <a:endParaRPr lang="en-US" altLang="zh-CN" sz="1600" b="1" dirty="0" smtClean="0">
              <a:gradFill>
                <a:gsLst>
                  <a:gs pos="0">
                    <a:srgbClr val="FFC000"/>
                  </a:gs>
                  <a:gs pos="33000">
                    <a:srgbClr val="FFFF99"/>
                  </a:gs>
                  <a:gs pos="66000">
                    <a:srgbClr val="F2B800"/>
                  </a:gs>
                  <a:gs pos="100000">
                    <a:srgbClr val="FFFF00"/>
                  </a:gs>
                </a:gsLst>
                <a:lin ang="5400000" scaled="0"/>
              </a:gradFill>
              <a:effectLst>
                <a:outerShdw blurRad="152400" dist="152400" dir="2700000" algn="tl" rotWithShape="0">
                  <a:prstClr val="black">
                    <a:alpha val="60000"/>
                  </a:prstClr>
                </a:outerShdw>
              </a:effectLst>
              <a:latin typeface="微软雅黑" panose="020B0503020204020204" pitchFamily="34" charset="-122"/>
              <a:ea typeface="微软雅黑" panose="020B0503020204020204" pitchFamily="34" charset="-122"/>
            </a:endParaRPr>
          </a:p>
          <a:p>
            <a:pPr algn="ctr"/>
            <a:r>
              <a:rPr lang="zh-CN" altLang="en-US" sz="1600" b="1" dirty="0" smtClean="0">
                <a:gradFill>
                  <a:gsLst>
                    <a:gs pos="0">
                      <a:srgbClr val="FFC000"/>
                    </a:gs>
                    <a:gs pos="33000">
                      <a:srgbClr val="FFFF99"/>
                    </a:gs>
                    <a:gs pos="66000">
                      <a:srgbClr val="F2B800"/>
                    </a:gs>
                    <a:gs pos="100000">
                      <a:srgbClr val="FFFF00"/>
                    </a:gs>
                  </a:gsLst>
                  <a:lin ang="5400000" scaled="0"/>
                </a:gradFill>
                <a:effectLst>
                  <a:outerShdw blurRad="152400" dist="152400" dir="2700000" algn="tl" rotWithShape="0">
                    <a:prstClr val="black">
                      <a:alpha val="60000"/>
                    </a:prstClr>
                  </a:outerShdw>
                </a:effectLst>
                <a:latin typeface="微软雅黑" panose="020B0503020204020204" pitchFamily="34" charset="-122"/>
                <a:ea typeface="微软雅黑" panose="020B0503020204020204" pitchFamily="34" charset="-122"/>
              </a:rPr>
              <a:t>针对</a:t>
            </a:r>
            <a:r>
              <a:rPr lang="zh-CN" altLang="en-US" sz="1600" b="1" dirty="0">
                <a:gradFill>
                  <a:gsLst>
                    <a:gs pos="0">
                      <a:srgbClr val="FFC000"/>
                    </a:gs>
                    <a:gs pos="33000">
                      <a:srgbClr val="FFFF99"/>
                    </a:gs>
                    <a:gs pos="66000">
                      <a:srgbClr val="F2B800"/>
                    </a:gs>
                    <a:gs pos="100000">
                      <a:srgbClr val="FFFF00"/>
                    </a:gs>
                  </a:gsLst>
                  <a:lin ang="5400000" scaled="0"/>
                </a:gradFill>
                <a:effectLst>
                  <a:outerShdw blurRad="152400" dist="152400" dir="2700000" algn="tl" rotWithShape="0">
                    <a:prstClr val="black">
                      <a:alpha val="60000"/>
                    </a:prstClr>
                  </a:outerShdw>
                </a:effectLst>
                <a:latin typeface="微软雅黑" panose="020B0503020204020204" pitchFamily="34" charset="-122"/>
                <a:ea typeface="微软雅黑" panose="020B0503020204020204" pitchFamily="34" charset="-122"/>
              </a:rPr>
              <a:t>当前管党治党存在的突出问题和新型违纪行为</a:t>
            </a:r>
            <a:r>
              <a:rPr lang="zh-CN" altLang="en-US" sz="1600" b="1" dirty="0" smtClean="0">
                <a:gradFill>
                  <a:gsLst>
                    <a:gs pos="0">
                      <a:srgbClr val="FFC000"/>
                    </a:gs>
                    <a:gs pos="33000">
                      <a:srgbClr val="FFFF99"/>
                    </a:gs>
                    <a:gs pos="66000">
                      <a:srgbClr val="F2B800"/>
                    </a:gs>
                    <a:gs pos="100000">
                      <a:srgbClr val="FFFF00"/>
                    </a:gs>
                  </a:gsLst>
                  <a:lin ang="5400000" scaled="0"/>
                </a:gradFill>
                <a:effectLst>
                  <a:outerShdw blurRad="152400" dist="152400" dir="2700000" algn="tl" rotWithShape="0">
                    <a:prstClr val="black">
                      <a:alpha val="60000"/>
                    </a:prstClr>
                  </a:outerShdw>
                </a:effectLst>
                <a:latin typeface="微软雅黑" panose="020B0503020204020204" pitchFamily="34" charset="-122"/>
                <a:ea typeface="微软雅黑" panose="020B0503020204020204" pitchFamily="34" charset="-122"/>
              </a:rPr>
              <a:t>作出</a:t>
            </a:r>
            <a:endParaRPr lang="en-US" altLang="zh-CN" sz="1600" b="1" dirty="0" smtClean="0">
              <a:gradFill>
                <a:gsLst>
                  <a:gs pos="0">
                    <a:srgbClr val="FFC000"/>
                  </a:gs>
                  <a:gs pos="33000">
                    <a:srgbClr val="FFFF99"/>
                  </a:gs>
                  <a:gs pos="66000">
                    <a:srgbClr val="F2B800"/>
                  </a:gs>
                  <a:gs pos="100000">
                    <a:srgbClr val="FFFF00"/>
                  </a:gs>
                </a:gsLst>
                <a:lin ang="5400000" scaled="0"/>
              </a:gradFill>
              <a:effectLst>
                <a:outerShdw blurRad="152400" dist="152400" dir="2700000" algn="tl" rotWithShape="0">
                  <a:prstClr val="black">
                    <a:alpha val="60000"/>
                  </a:prstClr>
                </a:outerShdw>
              </a:effectLst>
              <a:latin typeface="微软雅黑" panose="020B0503020204020204" pitchFamily="34" charset="-122"/>
              <a:ea typeface="微软雅黑" panose="020B0503020204020204" pitchFamily="34" charset="-122"/>
            </a:endParaRPr>
          </a:p>
          <a:p>
            <a:pPr algn="ctr"/>
            <a:r>
              <a:rPr lang="zh-CN" altLang="en-US" sz="1600" b="1" dirty="0" smtClean="0">
                <a:gradFill>
                  <a:gsLst>
                    <a:gs pos="0">
                      <a:srgbClr val="FFC000"/>
                    </a:gs>
                    <a:gs pos="33000">
                      <a:srgbClr val="FFFF99"/>
                    </a:gs>
                    <a:gs pos="66000">
                      <a:srgbClr val="F2B800"/>
                    </a:gs>
                    <a:gs pos="100000">
                      <a:srgbClr val="FFFF00"/>
                    </a:gs>
                  </a:gsLst>
                  <a:lin ang="5400000" scaled="0"/>
                </a:gradFill>
                <a:effectLst>
                  <a:outerShdw blurRad="152400" dist="152400" dir="2700000" algn="tl" rotWithShape="0">
                    <a:prstClr val="black">
                      <a:alpha val="60000"/>
                    </a:prstClr>
                  </a:outerShdw>
                </a:effectLst>
                <a:latin typeface="微软雅黑" panose="020B0503020204020204" pitchFamily="34" charset="-122"/>
                <a:ea typeface="微软雅黑" panose="020B0503020204020204" pitchFamily="34" charset="-122"/>
              </a:rPr>
              <a:t>有效</a:t>
            </a:r>
            <a:r>
              <a:rPr lang="zh-CN" altLang="en-US" sz="1600" b="1" dirty="0">
                <a:gradFill>
                  <a:gsLst>
                    <a:gs pos="0">
                      <a:srgbClr val="FFC000"/>
                    </a:gs>
                    <a:gs pos="33000">
                      <a:srgbClr val="FFFF99"/>
                    </a:gs>
                    <a:gs pos="66000">
                      <a:srgbClr val="F2B800"/>
                    </a:gs>
                    <a:gs pos="100000">
                      <a:srgbClr val="FFFF00"/>
                    </a:gs>
                  </a:gsLst>
                  <a:lin ang="5400000" scaled="0"/>
                </a:gradFill>
                <a:effectLst>
                  <a:outerShdw blurRad="152400" dist="152400" dir="2700000" algn="tl" rotWithShape="0">
                    <a:prstClr val="black">
                      <a:alpha val="60000"/>
                    </a:prstClr>
                  </a:outerShdw>
                </a:effectLst>
                <a:latin typeface="微软雅黑" panose="020B0503020204020204" pitchFamily="34" charset="-122"/>
                <a:ea typeface="微软雅黑" panose="020B0503020204020204" pitchFamily="34" charset="-122"/>
              </a:rPr>
              <a:t>规制</a:t>
            </a:r>
          </a:p>
        </p:txBody>
      </p:sp>
      <p:pic>
        <p:nvPicPr>
          <p:cNvPr id="20" name="图片 19"/>
          <p:cNvPicPr>
            <a:picLocks noChangeAspect="1"/>
          </p:cNvPicPr>
          <p:nvPr/>
        </p:nvPicPr>
        <p:blipFill>
          <a:blip r:embed="rId4" cstate="print">
            <a:extLst>
              <a:ext uri="{BEBA8EAE-BF5A-486C-A8C5-ECC9F3942E4B}">
                <a14:imgProps xmlns:a14="http://schemas.microsoft.com/office/drawing/2010/main">
                  <a14:imgLayer r:embed="rId5">
                    <a14:imgEffect>
                      <a14:brightnessContrast bright="20000"/>
                    </a14:imgEffect>
                  </a14:imgLayer>
                </a14:imgProps>
              </a:ext>
              <a:ext uri="{28A0092B-C50C-407E-A947-70E740481C1C}">
                <a14:useLocalDpi xmlns:a14="http://schemas.microsoft.com/office/drawing/2010/main" val="0"/>
              </a:ext>
            </a:extLst>
          </a:blip>
          <a:stretch>
            <a:fillRect/>
          </a:stretch>
        </p:blipFill>
        <p:spPr>
          <a:xfrm>
            <a:off x="2174975" y="2664947"/>
            <a:ext cx="756721" cy="643618"/>
          </a:xfrm>
          <a:prstGeom prst="rect">
            <a:avLst/>
          </a:prstGeom>
        </p:spPr>
      </p:pic>
      <p:sp>
        <p:nvSpPr>
          <p:cNvPr id="33" name="圆角矩形 32"/>
          <p:cNvSpPr/>
          <p:nvPr/>
        </p:nvSpPr>
        <p:spPr>
          <a:xfrm>
            <a:off x="4360545" y="1146810"/>
            <a:ext cx="7432675" cy="5160010"/>
          </a:xfrm>
          <a:prstGeom prst="roundRect">
            <a:avLst>
              <a:gd name="adj" fmla="val 10006"/>
            </a:avLst>
          </a:prstGeom>
          <a:noFill/>
          <a:ln w="12700">
            <a:solidFill>
              <a:schemeClr val="tx2"/>
            </a:solidFill>
          </a:ln>
        </p:spPr>
        <p:txBody>
          <a:bodyPr vert="horz" wrap="square" lIns="91440" tIns="45720" rIns="91440" bIns="45720" numCol="1" anchor="t" anchorCtr="0" compatLnSpc="1"/>
          <a:lstStyle/>
          <a:p>
            <a:endParaRPr lang="zh-CN" altLang="en-US"/>
          </a:p>
        </p:txBody>
      </p:sp>
      <p:sp>
        <p:nvSpPr>
          <p:cNvPr id="43" name="任意多边形 42"/>
          <p:cNvSpPr/>
          <p:nvPr/>
        </p:nvSpPr>
        <p:spPr>
          <a:xfrm>
            <a:off x="4361180" y="1137285"/>
            <a:ext cx="7432040" cy="481330"/>
          </a:xfrm>
          <a:custGeom>
            <a:avLst/>
            <a:gdLst>
              <a:gd name="connsiteX0" fmla="*/ 207337 w 3321018"/>
              <a:gd name="connsiteY0" fmla="*/ 0 h 481479"/>
              <a:gd name="connsiteX1" fmla="*/ 3113681 w 3321018"/>
              <a:gd name="connsiteY1" fmla="*/ 0 h 481479"/>
              <a:gd name="connsiteX2" fmla="*/ 3321018 w 3321018"/>
              <a:gd name="connsiteY2" fmla="*/ 207337 h 481479"/>
              <a:gd name="connsiteX3" fmla="*/ 3321018 w 3321018"/>
              <a:gd name="connsiteY3" fmla="*/ 481479 h 481479"/>
              <a:gd name="connsiteX4" fmla="*/ 0 w 3321018"/>
              <a:gd name="connsiteY4" fmla="*/ 481479 h 481479"/>
              <a:gd name="connsiteX5" fmla="*/ 0 w 3321018"/>
              <a:gd name="connsiteY5" fmla="*/ 207337 h 481479"/>
              <a:gd name="connsiteX6" fmla="*/ 207337 w 3321018"/>
              <a:gd name="connsiteY6" fmla="*/ 0 h 481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21018" h="481479">
                <a:moveTo>
                  <a:pt x="207337" y="0"/>
                </a:moveTo>
                <a:lnTo>
                  <a:pt x="3113681" y="0"/>
                </a:lnTo>
                <a:cubicBezTo>
                  <a:pt x="3228190" y="0"/>
                  <a:pt x="3321018" y="92828"/>
                  <a:pt x="3321018" y="207337"/>
                </a:cubicBezTo>
                <a:lnTo>
                  <a:pt x="3321018" y="481479"/>
                </a:lnTo>
                <a:lnTo>
                  <a:pt x="0" y="481479"/>
                </a:lnTo>
                <a:lnTo>
                  <a:pt x="0" y="207337"/>
                </a:lnTo>
                <a:cubicBezTo>
                  <a:pt x="0" y="92828"/>
                  <a:pt x="92828" y="0"/>
                  <a:pt x="207337" y="0"/>
                </a:cubicBezTo>
                <a:close/>
              </a:path>
            </a:pathLst>
          </a:custGeom>
          <a:ln>
            <a:noFill/>
          </a:ln>
          <a:effectLst>
            <a:outerShdw blurRad="127000" dist="508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endParaRPr>
          </a:p>
        </p:txBody>
      </p:sp>
      <p:sp>
        <p:nvSpPr>
          <p:cNvPr id="38" name="矩形 37"/>
          <p:cNvSpPr/>
          <p:nvPr/>
        </p:nvSpPr>
        <p:spPr>
          <a:xfrm>
            <a:off x="7182674" y="1193454"/>
            <a:ext cx="1325880" cy="368300"/>
          </a:xfrm>
          <a:prstGeom prst="rect">
            <a:avLst/>
          </a:prstGeom>
        </p:spPr>
        <p:txBody>
          <a:bodyPr wrap="none">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廉洁纪律中</a:t>
            </a:r>
          </a:p>
        </p:txBody>
      </p:sp>
      <p:sp>
        <p:nvSpPr>
          <p:cNvPr id="40" name="矩形 39"/>
          <p:cNvSpPr/>
          <p:nvPr/>
        </p:nvSpPr>
        <p:spPr>
          <a:xfrm>
            <a:off x="7776688" y="4626710"/>
            <a:ext cx="3536376" cy="353943"/>
          </a:xfrm>
          <a:prstGeom prst="rect">
            <a:avLst/>
          </a:prstGeom>
        </p:spPr>
        <p:txBody>
          <a:bodyPr wrap="square">
            <a:spAutoFit/>
          </a:bodyPr>
          <a:lstStyle/>
          <a:p>
            <a:pPr algn="ctr"/>
            <a:r>
              <a:rPr lang="zh-CN" altLang="en-US" sz="1700" b="1" dirty="0">
                <a:solidFill>
                  <a:schemeClr val="bg1"/>
                </a:solidFill>
                <a:latin typeface="微软雅黑" panose="020B0503020204020204" pitchFamily="34" charset="-122"/>
                <a:ea typeface="微软雅黑" panose="020B0503020204020204" pitchFamily="34" charset="-122"/>
              </a:rPr>
              <a:t>各级党报、党刊、电台、电视台</a:t>
            </a:r>
          </a:p>
        </p:txBody>
      </p:sp>
      <p:sp>
        <p:nvSpPr>
          <p:cNvPr id="47" name="矩形 46"/>
          <p:cNvSpPr/>
          <p:nvPr/>
        </p:nvSpPr>
        <p:spPr>
          <a:xfrm>
            <a:off x="4451985" y="1782445"/>
            <a:ext cx="7266940" cy="4246245"/>
          </a:xfrm>
          <a:prstGeom prst="rect">
            <a:avLst/>
          </a:prstGeom>
        </p:spPr>
        <p:txBody>
          <a:bodyPr wrap="square">
            <a:spAutoFit/>
          </a:bodyPr>
          <a:lstStyle/>
          <a:p>
            <a:pPr algn="just"/>
            <a:r>
              <a:rPr lang="en-US" altLang="zh-CN" b="1" dirty="0">
                <a:latin typeface="微软雅黑" panose="020B0503020204020204" pitchFamily="34" charset="-122"/>
                <a:ea typeface="微软雅黑" panose="020B0503020204020204" pitchFamily="34" charset="-122"/>
              </a:rPr>
              <a:t>18</a:t>
            </a:r>
            <a:r>
              <a:rPr lang="zh-CN" altLang="en-US" b="1" dirty="0">
                <a:latin typeface="微软雅黑" panose="020B0503020204020204" pitchFamily="34" charset="-122"/>
                <a:ea typeface="微软雅黑" panose="020B0503020204020204" pitchFamily="34" charset="-122"/>
              </a:rPr>
              <a:t>年条例第</a:t>
            </a:r>
            <a:r>
              <a:rPr lang="en-US" altLang="zh-CN" b="1" dirty="0">
                <a:latin typeface="微软雅黑" panose="020B0503020204020204" pitchFamily="34" charset="-122"/>
                <a:ea typeface="微软雅黑" panose="020B0503020204020204" pitchFamily="34" charset="-122"/>
              </a:rPr>
              <a:t>90</a:t>
            </a:r>
            <a:r>
              <a:rPr lang="zh-CN" altLang="en-US" b="1" dirty="0">
                <a:latin typeface="微软雅黑" panose="020B0503020204020204" pitchFamily="34" charset="-122"/>
                <a:ea typeface="微软雅黑" panose="020B0503020204020204" pitchFamily="34" charset="-122"/>
              </a:rPr>
              <a:t>条</a:t>
            </a:r>
            <a:r>
              <a:rPr lang="zh-CN" altLang="en-US" dirty="0">
                <a:latin typeface="微软雅黑" panose="020B0503020204020204" pitchFamily="34" charset="-122"/>
                <a:ea typeface="微软雅黑" panose="020B0503020204020204" pitchFamily="34" charset="-122"/>
              </a:rPr>
              <a:t>规定了借用管理和服务对象钱款、住房、车辆，或者通过民间借贷等金融活动获取大额回报，影响公正执行公务行为的纪律处分，防止职权行使中以合法形式掩盖非法目的；</a:t>
            </a:r>
          </a:p>
          <a:p>
            <a:pPr algn="just"/>
            <a:r>
              <a:rPr lang="zh-CN" altLang="en-US" b="1" dirty="0">
                <a:latin typeface="微软雅黑" panose="020B0503020204020204" pitchFamily="34" charset="-122"/>
                <a:ea typeface="微软雅黑" panose="020B0503020204020204" pitchFamily="34" charset="-122"/>
              </a:rPr>
              <a:t>第</a:t>
            </a:r>
            <a:r>
              <a:rPr lang="en-US" altLang="zh-CN" b="1" dirty="0">
                <a:latin typeface="微软雅黑" panose="020B0503020204020204" pitchFamily="34" charset="-122"/>
                <a:ea typeface="微软雅黑" panose="020B0503020204020204" pitchFamily="34" charset="-122"/>
              </a:rPr>
              <a:t>94</a:t>
            </a:r>
            <a:r>
              <a:rPr lang="zh-CN" altLang="en-US" b="1" dirty="0">
                <a:latin typeface="微软雅黑" panose="020B0503020204020204" pitchFamily="34" charset="-122"/>
                <a:ea typeface="微软雅黑" panose="020B0503020204020204" pitchFamily="34" charset="-122"/>
              </a:rPr>
              <a:t>条</a:t>
            </a:r>
            <a:r>
              <a:rPr lang="zh-CN" altLang="en-US" dirty="0">
                <a:latin typeface="微软雅黑" panose="020B0503020204020204" pitchFamily="34" charset="-122"/>
                <a:ea typeface="微软雅黑" panose="020B0503020204020204" pitchFamily="34" charset="-122"/>
              </a:rPr>
              <a:t>增加对利用参与企业重组改制、定向增发、兼并投资、土地使用权出让等决策、审批过程中掌握的信息买卖股票，利用职权或者职务上的影响通过购买信托产品、基金等方式非正常获利行为的处分规定，强化对党员干部从事营利活动的监督；</a:t>
            </a:r>
          </a:p>
          <a:p>
            <a:pPr algn="just"/>
            <a:r>
              <a:rPr lang="zh-CN" altLang="en-US" b="1" dirty="0">
                <a:latin typeface="微软雅黑" panose="020B0503020204020204" pitchFamily="34" charset="-122"/>
                <a:ea typeface="微软雅黑" panose="020B0503020204020204" pitchFamily="34" charset="-122"/>
              </a:rPr>
              <a:t>第</a:t>
            </a:r>
            <a:r>
              <a:rPr lang="en-US" altLang="zh-CN" b="1" dirty="0">
                <a:latin typeface="微软雅黑" panose="020B0503020204020204" pitchFamily="34" charset="-122"/>
                <a:ea typeface="微软雅黑" panose="020B0503020204020204" pitchFamily="34" charset="-122"/>
              </a:rPr>
              <a:t>95</a:t>
            </a:r>
            <a:r>
              <a:rPr lang="zh-CN" altLang="en-US" b="1" dirty="0">
                <a:latin typeface="微软雅黑" panose="020B0503020204020204" pitchFamily="34" charset="-122"/>
                <a:ea typeface="微软雅黑" panose="020B0503020204020204" pitchFamily="34" charset="-122"/>
              </a:rPr>
              <a:t>条</a:t>
            </a:r>
            <a:r>
              <a:rPr lang="zh-CN" altLang="en-US" dirty="0">
                <a:latin typeface="微软雅黑" panose="020B0503020204020204" pitchFamily="34" charset="-122"/>
                <a:ea typeface="微软雅黑" panose="020B0503020204020204" pitchFamily="34" charset="-122"/>
              </a:rPr>
              <a:t>规定了对利用职权或职务影响，为配偶、子女及其配偶等亲属和其他特定关系人在审批监管、资源开发、金融信贷、大宗采购、土地使用权出让、房地产开发、工程招投标以及公共财政支出等方面谋取利益，或者为其吸收存款、推销金融产品等提供帮助谋取利益行为的处分，防止党员干部进行自体间利益输送；</a:t>
            </a:r>
          </a:p>
          <a:p>
            <a:pPr algn="just"/>
            <a:r>
              <a:rPr lang="zh-CN" altLang="en-US" b="1" dirty="0">
                <a:latin typeface="微软雅黑" panose="020B0503020204020204" pitchFamily="34" charset="-122"/>
                <a:ea typeface="微软雅黑" panose="020B0503020204020204" pitchFamily="34" charset="-122"/>
              </a:rPr>
              <a:t>第</a:t>
            </a:r>
            <a:r>
              <a:rPr lang="en-US" altLang="zh-CN" b="1" dirty="0">
                <a:latin typeface="微软雅黑" panose="020B0503020204020204" pitchFamily="34" charset="-122"/>
                <a:ea typeface="微软雅黑" panose="020B0503020204020204" pitchFamily="34" charset="-122"/>
              </a:rPr>
              <a:t>87</a:t>
            </a:r>
            <a:r>
              <a:rPr lang="zh-CN" altLang="en-US" b="1" dirty="0">
                <a:latin typeface="微软雅黑" panose="020B0503020204020204" pitchFamily="34" charset="-122"/>
                <a:ea typeface="微软雅黑" panose="020B0503020204020204" pitchFamily="34" charset="-122"/>
              </a:rPr>
              <a:t>条</a:t>
            </a:r>
            <a:r>
              <a:rPr lang="zh-CN" altLang="en-US" dirty="0">
                <a:latin typeface="微软雅黑" panose="020B0503020204020204" pitchFamily="34" charset="-122"/>
                <a:ea typeface="微软雅黑" panose="020B0503020204020204" pitchFamily="34" charset="-122"/>
              </a:rPr>
              <a:t>将修订前条例中纵容、默许亲属和身边工作人员谋利行为以及党员干部配偶、子女及其配偶挂名取酬或超标准取酬行为，对象扩展到其他特定关系人，进一步消除权力监督的真空地带。</a:t>
            </a:r>
          </a:p>
        </p:txBody>
      </p:sp>
    </p:spTree>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250" fill="hold"/>
                                        <p:tgtEl>
                                          <p:spTgt spid="18"/>
                                        </p:tgtEl>
                                        <p:attrNameLst>
                                          <p:attrName>ppt_w</p:attrName>
                                        </p:attrNameLst>
                                      </p:cBhvr>
                                      <p:tavLst>
                                        <p:tav tm="0">
                                          <p:val>
                                            <p:fltVal val="0"/>
                                          </p:val>
                                        </p:tav>
                                        <p:tav tm="100000">
                                          <p:val>
                                            <p:strVal val="#ppt_w"/>
                                          </p:val>
                                        </p:tav>
                                      </p:tavLst>
                                    </p:anim>
                                    <p:anim calcmode="lin" valueType="num">
                                      <p:cBhvr>
                                        <p:cTn id="8" dur="250" fill="hold"/>
                                        <p:tgtEl>
                                          <p:spTgt spid="18"/>
                                        </p:tgtEl>
                                        <p:attrNameLst>
                                          <p:attrName>ppt_h</p:attrName>
                                        </p:attrNameLst>
                                      </p:cBhvr>
                                      <p:tavLst>
                                        <p:tav tm="0">
                                          <p:val>
                                            <p:fltVal val="0"/>
                                          </p:val>
                                        </p:tav>
                                        <p:tav tm="100000">
                                          <p:val>
                                            <p:strVal val="#ppt_h"/>
                                          </p:val>
                                        </p:tav>
                                      </p:tavLst>
                                    </p:anim>
                                    <p:animEffect transition="in" filter="fade">
                                      <p:cBhvr>
                                        <p:cTn id="9" dur="250"/>
                                        <p:tgtEl>
                                          <p:spTgt spid="18"/>
                                        </p:tgtEl>
                                      </p:cBhvr>
                                    </p:animEffect>
                                  </p:childTnLst>
                                </p:cTn>
                              </p:par>
                              <p:par>
                                <p:cTn id="10" presetID="6" presetClass="emph" presetSubtype="0" decel="100000" fill="hold" grpId="1" nodeType="withEffect">
                                  <p:stCondLst>
                                    <p:cond delay="200"/>
                                  </p:stCondLst>
                                  <p:childTnLst>
                                    <p:animScale>
                                      <p:cBhvr>
                                        <p:cTn id="11" dur="250" fill="hold"/>
                                        <p:tgtEl>
                                          <p:spTgt spid="18"/>
                                        </p:tgtEl>
                                      </p:cBhvr>
                                      <p:by x="120000" y="120000"/>
                                    </p:animScale>
                                  </p:childTnLst>
                                </p:cTn>
                              </p:par>
                              <p:par>
                                <p:cTn id="12" presetID="6" presetClass="emph" presetSubtype="0" decel="100000" fill="hold" grpId="2" nodeType="withEffect">
                                  <p:stCondLst>
                                    <p:cond delay="400"/>
                                  </p:stCondLst>
                                  <p:childTnLst>
                                    <p:animScale>
                                      <p:cBhvr>
                                        <p:cTn id="13" dur="250" fill="hold"/>
                                        <p:tgtEl>
                                          <p:spTgt spid="18"/>
                                        </p:tgtEl>
                                      </p:cBhvr>
                                      <p:by x="83000" y="83000"/>
                                    </p:animScale>
                                  </p:childTnLst>
                                </p:cTn>
                              </p:par>
                              <p:par>
                                <p:cTn id="14" presetID="53" presetClass="entr" presetSubtype="16" fill="hold" grpId="0" nodeType="withEffect">
                                  <p:stCondLst>
                                    <p:cond delay="400"/>
                                  </p:stCondLst>
                                  <p:childTnLst>
                                    <p:set>
                                      <p:cBhvr>
                                        <p:cTn id="15" dur="1" fill="hold">
                                          <p:stCondLst>
                                            <p:cond delay="0"/>
                                          </p:stCondLst>
                                        </p:cTn>
                                        <p:tgtEl>
                                          <p:spTgt spid="17"/>
                                        </p:tgtEl>
                                        <p:attrNameLst>
                                          <p:attrName>style.visibility</p:attrName>
                                        </p:attrNameLst>
                                      </p:cBhvr>
                                      <p:to>
                                        <p:strVal val="visible"/>
                                      </p:to>
                                    </p:set>
                                    <p:anim calcmode="lin" valueType="num">
                                      <p:cBhvr>
                                        <p:cTn id="16" dur="250" fill="hold"/>
                                        <p:tgtEl>
                                          <p:spTgt spid="17"/>
                                        </p:tgtEl>
                                        <p:attrNameLst>
                                          <p:attrName>ppt_w</p:attrName>
                                        </p:attrNameLst>
                                      </p:cBhvr>
                                      <p:tavLst>
                                        <p:tav tm="0">
                                          <p:val>
                                            <p:fltVal val="0"/>
                                          </p:val>
                                        </p:tav>
                                        <p:tav tm="100000">
                                          <p:val>
                                            <p:strVal val="#ppt_w"/>
                                          </p:val>
                                        </p:tav>
                                      </p:tavLst>
                                    </p:anim>
                                    <p:anim calcmode="lin" valueType="num">
                                      <p:cBhvr>
                                        <p:cTn id="17" dur="250" fill="hold"/>
                                        <p:tgtEl>
                                          <p:spTgt spid="17"/>
                                        </p:tgtEl>
                                        <p:attrNameLst>
                                          <p:attrName>ppt_h</p:attrName>
                                        </p:attrNameLst>
                                      </p:cBhvr>
                                      <p:tavLst>
                                        <p:tav tm="0">
                                          <p:val>
                                            <p:fltVal val="0"/>
                                          </p:val>
                                        </p:tav>
                                        <p:tav tm="100000">
                                          <p:val>
                                            <p:strVal val="#ppt_h"/>
                                          </p:val>
                                        </p:tav>
                                      </p:tavLst>
                                    </p:anim>
                                    <p:animEffect transition="in" filter="fade">
                                      <p:cBhvr>
                                        <p:cTn id="18" dur="250"/>
                                        <p:tgtEl>
                                          <p:spTgt spid="17"/>
                                        </p:tgtEl>
                                      </p:cBhvr>
                                    </p:animEffect>
                                  </p:childTnLst>
                                </p:cTn>
                              </p:par>
                              <p:par>
                                <p:cTn id="19" presetID="6" presetClass="emph" presetSubtype="0" decel="100000" fill="hold" grpId="1" nodeType="withEffect">
                                  <p:stCondLst>
                                    <p:cond delay="600"/>
                                  </p:stCondLst>
                                  <p:childTnLst>
                                    <p:animScale>
                                      <p:cBhvr>
                                        <p:cTn id="20" dur="250" fill="hold"/>
                                        <p:tgtEl>
                                          <p:spTgt spid="17"/>
                                        </p:tgtEl>
                                      </p:cBhvr>
                                      <p:by x="120000" y="120000"/>
                                    </p:animScale>
                                  </p:childTnLst>
                                </p:cTn>
                              </p:par>
                              <p:par>
                                <p:cTn id="21" presetID="6" presetClass="emph" presetSubtype="0" decel="100000" fill="hold" grpId="2" nodeType="withEffect">
                                  <p:stCondLst>
                                    <p:cond delay="800"/>
                                  </p:stCondLst>
                                  <p:childTnLst>
                                    <p:animScale>
                                      <p:cBhvr>
                                        <p:cTn id="22" dur="250" fill="hold"/>
                                        <p:tgtEl>
                                          <p:spTgt spid="17"/>
                                        </p:tgtEl>
                                      </p:cBhvr>
                                      <p:by x="83000" y="83000"/>
                                    </p:animScale>
                                  </p:childTnLst>
                                </p:cTn>
                              </p:par>
                              <p:par>
                                <p:cTn id="23" presetID="53" presetClass="entr" presetSubtype="16" fill="hold" nodeType="withEffect">
                                  <p:stCondLst>
                                    <p:cond delay="600"/>
                                  </p:stCondLst>
                                  <p:childTnLst>
                                    <p:set>
                                      <p:cBhvr>
                                        <p:cTn id="24" dur="1" fill="hold">
                                          <p:stCondLst>
                                            <p:cond delay="0"/>
                                          </p:stCondLst>
                                        </p:cTn>
                                        <p:tgtEl>
                                          <p:spTgt spid="20"/>
                                        </p:tgtEl>
                                        <p:attrNameLst>
                                          <p:attrName>style.visibility</p:attrName>
                                        </p:attrNameLst>
                                      </p:cBhvr>
                                      <p:to>
                                        <p:strVal val="visible"/>
                                      </p:to>
                                    </p:set>
                                    <p:anim calcmode="lin" valueType="num">
                                      <p:cBhvr>
                                        <p:cTn id="25" dur="250" fill="hold"/>
                                        <p:tgtEl>
                                          <p:spTgt spid="20"/>
                                        </p:tgtEl>
                                        <p:attrNameLst>
                                          <p:attrName>ppt_w</p:attrName>
                                        </p:attrNameLst>
                                      </p:cBhvr>
                                      <p:tavLst>
                                        <p:tav tm="0">
                                          <p:val>
                                            <p:fltVal val="0"/>
                                          </p:val>
                                        </p:tav>
                                        <p:tav tm="100000">
                                          <p:val>
                                            <p:strVal val="#ppt_w"/>
                                          </p:val>
                                        </p:tav>
                                      </p:tavLst>
                                    </p:anim>
                                    <p:anim calcmode="lin" valueType="num">
                                      <p:cBhvr>
                                        <p:cTn id="26" dur="250" fill="hold"/>
                                        <p:tgtEl>
                                          <p:spTgt spid="20"/>
                                        </p:tgtEl>
                                        <p:attrNameLst>
                                          <p:attrName>ppt_h</p:attrName>
                                        </p:attrNameLst>
                                      </p:cBhvr>
                                      <p:tavLst>
                                        <p:tav tm="0">
                                          <p:val>
                                            <p:fltVal val="0"/>
                                          </p:val>
                                        </p:tav>
                                        <p:tav tm="100000">
                                          <p:val>
                                            <p:strVal val="#ppt_h"/>
                                          </p:val>
                                        </p:tav>
                                      </p:tavLst>
                                    </p:anim>
                                    <p:animEffect transition="in" filter="fade">
                                      <p:cBhvr>
                                        <p:cTn id="27" dur="250"/>
                                        <p:tgtEl>
                                          <p:spTgt spid="20"/>
                                        </p:tgtEl>
                                      </p:cBhvr>
                                    </p:animEffect>
                                  </p:childTnLst>
                                </p:cTn>
                              </p:par>
                              <p:par>
                                <p:cTn id="28" presetID="6" presetClass="emph" presetSubtype="0" decel="100000" fill="hold" nodeType="withEffect">
                                  <p:stCondLst>
                                    <p:cond delay="800"/>
                                  </p:stCondLst>
                                  <p:childTnLst>
                                    <p:animScale>
                                      <p:cBhvr>
                                        <p:cTn id="29" dur="250" fill="hold"/>
                                        <p:tgtEl>
                                          <p:spTgt spid="20"/>
                                        </p:tgtEl>
                                      </p:cBhvr>
                                      <p:by x="120000" y="120000"/>
                                    </p:animScale>
                                  </p:childTnLst>
                                </p:cTn>
                              </p:par>
                              <p:par>
                                <p:cTn id="30" presetID="6" presetClass="emph" presetSubtype="0" decel="100000" fill="hold" nodeType="withEffect">
                                  <p:stCondLst>
                                    <p:cond delay="1000"/>
                                  </p:stCondLst>
                                  <p:childTnLst>
                                    <p:animScale>
                                      <p:cBhvr>
                                        <p:cTn id="31" dur="250" fill="hold"/>
                                        <p:tgtEl>
                                          <p:spTgt spid="20"/>
                                        </p:tgtEl>
                                      </p:cBhvr>
                                      <p:by x="83000" y="83000"/>
                                    </p:animScale>
                                  </p:childTnLst>
                                </p:cTn>
                              </p:par>
                              <p:par>
                                <p:cTn id="32" presetID="53" presetClass="entr" presetSubtype="16" fill="hold" grpId="0" nodeType="withEffect">
                                  <p:stCondLst>
                                    <p:cond delay="600"/>
                                  </p:stCondLst>
                                  <p:childTnLst>
                                    <p:set>
                                      <p:cBhvr>
                                        <p:cTn id="33" dur="1" fill="hold">
                                          <p:stCondLst>
                                            <p:cond delay="0"/>
                                          </p:stCondLst>
                                        </p:cTn>
                                        <p:tgtEl>
                                          <p:spTgt spid="19"/>
                                        </p:tgtEl>
                                        <p:attrNameLst>
                                          <p:attrName>style.visibility</p:attrName>
                                        </p:attrNameLst>
                                      </p:cBhvr>
                                      <p:to>
                                        <p:strVal val="visible"/>
                                      </p:to>
                                    </p:set>
                                    <p:anim calcmode="lin" valueType="num">
                                      <p:cBhvr>
                                        <p:cTn id="34" dur="250" fill="hold"/>
                                        <p:tgtEl>
                                          <p:spTgt spid="19"/>
                                        </p:tgtEl>
                                        <p:attrNameLst>
                                          <p:attrName>ppt_w</p:attrName>
                                        </p:attrNameLst>
                                      </p:cBhvr>
                                      <p:tavLst>
                                        <p:tav tm="0">
                                          <p:val>
                                            <p:fltVal val="0"/>
                                          </p:val>
                                        </p:tav>
                                        <p:tav tm="100000">
                                          <p:val>
                                            <p:strVal val="#ppt_w"/>
                                          </p:val>
                                        </p:tav>
                                      </p:tavLst>
                                    </p:anim>
                                    <p:anim calcmode="lin" valueType="num">
                                      <p:cBhvr>
                                        <p:cTn id="35" dur="250" fill="hold"/>
                                        <p:tgtEl>
                                          <p:spTgt spid="19"/>
                                        </p:tgtEl>
                                        <p:attrNameLst>
                                          <p:attrName>ppt_h</p:attrName>
                                        </p:attrNameLst>
                                      </p:cBhvr>
                                      <p:tavLst>
                                        <p:tav tm="0">
                                          <p:val>
                                            <p:fltVal val="0"/>
                                          </p:val>
                                        </p:tav>
                                        <p:tav tm="100000">
                                          <p:val>
                                            <p:strVal val="#ppt_h"/>
                                          </p:val>
                                        </p:tav>
                                      </p:tavLst>
                                    </p:anim>
                                    <p:animEffect transition="in" filter="fade">
                                      <p:cBhvr>
                                        <p:cTn id="36" dur="250"/>
                                        <p:tgtEl>
                                          <p:spTgt spid="19"/>
                                        </p:tgtEl>
                                      </p:cBhvr>
                                    </p:animEffect>
                                  </p:childTnLst>
                                </p:cTn>
                              </p:par>
                              <p:par>
                                <p:cTn id="37" presetID="6" presetClass="emph" presetSubtype="0" decel="100000" fill="hold" grpId="1" nodeType="withEffect">
                                  <p:stCondLst>
                                    <p:cond delay="800"/>
                                  </p:stCondLst>
                                  <p:childTnLst>
                                    <p:animScale>
                                      <p:cBhvr>
                                        <p:cTn id="38" dur="250" fill="hold"/>
                                        <p:tgtEl>
                                          <p:spTgt spid="19"/>
                                        </p:tgtEl>
                                      </p:cBhvr>
                                      <p:by x="120000" y="120000"/>
                                    </p:animScale>
                                  </p:childTnLst>
                                </p:cTn>
                              </p:par>
                              <p:par>
                                <p:cTn id="39" presetID="6" presetClass="emph" presetSubtype="0" decel="100000" fill="hold" grpId="2" nodeType="withEffect">
                                  <p:stCondLst>
                                    <p:cond delay="1000"/>
                                  </p:stCondLst>
                                  <p:childTnLst>
                                    <p:animScale>
                                      <p:cBhvr>
                                        <p:cTn id="40" dur="250" fill="hold"/>
                                        <p:tgtEl>
                                          <p:spTgt spid="19"/>
                                        </p:tgtEl>
                                      </p:cBhvr>
                                      <p:by x="83000" y="83000"/>
                                    </p:animScale>
                                  </p:childTnLst>
                                </p:cTn>
                              </p:par>
                            </p:childTnLst>
                          </p:cTn>
                        </p:par>
                        <p:par>
                          <p:cTn id="41" fill="hold">
                            <p:stCondLst>
                              <p:cond delay="500"/>
                            </p:stCondLst>
                            <p:childTnLst>
                              <p:par>
                                <p:cTn id="42" presetID="53" presetClass="entr" presetSubtype="16" fill="hold" grpId="0" nodeType="afterEffect">
                                  <p:stCondLst>
                                    <p:cond delay="0"/>
                                  </p:stCondLst>
                                  <p:childTnLst>
                                    <p:set>
                                      <p:cBhvr>
                                        <p:cTn id="43" dur="1" fill="hold">
                                          <p:stCondLst>
                                            <p:cond delay="0"/>
                                          </p:stCondLst>
                                        </p:cTn>
                                        <p:tgtEl>
                                          <p:spTgt spid="33"/>
                                        </p:tgtEl>
                                        <p:attrNameLst>
                                          <p:attrName>style.visibility</p:attrName>
                                        </p:attrNameLst>
                                      </p:cBhvr>
                                      <p:to>
                                        <p:strVal val="visible"/>
                                      </p:to>
                                    </p:set>
                                    <p:anim calcmode="lin" valueType="num">
                                      <p:cBhvr>
                                        <p:cTn id="44" dur="300" fill="hold"/>
                                        <p:tgtEl>
                                          <p:spTgt spid="33"/>
                                        </p:tgtEl>
                                        <p:attrNameLst>
                                          <p:attrName>ppt_w</p:attrName>
                                        </p:attrNameLst>
                                      </p:cBhvr>
                                      <p:tavLst>
                                        <p:tav tm="0">
                                          <p:val>
                                            <p:fltVal val="0"/>
                                          </p:val>
                                        </p:tav>
                                        <p:tav tm="100000">
                                          <p:val>
                                            <p:strVal val="#ppt_w"/>
                                          </p:val>
                                        </p:tav>
                                      </p:tavLst>
                                    </p:anim>
                                    <p:anim calcmode="lin" valueType="num">
                                      <p:cBhvr>
                                        <p:cTn id="45" dur="300" fill="hold"/>
                                        <p:tgtEl>
                                          <p:spTgt spid="33"/>
                                        </p:tgtEl>
                                        <p:attrNameLst>
                                          <p:attrName>ppt_h</p:attrName>
                                        </p:attrNameLst>
                                      </p:cBhvr>
                                      <p:tavLst>
                                        <p:tav tm="0">
                                          <p:val>
                                            <p:fltVal val="0"/>
                                          </p:val>
                                        </p:tav>
                                        <p:tav tm="100000">
                                          <p:val>
                                            <p:strVal val="#ppt_h"/>
                                          </p:val>
                                        </p:tav>
                                      </p:tavLst>
                                    </p:anim>
                                    <p:animEffect transition="in" filter="fade">
                                      <p:cBhvr>
                                        <p:cTn id="46" dur="300"/>
                                        <p:tgtEl>
                                          <p:spTgt spid="33"/>
                                        </p:tgtEl>
                                      </p:cBhvr>
                                    </p:animEffect>
                                  </p:childTnLst>
                                </p:cTn>
                              </p:par>
                            </p:childTnLst>
                          </p:cTn>
                        </p:par>
                        <p:par>
                          <p:cTn id="47" fill="hold">
                            <p:stCondLst>
                              <p:cond delay="1000"/>
                            </p:stCondLst>
                            <p:childTnLst>
                              <p:par>
                                <p:cTn id="48" presetID="53" presetClass="entr" presetSubtype="16" fill="hold" grpId="0" nodeType="afterEffect">
                                  <p:stCondLst>
                                    <p:cond delay="0"/>
                                  </p:stCondLst>
                                  <p:childTnLst>
                                    <p:set>
                                      <p:cBhvr>
                                        <p:cTn id="49" dur="1" fill="hold">
                                          <p:stCondLst>
                                            <p:cond delay="0"/>
                                          </p:stCondLst>
                                        </p:cTn>
                                        <p:tgtEl>
                                          <p:spTgt spid="43"/>
                                        </p:tgtEl>
                                        <p:attrNameLst>
                                          <p:attrName>style.visibility</p:attrName>
                                        </p:attrNameLst>
                                      </p:cBhvr>
                                      <p:to>
                                        <p:strVal val="visible"/>
                                      </p:to>
                                    </p:set>
                                    <p:anim calcmode="lin" valueType="num">
                                      <p:cBhvr>
                                        <p:cTn id="50" dur="300" fill="hold"/>
                                        <p:tgtEl>
                                          <p:spTgt spid="43"/>
                                        </p:tgtEl>
                                        <p:attrNameLst>
                                          <p:attrName>ppt_w</p:attrName>
                                        </p:attrNameLst>
                                      </p:cBhvr>
                                      <p:tavLst>
                                        <p:tav tm="0">
                                          <p:val>
                                            <p:fltVal val="0"/>
                                          </p:val>
                                        </p:tav>
                                        <p:tav tm="100000">
                                          <p:val>
                                            <p:strVal val="#ppt_w"/>
                                          </p:val>
                                        </p:tav>
                                      </p:tavLst>
                                    </p:anim>
                                    <p:anim calcmode="lin" valueType="num">
                                      <p:cBhvr>
                                        <p:cTn id="51" dur="300" fill="hold"/>
                                        <p:tgtEl>
                                          <p:spTgt spid="43"/>
                                        </p:tgtEl>
                                        <p:attrNameLst>
                                          <p:attrName>ppt_h</p:attrName>
                                        </p:attrNameLst>
                                      </p:cBhvr>
                                      <p:tavLst>
                                        <p:tav tm="0">
                                          <p:val>
                                            <p:fltVal val="0"/>
                                          </p:val>
                                        </p:tav>
                                        <p:tav tm="100000">
                                          <p:val>
                                            <p:strVal val="#ppt_h"/>
                                          </p:val>
                                        </p:tav>
                                      </p:tavLst>
                                    </p:anim>
                                    <p:animEffect transition="in" filter="fade">
                                      <p:cBhvr>
                                        <p:cTn id="52" dur="300"/>
                                        <p:tgtEl>
                                          <p:spTgt spid="43"/>
                                        </p:tgtEl>
                                      </p:cBhvr>
                                    </p:animEffect>
                                  </p:childTnLst>
                                </p:cTn>
                              </p:par>
                            </p:childTnLst>
                          </p:cTn>
                        </p:par>
                        <p:par>
                          <p:cTn id="53" fill="hold">
                            <p:stCondLst>
                              <p:cond delay="1500"/>
                            </p:stCondLst>
                            <p:childTnLst>
                              <p:par>
                                <p:cTn id="54" presetID="10" presetClass="entr" presetSubtype="0" fill="hold" grpId="0" nodeType="afterEffect">
                                  <p:stCondLst>
                                    <p:cond delay="0"/>
                                  </p:stCondLst>
                                  <p:childTnLst>
                                    <p:set>
                                      <p:cBhvr>
                                        <p:cTn id="55" dur="1" fill="hold">
                                          <p:stCondLst>
                                            <p:cond delay="0"/>
                                          </p:stCondLst>
                                        </p:cTn>
                                        <p:tgtEl>
                                          <p:spTgt spid="38"/>
                                        </p:tgtEl>
                                        <p:attrNameLst>
                                          <p:attrName>style.visibility</p:attrName>
                                        </p:attrNameLst>
                                      </p:cBhvr>
                                      <p:to>
                                        <p:strVal val="visible"/>
                                      </p:to>
                                    </p:set>
                                    <p:animEffect transition="in" filter="fade">
                                      <p:cBhvr>
                                        <p:cTn id="56" dur="500"/>
                                        <p:tgtEl>
                                          <p:spTgt spid="38"/>
                                        </p:tgtEl>
                                      </p:cBhvr>
                                    </p:animEffect>
                                  </p:childTnLst>
                                </p:cTn>
                              </p:par>
                            </p:childTnLst>
                          </p:cTn>
                        </p:par>
                        <p:par>
                          <p:cTn id="57" fill="hold">
                            <p:stCondLst>
                              <p:cond delay="2000"/>
                            </p:stCondLst>
                            <p:childTnLst>
                              <p:par>
                                <p:cTn id="58" presetID="53" presetClass="entr" presetSubtype="16" fill="hold" grpId="0" nodeType="afterEffect">
                                  <p:stCondLst>
                                    <p:cond delay="0"/>
                                  </p:stCondLst>
                                  <p:iterate type="lt">
                                    <p:tmPct val="10000"/>
                                  </p:iterate>
                                  <p:childTnLst>
                                    <p:set>
                                      <p:cBhvr>
                                        <p:cTn id="59" dur="1" fill="hold">
                                          <p:stCondLst>
                                            <p:cond delay="0"/>
                                          </p:stCondLst>
                                        </p:cTn>
                                        <p:tgtEl>
                                          <p:spTgt spid="47"/>
                                        </p:tgtEl>
                                        <p:attrNameLst>
                                          <p:attrName>style.visibility</p:attrName>
                                        </p:attrNameLst>
                                      </p:cBhvr>
                                      <p:to>
                                        <p:strVal val="visible"/>
                                      </p:to>
                                    </p:set>
                                    <p:anim calcmode="lin" valueType="num">
                                      <p:cBhvr>
                                        <p:cTn id="60" dur="250" fill="hold"/>
                                        <p:tgtEl>
                                          <p:spTgt spid="47"/>
                                        </p:tgtEl>
                                        <p:attrNameLst>
                                          <p:attrName>ppt_w</p:attrName>
                                        </p:attrNameLst>
                                      </p:cBhvr>
                                      <p:tavLst>
                                        <p:tav tm="0">
                                          <p:val>
                                            <p:fltVal val="0"/>
                                          </p:val>
                                        </p:tav>
                                        <p:tav tm="100000">
                                          <p:val>
                                            <p:strVal val="#ppt_w"/>
                                          </p:val>
                                        </p:tav>
                                      </p:tavLst>
                                    </p:anim>
                                    <p:anim calcmode="lin" valueType="num">
                                      <p:cBhvr>
                                        <p:cTn id="61" dur="250" fill="hold"/>
                                        <p:tgtEl>
                                          <p:spTgt spid="47"/>
                                        </p:tgtEl>
                                        <p:attrNameLst>
                                          <p:attrName>ppt_h</p:attrName>
                                        </p:attrNameLst>
                                      </p:cBhvr>
                                      <p:tavLst>
                                        <p:tav tm="0">
                                          <p:val>
                                            <p:fltVal val="0"/>
                                          </p:val>
                                        </p:tav>
                                        <p:tav tm="100000">
                                          <p:val>
                                            <p:strVal val="#ppt_h"/>
                                          </p:val>
                                        </p:tav>
                                      </p:tavLst>
                                    </p:anim>
                                    <p:animEffect transition="in" filter="fade">
                                      <p:cBhvr>
                                        <p:cTn id="62" dur="250"/>
                                        <p:tgtEl>
                                          <p:spTgt spid="47"/>
                                        </p:tgtEl>
                                      </p:cBhvr>
                                    </p:animEffect>
                                  </p:childTnLst>
                                </p:cTn>
                              </p:par>
                            </p:childTnLst>
                          </p:cTn>
                        </p:par>
                        <p:par>
                          <p:cTn id="63" fill="hold">
                            <p:stCondLst>
                              <p:cond delay="13100"/>
                            </p:stCondLst>
                            <p:childTnLst>
                              <p:par>
                                <p:cTn id="64" presetID="10" presetClass="entr" presetSubtype="0" fill="hold" grpId="0" nodeType="afterEffect">
                                  <p:stCondLst>
                                    <p:cond delay="0"/>
                                  </p:stCondLst>
                                  <p:childTnLst>
                                    <p:set>
                                      <p:cBhvr>
                                        <p:cTn id="65" dur="1" fill="hold">
                                          <p:stCondLst>
                                            <p:cond delay="0"/>
                                          </p:stCondLst>
                                        </p:cTn>
                                        <p:tgtEl>
                                          <p:spTgt spid="40"/>
                                        </p:tgtEl>
                                        <p:attrNameLst>
                                          <p:attrName>style.visibility</p:attrName>
                                        </p:attrNameLst>
                                      </p:cBhvr>
                                      <p:to>
                                        <p:strVal val="visible"/>
                                      </p:to>
                                    </p:set>
                                    <p:animEffect transition="in" filter="fade">
                                      <p:cBhvr>
                                        <p:cTn id="66"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7" grpId="1" bldLvl="0" animBg="1"/>
      <p:bldP spid="17" grpId="2" bldLvl="0" animBg="1"/>
      <p:bldP spid="18" grpId="0" bldLvl="0" animBg="1"/>
      <p:bldP spid="18" grpId="1" bldLvl="0" animBg="1"/>
      <p:bldP spid="18" grpId="2" bldLvl="0" animBg="1"/>
      <p:bldP spid="19" grpId="0" bldLvl="0" animBg="1"/>
      <p:bldP spid="19" grpId="1" bldLvl="0" animBg="1"/>
      <p:bldP spid="19" grpId="2" bldLvl="0" animBg="1"/>
      <p:bldP spid="33" grpId="0" bldLvl="0" animBg="1"/>
      <p:bldP spid="43" grpId="0" bldLvl="0" animBg="1"/>
      <p:bldP spid="38" grpId="0"/>
      <p:bldP spid="40" grpId="0"/>
      <p:bldP spid="4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图片 1"/>
          <p:cNvPicPr>
            <a:picLocks noChangeAspect="1"/>
          </p:cNvPicPr>
          <p:nvPr/>
        </p:nvPicPr>
        <p:blipFill>
          <a:blip r:embed="rId2"/>
          <a:stretch>
            <a:fillRect/>
          </a:stretch>
        </p:blipFill>
        <p:spPr>
          <a:xfrm>
            <a:off x="8088313" y="246063"/>
            <a:ext cx="4103687" cy="674687"/>
          </a:xfrm>
          <a:prstGeom prst="rect">
            <a:avLst/>
          </a:prstGeom>
          <a:noFill/>
          <a:ln w="9525">
            <a:noFill/>
          </a:ln>
        </p:spPr>
      </p:pic>
      <p:sp>
        <p:nvSpPr>
          <p:cNvPr id="27651" name="直接连接符 2"/>
          <p:cNvSpPr/>
          <p:nvPr/>
        </p:nvSpPr>
        <p:spPr>
          <a:xfrm>
            <a:off x="0" y="920750"/>
            <a:ext cx="12192000" cy="1588"/>
          </a:xfrm>
          <a:prstGeom prst="line">
            <a:avLst/>
          </a:prstGeom>
          <a:ln w="28575" cap="flat" cmpd="sng">
            <a:solidFill>
              <a:schemeClr val="accent1"/>
            </a:solidFill>
            <a:prstDash val="solid"/>
            <a:bevel/>
            <a:headEnd type="none" w="med" len="med"/>
            <a:tailEnd type="none" w="med" len="med"/>
          </a:ln>
        </p:spPr>
      </p:sp>
      <p:sp>
        <p:nvSpPr>
          <p:cNvPr id="27652" name="矩形 3"/>
          <p:cNvSpPr/>
          <p:nvPr/>
        </p:nvSpPr>
        <p:spPr>
          <a:xfrm>
            <a:off x="1060450" y="352425"/>
            <a:ext cx="5262563" cy="460375"/>
          </a:xfrm>
          <a:prstGeom prst="rect">
            <a:avLst/>
          </a:prstGeom>
          <a:noFill/>
          <a:ln w="9525">
            <a:noFill/>
          </a:ln>
        </p:spPr>
        <p:txBody>
          <a:bodyPr wrap="square" anchor="t">
            <a:spAutoFit/>
          </a:bodyPr>
          <a:lstStyle/>
          <a:p>
            <a:r>
              <a:rPr lang="en-US" altLang="zh-CN" sz="24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4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修订精神之坚持问题导向</a:t>
            </a:r>
          </a:p>
        </p:txBody>
      </p:sp>
      <p:sp>
        <p:nvSpPr>
          <p:cNvPr id="27653" name="Freeform 29"/>
          <p:cNvSpPr/>
          <p:nvPr/>
        </p:nvSpPr>
        <p:spPr>
          <a:xfrm>
            <a:off x="288925" y="125413"/>
            <a:ext cx="771525" cy="688975"/>
          </a:xfrm>
          <a:custGeom>
            <a:avLst/>
            <a:gdLst/>
            <a:ahLst/>
            <a:cxnLst>
              <a:cxn ang="0">
                <a:pos x="803" y="15"/>
              </a:cxn>
              <a:cxn ang="0">
                <a:pos x="1253" y="1067"/>
              </a:cxn>
              <a:cxn ang="0">
                <a:pos x="728" y="540"/>
              </a:cxn>
              <a:cxn ang="0">
                <a:pos x="928" y="339"/>
              </a:cxn>
              <a:cxn ang="0">
                <a:pos x="803" y="215"/>
              </a:cxn>
              <a:cxn ang="0">
                <a:pos x="549" y="267"/>
              </a:cxn>
              <a:cxn ang="0">
                <a:pos x="150" y="666"/>
              </a:cxn>
              <a:cxn ang="0">
                <a:pos x="376" y="890"/>
              </a:cxn>
              <a:cxn ang="0">
                <a:pos x="527" y="741"/>
              </a:cxn>
              <a:cxn ang="0">
                <a:pos x="1052" y="1266"/>
              </a:cxn>
              <a:cxn ang="0">
                <a:pos x="176" y="1090"/>
              </a:cxn>
              <a:cxn ang="0">
                <a:pos x="49" y="1217"/>
              </a:cxn>
              <a:cxn ang="0">
                <a:pos x="159" y="1357"/>
              </a:cxn>
              <a:cxn ang="0">
                <a:pos x="144" y="1371"/>
              </a:cxn>
              <a:cxn ang="0">
                <a:pos x="122" y="1367"/>
              </a:cxn>
              <a:cxn ang="0">
                <a:pos x="0" y="1494"/>
              </a:cxn>
              <a:cxn ang="0">
                <a:pos x="123" y="1616"/>
              </a:cxn>
              <a:cxn ang="0">
                <a:pos x="249" y="1493"/>
              </a:cxn>
              <a:cxn ang="0">
                <a:pos x="245" y="1470"/>
              </a:cxn>
              <a:cxn ang="0">
                <a:pos x="265" y="1451"/>
              </a:cxn>
              <a:cxn ang="0">
                <a:pos x="1255" y="1467"/>
              </a:cxn>
              <a:cxn ang="0">
                <a:pos x="1402" y="1615"/>
              </a:cxn>
              <a:cxn ang="0">
                <a:pos x="1603" y="1416"/>
              </a:cxn>
              <a:cxn ang="0">
                <a:pos x="1455" y="1267"/>
              </a:cxn>
              <a:cxn ang="0">
                <a:pos x="803" y="15"/>
              </a:cxn>
            </a:cxnLst>
            <a:rect l="0" t="0" r="0" b="0"/>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w="9525">
            <a:noFill/>
          </a:ln>
        </p:spPr>
        <p:txBody>
          <a:bodyPr/>
          <a:lstStyle/>
          <a:p>
            <a:endParaRPr lang="zh-CN" altLang="en-US"/>
          </a:p>
        </p:txBody>
      </p:sp>
      <p:sp>
        <p:nvSpPr>
          <p:cNvPr id="27654" name="椭圆 16"/>
          <p:cNvSpPr/>
          <p:nvPr/>
        </p:nvSpPr>
        <p:spPr>
          <a:xfrm>
            <a:off x="835025" y="2406015"/>
            <a:ext cx="2428240" cy="2467610"/>
          </a:xfrm>
          <a:prstGeom prst="ellipse">
            <a:avLst/>
          </a:prstGeom>
          <a:gradFill rotWithShape="1">
            <a:gsLst>
              <a:gs pos="0">
                <a:srgbClr val="B40000">
                  <a:alpha val="100000"/>
                </a:srgbClr>
              </a:gs>
              <a:gs pos="67000">
                <a:srgbClr val="FF0000">
                  <a:alpha val="100000"/>
                </a:srgbClr>
              </a:gs>
              <a:gs pos="100000">
                <a:srgbClr val="FFFF00">
                  <a:alpha val="100000"/>
                </a:srgbClr>
              </a:gs>
            </a:gsLst>
            <a:lin ang="5400000" scaled="1"/>
            <a:tileRect/>
          </a:gradFill>
          <a:ln w="28575" cap="flat" cmpd="sng">
            <a:pattFill prst="horz">
              <a:fgClr>
                <a:srgbClr val="8B0000"/>
              </a:fgClr>
              <a:bgClr>
                <a:srgbClr val="FFFFFF"/>
              </a:bgClr>
            </a:pattFill>
            <a:prstDash val="solid"/>
            <a:bevel/>
            <a:headEnd type="none" w="med" len="med"/>
            <a:tailEnd type="none" w="med" len="med"/>
          </a:ln>
        </p:spPr>
        <p:txBody>
          <a:bodyPr anchor="ctr"/>
          <a:lstStyle/>
          <a:p>
            <a:pPr algn="ctr"/>
            <a:endParaRPr lang="zh-CN" altLang="en-US"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7655" name="椭圆 17"/>
          <p:cNvSpPr/>
          <p:nvPr/>
        </p:nvSpPr>
        <p:spPr>
          <a:xfrm>
            <a:off x="639763" y="2195513"/>
            <a:ext cx="2879725" cy="2879725"/>
          </a:xfrm>
          <a:prstGeom prst="ellipse">
            <a:avLst/>
          </a:prstGeom>
          <a:noFill/>
          <a:ln w="12700" cap="flat" cmpd="sng">
            <a:solidFill>
              <a:schemeClr val="tx2"/>
            </a:solidFill>
            <a:prstDash val="solid"/>
            <a:bevel/>
            <a:headEnd type="none" w="med" len="med"/>
            <a:tailEnd type="none" w="med" len="med"/>
          </a:ln>
        </p:spPr>
        <p:txBody>
          <a:bodyPr wrap="square" anchor="t"/>
          <a:lstStyle/>
          <a:p>
            <a:endParaRPr lang="zh-CN" altLang="en-US" dirty="0">
              <a:latin typeface="Calibri" panose="020F0502020204030204" charset="0"/>
              <a:ea typeface="宋体" panose="02010600030101010101" pitchFamily="2" charset="-122"/>
              <a:sym typeface="宋体" panose="02010600030101010101" pitchFamily="2" charset="-122"/>
            </a:endParaRPr>
          </a:p>
        </p:txBody>
      </p:sp>
      <p:sp>
        <p:nvSpPr>
          <p:cNvPr id="27656" name="矩形 18"/>
          <p:cNvSpPr/>
          <p:nvPr/>
        </p:nvSpPr>
        <p:spPr>
          <a:xfrm>
            <a:off x="933450" y="3602038"/>
            <a:ext cx="2193925" cy="585787"/>
          </a:xfrm>
          <a:prstGeom prst="rect">
            <a:avLst/>
          </a:prstGeom>
          <a:noFill/>
          <a:ln w="9525">
            <a:noFill/>
          </a:ln>
        </p:spPr>
        <p:txBody>
          <a:bodyPr wrap="square" anchor="t">
            <a:spAutoFit/>
          </a:bodyPr>
          <a:lstStyle/>
          <a:p>
            <a:pPr algn="ctr"/>
            <a:r>
              <a:rPr lang="zh-CN" altLang="en-US" sz="16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越往后执纪越严</a:t>
            </a:r>
            <a:endParaRPr lang="en-US" altLang="zh-CN" sz="16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algn="ctr"/>
            <a:r>
              <a:rPr lang="zh-CN" altLang="en-US" sz="16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确保惩治手段不放松</a:t>
            </a:r>
            <a:endParaRPr lang="zh-CN" altLang="en-US" dirty="0">
              <a:latin typeface="Arial" panose="020B0604020202020204" pitchFamily="34" charset="0"/>
              <a:ea typeface="宋体" panose="02010600030101010101" pitchFamily="2" charset="-122"/>
            </a:endParaRPr>
          </a:p>
        </p:txBody>
      </p:sp>
      <p:pic>
        <p:nvPicPr>
          <p:cNvPr id="27657" name="图片 19"/>
          <p:cNvPicPr>
            <a:picLocks noChangeAspect="1"/>
          </p:cNvPicPr>
          <p:nvPr/>
        </p:nvPicPr>
        <p:blipFill>
          <a:blip r:embed="rId3"/>
          <a:stretch>
            <a:fillRect/>
          </a:stretch>
        </p:blipFill>
        <p:spPr>
          <a:xfrm>
            <a:off x="1660525" y="2649538"/>
            <a:ext cx="757238" cy="644525"/>
          </a:xfrm>
          <a:prstGeom prst="rect">
            <a:avLst/>
          </a:prstGeom>
          <a:noFill/>
          <a:ln w="9525">
            <a:noFill/>
          </a:ln>
        </p:spPr>
      </p:pic>
      <p:sp>
        <p:nvSpPr>
          <p:cNvPr id="27658" name="圆角矩形 28"/>
          <p:cNvSpPr/>
          <p:nvPr/>
        </p:nvSpPr>
        <p:spPr>
          <a:xfrm>
            <a:off x="4467225" y="1687513"/>
            <a:ext cx="6462713" cy="4294187"/>
          </a:xfrm>
          <a:prstGeom prst="roundRect">
            <a:avLst>
              <a:gd name="adj" fmla="val 10005"/>
            </a:avLst>
          </a:prstGeom>
          <a:noFill/>
          <a:ln w="12700" cap="flat" cmpd="sng">
            <a:solidFill>
              <a:schemeClr val="tx2"/>
            </a:solidFill>
            <a:prstDash val="solid"/>
            <a:bevel/>
            <a:headEnd type="none" w="med" len="med"/>
            <a:tailEnd type="none" w="med" len="med"/>
          </a:ln>
        </p:spPr>
        <p:txBody>
          <a:bodyPr wrap="square" anchor="t"/>
          <a:lstStyle/>
          <a:p>
            <a:endParaRPr lang="zh-CN" altLang="en-US" dirty="0">
              <a:latin typeface="Calibri" panose="020F0502020204030204" charset="0"/>
              <a:ea typeface="宋体" panose="02010600030101010101" pitchFamily="2" charset="-122"/>
              <a:sym typeface="宋体" panose="02010600030101010101" pitchFamily="2" charset="-122"/>
            </a:endParaRPr>
          </a:p>
        </p:txBody>
      </p:sp>
      <p:sp>
        <p:nvSpPr>
          <p:cNvPr id="27659" name="任意多边形 41"/>
          <p:cNvSpPr/>
          <p:nvPr/>
        </p:nvSpPr>
        <p:spPr>
          <a:xfrm>
            <a:off x="4459288" y="1608138"/>
            <a:ext cx="6478587" cy="481012"/>
          </a:xfrm>
          <a:custGeom>
            <a:avLst/>
            <a:gdLst/>
            <a:ahLst/>
            <a:cxnLst>
              <a:cxn ang="0">
                <a:pos x="207337" y="0"/>
              </a:cxn>
              <a:cxn ang="0">
                <a:pos x="3113681" y="0"/>
              </a:cxn>
              <a:cxn ang="0">
                <a:pos x="3321018" y="207337"/>
              </a:cxn>
              <a:cxn ang="0">
                <a:pos x="3321018" y="481479"/>
              </a:cxn>
              <a:cxn ang="0">
                <a:pos x="0" y="481479"/>
              </a:cxn>
              <a:cxn ang="0">
                <a:pos x="0" y="207337"/>
              </a:cxn>
              <a:cxn ang="0">
                <a:pos x="207337" y="0"/>
              </a:cxn>
            </a:cxnLst>
            <a:rect l="0" t="0" r="0" b="0"/>
            <a:pathLst>
              <a:path w="3321018" h="481479">
                <a:moveTo>
                  <a:pt x="207337" y="0"/>
                </a:moveTo>
                <a:lnTo>
                  <a:pt x="3113681" y="0"/>
                </a:lnTo>
                <a:cubicBezTo>
                  <a:pt x="3228190" y="0"/>
                  <a:pt x="3321018" y="92828"/>
                  <a:pt x="3321018" y="207337"/>
                </a:cubicBezTo>
                <a:lnTo>
                  <a:pt x="3321018" y="481479"/>
                </a:lnTo>
                <a:lnTo>
                  <a:pt x="0" y="481479"/>
                </a:lnTo>
                <a:lnTo>
                  <a:pt x="0" y="207337"/>
                </a:lnTo>
                <a:cubicBezTo>
                  <a:pt x="0" y="92828"/>
                  <a:pt x="92828" y="0"/>
                  <a:pt x="207337" y="0"/>
                </a:cubicBezTo>
                <a:close/>
              </a:path>
            </a:pathLst>
          </a:custGeom>
          <a:solidFill>
            <a:schemeClr val="accent1"/>
          </a:solidFill>
          <a:ln w="9525">
            <a:noFill/>
          </a:ln>
        </p:spPr>
        <p:txBody>
          <a:bodyPr/>
          <a:lstStyle/>
          <a:p>
            <a:endParaRPr lang="zh-CN" altLang="en-US"/>
          </a:p>
        </p:txBody>
      </p:sp>
      <p:sp>
        <p:nvSpPr>
          <p:cNvPr id="27660" name="矩形 36"/>
          <p:cNvSpPr/>
          <p:nvPr/>
        </p:nvSpPr>
        <p:spPr>
          <a:xfrm>
            <a:off x="5522913" y="1614488"/>
            <a:ext cx="3965575" cy="396875"/>
          </a:xfrm>
          <a:prstGeom prst="rect">
            <a:avLst/>
          </a:prstGeom>
          <a:noFill/>
          <a:ln w="9525">
            <a:noFill/>
          </a:ln>
        </p:spPr>
        <p:txBody>
          <a:bodyPr wrap="square" anchor="t">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全面从严有重点</a:t>
            </a:r>
            <a:endParaRPr lang="zh-CN" altLang="en-US" sz="2000" dirty="0">
              <a:latin typeface="Arial" panose="020B0604020202020204" pitchFamily="34" charset="0"/>
              <a:ea typeface="宋体" panose="02010600030101010101" pitchFamily="2" charset="-122"/>
            </a:endParaRPr>
          </a:p>
        </p:txBody>
      </p:sp>
      <p:sp>
        <p:nvSpPr>
          <p:cNvPr id="27661" name="矩形 39"/>
          <p:cNvSpPr/>
          <p:nvPr/>
        </p:nvSpPr>
        <p:spPr>
          <a:xfrm>
            <a:off x="7777163" y="4625975"/>
            <a:ext cx="3535362" cy="354013"/>
          </a:xfrm>
          <a:prstGeom prst="rect">
            <a:avLst/>
          </a:prstGeom>
          <a:noFill/>
          <a:ln w="9525">
            <a:noFill/>
          </a:ln>
        </p:spPr>
        <p:txBody>
          <a:bodyPr wrap="square" anchor="t">
            <a:spAutoFit/>
          </a:bodyPr>
          <a:lstStyle/>
          <a:p>
            <a:pPr algn="ctr"/>
            <a:r>
              <a:rPr lang="zh-CN" altLang="en-US" sz="17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各级党报、党刊、电台、电视台</a:t>
            </a:r>
            <a:endParaRPr lang="zh-CN" altLang="en-US" dirty="0">
              <a:latin typeface="Arial" panose="020B0604020202020204" pitchFamily="34" charset="0"/>
              <a:ea typeface="宋体" panose="02010600030101010101" pitchFamily="2" charset="-122"/>
            </a:endParaRPr>
          </a:p>
        </p:txBody>
      </p:sp>
      <p:sp>
        <p:nvSpPr>
          <p:cNvPr id="27662" name="矩形 45"/>
          <p:cNvSpPr/>
          <p:nvPr/>
        </p:nvSpPr>
        <p:spPr>
          <a:xfrm>
            <a:off x="4595813" y="2128838"/>
            <a:ext cx="6259512" cy="3748087"/>
          </a:xfrm>
          <a:prstGeom prst="rect">
            <a:avLst/>
          </a:prstGeom>
          <a:noFill/>
          <a:ln w="9525">
            <a:noFill/>
          </a:ln>
        </p:spPr>
        <p:txBody>
          <a:bodyPr wrap="square" anchor="t">
            <a:spAutoFit/>
          </a:bodyPr>
          <a:lstStyle/>
          <a:p>
            <a:pPr algn="just">
              <a:lnSpc>
                <a:spcPct val="200000"/>
              </a:lnSpc>
            </a:pPr>
            <a:r>
              <a:rPr lang="en-US" altLang="zh-CN" sz="20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18</a:t>
            </a:r>
            <a:r>
              <a:rPr lang="zh-CN" altLang="en-US" sz="20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年条例第</a:t>
            </a:r>
            <a:r>
              <a:rPr lang="en-US" altLang="zh-CN" sz="20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7</a:t>
            </a:r>
            <a:r>
              <a:rPr lang="zh-CN" altLang="en-US" sz="20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条</a:t>
            </a:r>
            <a:r>
              <a:rPr lang="zh-CN" altLang="en-US" sz="20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增加了“</a:t>
            </a:r>
            <a:r>
              <a:rPr lang="zh-CN" altLang="en-US" sz="2000" u="sng"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重点查处党的十八大以来不收敛、不收手，问题线索反映集中、群众反映强烈，政治问题和经济问题交织的腐败案件，违反中央八项规定精神的问题</a:t>
            </a:r>
            <a:r>
              <a:rPr lang="zh-CN" altLang="en-US" sz="20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”的表述，把修订前中仅作为从重、加重处分情节的不收敛、不收手情形独立出来作出规定，突出纪律审查的重点。</a:t>
            </a:r>
            <a:endParaRPr lang="zh-CN" altLang="en-US" sz="2000" dirty="0">
              <a:latin typeface="Arial" panose="020B0604020202020204" pitchFamily="34" charset="0"/>
              <a:ea typeface="宋体" panose="02010600030101010101" pitchFamily="2" charset="-122"/>
            </a:endParaRPr>
          </a:p>
        </p:txBody>
      </p:sp>
      <p:pic>
        <p:nvPicPr>
          <p:cNvPr id="27663" name="图片 1"/>
          <p:cNvPicPr>
            <a:picLocks noChangeAspect="1"/>
          </p:cNvPicPr>
          <p:nvPr/>
        </p:nvPicPr>
        <p:blipFill>
          <a:blip r:embed="rId2"/>
          <a:stretch>
            <a:fillRect/>
          </a:stretch>
        </p:blipFill>
        <p:spPr>
          <a:xfrm>
            <a:off x="26988" y="6165850"/>
            <a:ext cx="4103687" cy="673100"/>
          </a:xfrm>
          <a:prstGeom prst="rect">
            <a:avLst/>
          </a:prstGeom>
          <a:noFill/>
          <a:ln w="9525">
            <a:noFill/>
          </a:ln>
        </p:spPr>
      </p:pic>
      <p:sp>
        <p:nvSpPr>
          <p:cNvPr id="27664" name="灯片编号占位符 1"/>
          <p:cNvSpPr/>
          <p:nvPr/>
        </p:nvSpPr>
        <p:spPr>
          <a:xfrm>
            <a:off x="8610600" y="6356350"/>
            <a:ext cx="2743200" cy="365125"/>
          </a:xfrm>
          <a:prstGeom prst="rect">
            <a:avLst/>
          </a:prstGeom>
          <a:noFill/>
          <a:ln w="9525">
            <a:noFill/>
          </a:ln>
        </p:spPr>
        <p:txBody>
          <a:bodyPr anchor="ctr"/>
          <a:lstStyle/>
          <a:p>
            <a:pPr algn="r"/>
            <a:fld id="{9A0DB2DC-4C9A-4742-B13C-FB6460FD3503}" type="slidenum">
              <a:rPr lang="zh-CN" altLang="en-US" sz="1200" dirty="0">
                <a:solidFill>
                  <a:srgbClr val="898989"/>
                </a:solidFill>
                <a:latin typeface="Arial" panose="020B0604020202020204" pitchFamily="34" charset="0"/>
                <a:ea typeface="宋体" panose="02010600030101010101" pitchFamily="2" charset="-122"/>
              </a:rPr>
              <a:t>26</a:t>
            </a:fld>
            <a:endParaRPr lang="zh-CN" altLang="en-US" sz="1200" dirty="0">
              <a:solidFill>
                <a:srgbClr val="898989"/>
              </a:solidFill>
              <a:latin typeface="Arial" panose="020B0604020202020204" pitchFamily="34" charset="0"/>
              <a:ea typeface="宋体" panose="02010600030101010101" pitchFamily="2" charset="-122"/>
            </a:endParaRPr>
          </a:p>
        </p:txBody>
      </p:sp>
      <p:sp>
        <p:nvSpPr>
          <p:cNvPr id="2" name="日期占位符 1"/>
          <p:cNvSpPr>
            <a:spLocks noGrp="1"/>
          </p:cNvSpPr>
          <p:nvPr>
            <p:ph type="dt" sz="half" idx="10"/>
          </p:nvPr>
        </p:nvSpPr>
        <p:spPr/>
        <p:txBody>
          <a:bodyPr/>
          <a:lstStyle/>
          <a:p>
            <a:pPr lvl="0"/>
            <a:fld id="{BB962C8B-B14F-4D97-AF65-F5344CB8AC3E}" type="datetime1">
              <a:rPr lang="zh-CN" altLang="en-US" dirty="0">
                <a:latin typeface="Arial" panose="020B0604020202020204" pitchFamily="34" charset="0"/>
                <a:ea typeface="宋体" panose="02010600030101010101" pitchFamily="2" charset="-122"/>
              </a:rPr>
              <a:t>2018/10/12</a:t>
            </a:fld>
            <a:endParaRPr lang="zh-CN" altLang="en-US" dirty="0">
              <a:latin typeface="Arial" panose="020B0604020202020204" pitchFamily="34" charset="0"/>
              <a:ea typeface="宋体" panose="02010600030101010101" pitchFamily="2" charset="-122"/>
            </a:endParaRPr>
          </a:p>
        </p:txBody>
      </p:sp>
    </p:spTree>
  </p:cSld>
  <p:clrMapOvr>
    <a:masterClrMapping/>
  </p:clrMapOvr>
  <p:transition>
    <p:random/>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图片 1"/>
          <p:cNvPicPr>
            <a:picLocks noChangeAspect="1"/>
          </p:cNvPicPr>
          <p:nvPr/>
        </p:nvPicPr>
        <p:blipFill>
          <a:blip r:embed="rId2"/>
          <a:stretch>
            <a:fillRect/>
          </a:stretch>
        </p:blipFill>
        <p:spPr>
          <a:xfrm>
            <a:off x="8088313" y="246063"/>
            <a:ext cx="4103687" cy="674687"/>
          </a:xfrm>
          <a:prstGeom prst="rect">
            <a:avLst/>
          </a:prstGeom>
          <a:noFill/>
          <a:ln w="9525">
            <a:noFill/>
          </a:ln>
        </p:spPr>
      </p:pic>
      <p:sp>
        <p:nvSpPr>
          <p:cNvPr id="28675" name="直接连接符 2"/>
          <p:cNvSpPr/>
          <p:nvPr/>
        </p:nvSpPr>
        <p:spPr>
          <a:xfrm>
            <a:off x="0" y="920750"/>
            <a:ext cx="12192000" cy="1588"/>
          </a:xfrm>
          <a:prstGeom prst="line">
            <a:avLst/>
          </a:prstGeom>
          <a:ln w="28575" cap="flat" cmpd="sng">
            <a:solidFill>
              <a:schemeClr val="accent1"/>
            </a:solidFill>
            <a:prstDash val="solid"/>
            <a:bevel/>
            <a:headEnd type="none" w="med" len="med"/>
            <a:tailEnd type="none" w="med" len="med"/>
          </a:ln>
        </p:spPr>
      </p:sp>
      <p:sp>
        <p:nvSpPr>
          <p:cNvPr id="28676" name="矩形 3"/>
          <p:cNvSpPr/>
          <p:nvPr/>
        </p:nvSpPr>
        <p:spPr>
          <a:xfrm>
            <a:off x="1060450" y="352425"/>
            <a:ext cx="5262563" cy="460375"/>
          </a:xfrm>
          <a:prstGeom prst="rect">
            <a:avLst/>
          </a:prstGeom>
          <a:noFill/>
          <a:ln w="9525">
            <a:noFill/>
          </a:ln>
        </p:spPr>
        <p:txBody>
          <a:bodyPr wrap="square" anchor="t">
            <a:spAutoFit/>
          </a:bodyPr>
          <a:lstStyle/>
          <a:p>
            <a:r>
              <a:rPr lang="en-US" altLang="zh-CN" sz="24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4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修订精神之坚持问题导向</a:t>
            </a:r>
          </a:p>
        </p:txBody>
      </p:sp>
      <p:sp>
        <p:nvSpPr>
          <p:cNvPr id="28677" name="Freeform 29"/>
          <p:cNvSpPr/>
          <p:nvPr/>
        </p:nvSpPr>
        <p:spPr>
          <a:xfrm>
            <a:off x="288925" y="125413"/>
            <a:ext cx="771525" cy="688975"/>
          </a:xfrm>
          <a:custGeom>
            <a:avLst/>
            <a:gdLst/>
            <a:ahLst/>
            <a:cxnLst>
              <a:cxn ang="0">
                <a:pos x="803" y="15"/>
              </a:cxn>
              <a:cxn ang="0">
                <a:pos x="1253" y="1067"/>
              </a:cxn>
              <a:cxn ang="0">
                <a:pos x="728" y="540"/>
              </a:cxn>
              <a:cxn ang="0">
                <a:pos x="928" y="339"/>
              </a:cxn>
              <a:cxn ang="0">
                <a:pos x="803" y="215"/>
              </a:cxn>
              <a:cxn ang="0">
                <a:pos x="549" y="267"/>
              </a:cxn>
              <a:cxn ang="0">
                <a:pos x="150" y="666"/>
              </a:cxn>
              <a:cxn ang="0">
                <a:pos x="376" y="890"/>
              </a:cxn>
              <a:cxn ang="0">
                <a:pos x="527" y="741"/>
              </a:cxn>
              <a:cxn ang="0">
                <a:pos x="1052" y="1266"/>
              </a:cxn>
              <a:cxn ang="0">
                <a:pos x="176" y="1090"/>
              </a:cxn>
              <a:cxn ang="0">
                <a:pos x="49" y="1217"/>
              </a:cxn>
              <a:cxn ang="0">
                <a:pos x="159" y="1357"/>
              </a:cxn>
              <a:cxn ang="0">
                <a:pos x="144" y="1371"/>
              </a:cxn>
              <a:cxn ang="0">
                <a:pos x="122" y="1367"/>
              </a:cxn>
              <a:cxn ang="0">
                <a:pos x="0" y="1494"/>
              </a:cxn>
              <a:cxn ang="0">
                <a:pos x="123" y="1616"/>
              </a:cxn>
              <a:cxn ang="0">
                <a:pos x="249" y="1493"/>
              </a:cxn>
              <a:cxn ang="0">
                <a:pos x="245" y="1470"/>
              </a:cxn>
              <a:cxn ang="0">
                <a:pos x="265" y="1451"/>
              </a:cxn>
              <a:cxn ang="0">
                <a:pos x="1255" y="1467"/>
              </a:cxn>
              <a:cxn ang="0">
                <a:pos x="1402" y="1615"/>
              </a:cxn>
              <a:cxn ang="0">
                <a:pos x="1603" y="1416"/>
              </a:cxn>
              <a:cxn ang="0">
                <a:pos x="1455" y="1267"/>
              </a:cxn>
              <a:cxn ang="0">
                <a:pos x="803" y="15"/>
              </a:cxn>
            </a:cxnLst>
            <a:rect l="0" t="0" r="0" b="0"/>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w="9525">
            <a:noFill/>
          </a:ln>
        </p:spPr>
        <p:txBody>
          <a:bodyPr/>
          <a:lstStyle/>
          <a:p>
            <a:endParaRPr lang="zh-CN" altLang="en-US"/>
          </a:p>
        </p:txBody>
      </p:sp>
      <p:sp>
        <p:nvSpPr>
          <p:cNvPr id="28678" name="椭圆 16"/>
          <p:cNvSpPr/>
          <p:nvPr/>
        </p:nvSpPr>
        <p:spPr>
          <a:xfrm>
            <a:off x="933450" y="2357438"/>
            <a:ext cx="2457450" cy="2457450"/>
          </a:xfrm>
          <a:prstGeom prst="ellipse">
            <a:avLst/>
          </a:prstGeom>
          <a:gradFill rotWithShape="1">
            <a:gsLst>
              <a:gs pos="0">
                <a:srgbClr val="B40000">
                  <a:alpha val="100000"/>
                </a:srgbClr>
              </a:gs>
              <a:gs pos="67000">
                <a:srgbClr val="FF0000">
                  <a:alpha val="100000"/>
                </a:srgbClr>
              </a:gs>
              <a:gs pos="100000">
                <a:srgbClr val="FFFF00">
                  <a:alpha val="100000"/>
                </a:srgbClr>
              </a:gs>
            </a:gsLst>
            <a:lin ang="5400000" scaled="1"/>
            <a:tileRect/>
          </a:gradFill>
          <a:ln w="28575" cap="flat" cmpd="sng">
            <a:pattFill prst="horz">
              <a:fgClr>
                <a:srgbClr val="8B0000"/>
              </a:fgClr>
              <a:bgClr>
                <a:srgbClr val="FFFFFF"/>
              </a:bgClr>
            </a:pattFill>
            <a:prstDash val="solid"/>
            <a:bevel/>
            <a:headEnd type="none" w="med" len="med"/>
            <a:tailEnd type="none" w="med" len="med"/>
          </a:ln>
        </p:spPr>
        <p:txBody>
          <a:bodyPr anchor="ctr"/>
          <a:lstStyle/>
          <a:p>
            <a:pPr algn="ctr"/>
            <a:endParaRPr lang="zh-CN" altLang="en-US"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8679" name="椭圆 17"/>
          <p:cNvSpPr/>
          <p:nvPr/>
        </p:nvSpPr>
        <p:spPr>
          <a:xfrm>
            <a:off x="739775" y="2130425"/>
            <a:ext cx="2879725" cy="2879725"/>
          </a:xfrm>
          <a:prstGeom prst="ellipse">
            <a:avLst/>
          </a:prstGeom>
          <a:noFill/>
          <a:ln w="12700" cap="flat" cmpd="sng">
            <a:solidFill>
              <a:schemeClr val="tx2"/>
            </a:solidFill>
            <a:prstDash val="solid"/>
            <a:bevel/>
            <a:headEnd type="none" w="med" len="med"/>
            <a:tailEnd type="none" w="med" len="med"/>
          </a:ln>
        </p:spPr>
        <p:txBody>
          <a:bodyPr wrap="square" anchor="t"/>
          <a:lstStyle/>
          <a:p>
            <a:endParaRPr lang="zh-CN" altLang="en-US" dirty="0">
              <a:latin typeface="Calibri" panose="020F0502020204030204" charset="0"/>
              <a:ea typeface="宋体" panose="02010600030101010101" pitchFamily="2" charset="-122"/>
              <a:sym typeface="宋体" panose="02010600030101010101" pitchFamily="2" charset="-122"/>
            </a:endParaRPr>
          </a:p>
        </p:txBody>
      </p:sp>
      <p:sp>
        <p:nvSpPr>
          <p:cNvPr id="28680" name="矩形 18"/>
          <p:cNvSpPr/>
          <p:nvPr/>
        </p:nvSpPr>
        <p:spPr>
          <a:xfrm>
            <a:off x="1066800" y="3478213"/>
            <a:ext cx="2193925" cy="585787"/>
          </a:xfrm>
          <a:prstGeom prst="rect">
            <a:avLst/>
          </a:prstGeom>
          <a:noFill/>
          <a:ln w="9525">
            <a:noFill/>
          </a:ln>
        </p:spPr>
        <p:txBody>
          <a:bodyPr wrap="square" anchor="t">
            <a:spAutoFit/>
          </a:bodyPr>
          <a:lstStyle/>
          <a:p>
            <a:pPr algn="ctr"/>
            <a:r>
              <a:rPr lang="zh-CN" altLang="en-US" sz="16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越往后执纪越严</a:t>
            </a:r>
            <a:endParaRPr lang="en-US" altLang="zh-CN" sz="16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algn="ctr"/>
            <a:r>
              <a:rPr lang="zh-CN" altLang="en-US" sz="16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确保惩治手段不放松</a:t>
            </a:r>
            <a:endParaRPr lang="zh-CN" altLang="en-US" dirty="0">
              <a:latin typeface="Arial" panose="020B0604020202020204" pitchFamily="34" charset="0"/>
              <a:ea typeface="宋体" panose="02010600030101010101" pitchFamily="2" charset="-122"/>
            </a:endParaRPr>
          </a:p>
        </p:txBody>
      </p:sp>
      <p:pic>
        <p:nvPicPr>
          <p:cNvPr id="28681" name="图片 19"/>
          <p:cNvPicPr>
            <a:picLocks noChangeAspect="1"/>
          </p:cNvPicPr>
          <p:nvPr/>
        </p:nvPicPr>
        <p:blipFill>
          <a:blip r:embed="rId3"/>
          <a:stretch>
            <a:fillRect/>
          </a:stretch>
        </p:blipFill>
        <p:spPr>
          <a:xfrm>
            <a:off x="1758950" y="2574925"/>
            <a:ext cx="757238" cy="644525"/>
          </a:xfrm>
          <a:prstGeom prst="rect">
            <a:avLst/>
          </a:prstGeom>
          <a:noFill/>
          <a:ln w="9525">
            <a:noFill/>
          </a:ln>
        </p:spPr>
      </p:pic>
      <p:sp>
        <p:nvSpPr>
          <p:cNvPr id="28682" name="圆角矩形 32"/>
          <p:cNvSpPr/>
          <p:nvPr/>
        </p:nvSpPr>
        <p:spPr>
          <a:xfrm>
            <a:off x="4154488" y="1793875"/>
            <a:ext cx="6651625" cy="4602163"/>
          </a:xfrm>
          <a:prstGeom prst="roundRect">
            <a:avLst>
              <a:gd name="adj" fmla="val 10005"/>
            </a:avLst>
          </a:prstGeom>
          <a:noFill/>
          <a:ln w="12700" cap="flat" cmpd="sng">
            <a:solidFill>
              <a:schemeClr val="tx2"/>
            </a:solidFill>
            <a:prstDash val="solid"/>
            <a:bevel/>
            <a:headEnd type="none" w="med" len="med"/>
            <a:tailEnd type="none" w="med" len="med"/>
          </a:ln>
        </p:spPr>
        <p:txBody>
          <a:bodyPr wrap="square" anchor="t"/>
          <a:lstStyle/>
          <a:p>
            <a:endParaRPr lang="zh-CN" altLang="en-US" dirty="0">
              <a:solidFill>
                <a:srgbClr val="000000"/>
              </a:solidFill>
              <a:latin typeface="Calibri" panose="020F0502020204030204" charset="0"/>
              <a:ea typeface="宋体" panose="02010600030101010101" pitchFamily="2" charset="-122"/>
              <a:sym typeface="宋体" panose="02010600030101010101" pitchFamily="2" charset="-122"/>
            </a:endParaRPr>
          </a:p>
        </p:txBody>
      </p:sp>
      <p:sp>
        <p:nvSpPr>
          <p:cNvPr id="28683" name="任意多边形 42"/>
          <p:cNvSpPr/>
          <p:nvPr/>
        </p:nvSpPr>
        <p:spPr>
          <a:xfrm>
            <a:off x="4140200" y="1781175"/>
            <a:ext cx="6683375" cy="482600"/>
          </a:xfrm>
          <a:custGeom>
            <a:avLst/>
            <a:gdLst/>
            <a:ahLst/>
            <a:cxnLst>
              <a:cxn ang="0">
                <a:pos x="207337" y="0"/>
              </a:cxn>
              <a:cxn ang="0">
                <a:pos x="3113681" y="0"/>
              </a:cxn>
              <a:cxn ang="0">
                <a:pos x="3321018" y="207337"/>
              </a:cxn>
              <a:cxn ang="0">
                <a:pos x="3321018" y="481479"/>
              </a:cxn>
              <a:cxn ang="0">
                <a:pos x="0" y="481479"/>
              </a:cxn>
              <a:cxn ang="0">
                <a:pos x="0" y="207337"/>
              </a:cxn>
              <a:cxn ang="0">
                <a:pos x="207337" y="0"/>
              </a:cxn>
            </a:cxnLst>
            <a:rect l="0" t="0" r="0" b="0"/>
            <a:pathLst>
              <a:path w="3321018" h="481479">
                <a:moveTo>
                  <a:pt x="207337" y="0"/>
                </a:moveTo>
                <a:lnTo>
                  <a:pt x="3113681" y="0"/>
                </a:lnTo>
                <a:cubicBezTo>
                  <a:pt x="3228190" y="0"/>
                  <a:pt x="3321018" y="92828"/>
                  <a:pt x="3321018" y="207337"/>
                </a:cubicBezTo>
                <a:lnTo>
                  <a:pt x="3321018" y="481479"/>
                </a:lnTo>
                <a:lnTo>
                  <a:pt x="0" y="481479"/>
                </a:lnTo>
                <a:lnTo>
                  <a:pt x="0" y="207337"/>
                </a:lnTo>
                <a:cubicBezTo>
                  <a:pt x="0" y="92828"/>
                  <a:pt x="92828" y="0"/>
                  <a:pt x="207337" y="0"/>
                </a:cubicBezTo>
                <a:close/>
              </a:path>
            </a:pathLst>
          </a:custGeom>
          <a:solidFill>
            <a:schemeClr val="accent1"/>
          </a:solidFill>
          <a:ln w="9525">
            <a:noFill/>
          </a:ln>
        </p:spPr>
        <p:txBody>
          <a:bodyPr/>
          <a:lstStyle/>
          <a:p>
            <a:endParaRPr lang="zh-CN" altLang="en-US"/>
          </a:p>
        </p:txBody>
      </p:sp>
      <p:sp>
        <p:nvSpPr>
          <p:cNvPr id="28684" name="矩形 37"/>
          <p:cNvSpPr/>
          <p:nvPr/>
        </p:nvSpPr>
        <p:spPr>
          <a:xfrm>
            <a:off x="8194675" y="1181100"/>
            <a:ext cx="2700338" cy="368300"/>
          </a:xfrm>
          <a:prstGeom prst="rect">
            <a:avLst/>
          </a:prstGeom>
          <a:noFill/>
          <a:ln w="9525">
            <a:noFill/>
          </a:ln>
        </p:spPr>
        <p:txBody>
          <a:bodyPr wrap="none" anchor="t">
            <a:spAutoFit/>
          </a:bodyPr>
          <a:lstStyle/>
          <a:p>
            <a:pPr algn="ctr"/>
            <a:r>
              <a:rPr lang="en-US" altLang="zh-CN"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完善从重加重处分规定</a:t>
            </a:r>
            <a:endParaRPr lang="zh-CN" altLang="en-US" dirty="0">
              <a:latin typeface="Arial" panose="020B0604020202020204" pitchFamily="34" charset="0"/>
              <a:ea typeface="宋体" panose="02010600030101010101" pitchFamily="2" charset="-122"/>
            </a:endParaRPr>
          </a:p>
        </p:txBody>
      </p:sp>
      <p:sp>
        <p:nvSpPr>
          <p:cNvPr id="28685" name="矩形 46"/>
          <p:cNvSpPr/>
          <p:nvPr/>
        </p:nvSpPr>
        <p:spPr>
          <a:xfrm>
            <a:off x="4146550" y="2327275"/>
            <a:ext cx="6651625" cy="3932238"/>
          </a:xfrm>
          <a:prstGeom prst="rect">
            <a:avLst/>
          </a:prstGeom>
          <a:noFill/>
          <a:ln w="9525">
            <a:noFill/>
          </a:ln>
        </p:spPr>
        <p:txBody>
          <a:bodyPr wrap="square" anchor="t">
            <a:spAutoFit/>
          </a:bodyPr>
          <a:lstStyle/>
          <a:p>
            <a:pPr algn="just">
              <a:lnSpc>
                <a:spcPct val="150000"/>
              </a:lnSpc>
            </a:pPr>
            <a:r>
              <a:rPr lang="zh-CN" altLang="en-US"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其一，</a:t>
            </a:r>
            <a:r>
              <a:rPr lang="en-US" altLang="zh-CN"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18</a:t>
            </a:r>
            <a:r>
              <a:rPr lang="zh-CN" altLang="en-US"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年条例第</a:t>
            </a:r>
            <a:r>
              <a:rPr lang="en-US" altLang="zh-CN"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20</a:t>
            </a:r>
            <a:r>
              <a:rPr lang="zh-CN" altLang="en-US"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条</a:t>
            </a:r>
            <a:r>
              <a:rPr lang="zh-CN" altLang="en-US"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把违纪受处分后又因故意违纪应受党纪处分，或者又被发现其受处分前的违纪行为应受党纪处分的情形，由修订前只应当从重处分，修改为应当从重或加重处分。意味着，这两种情形不仅可以在处分幅度以内从重处理，还可以在处分幅度以外加重一档处分。</a:t>
            </a:r>
            <a:endParaRPr lang="en-US" altLang="zh-CN"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lnSpc>
                <a:spcPct val="150000"/>
              </a:lnSpc>
            </a:pPr>
            <a:endParaRPr lang="zh-CN" altLang="en-US"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lnSpc>
                <a:spcPct val="150000"/>
              </a:lnSpc>
            </a:pPr>
            <a:r>
              <a:rPr lang="zh-CN" altLang="en-US"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其二，</a:t>
            </a:r>
            <a:r>
              <a:rPr lang="en-US" altLang="zh-CN"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18</a:t>
            </a:r>
            <a:r>
              <a:rPr lang="zh-CN" altLang="en-US"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年条例第</a:t>
            </a:r>
            <a:r>
              <a:rPr lang="en-US" altLang="zh-CN"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20</a:t>
            </a:r>
            <a:r>
              <a:rPr lang="zh-CN" altLang="en-US"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条</a:t>
            </a:r>
            <a:r>
              <a:rPr lang="zh-CN" altLang="en-US"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将“拒不上交或者退赔违纪所得”，增入应当从重或加重处分的情形，弥补以往的制度漏洞。</a:t>
            </a:r>
            <a:endParaRPr lang="en-US" altLang="zh-CN"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endParaRPr lang="zh-CN" altLang="en-US"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endParaRPr lang="zh-CN" altLang="en-US"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686" name="矩形 37"/>
          <p:cNvSpPr/>
          <p:nvPr/>
        </p:nvSpPr>
        <p:spPr>
          <a:xfrm>
            <a:off x="6111875" y="1849438"/>
            <a:ext cx="2701925" cy="369887"/>
          </a:xfrm>
          <a:prstGeom prst="rect">
            <a:avLst/>
          </a:prstGeom>
          <a:noFill/>
          <a:ln w="9525">
            <a:noFill/>
          </a:ln>
        </p:spPr>
        <p:txBody>
          <a:bodyPr wrap="none" anchor="t">
            <a:spAutoFit/>
          </a:bodyPr>
          <a:lstStyle/>
          <a:p>
            <a:pPr algn="ctr"/>
            <a:r>
              <a:rPr lang="en-US" altLang="zh-CN"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完善从重加重处分规定</a:t>
            </a:r>
            <a:endParaRPr lang="zh-CN" altLang="en-US" dirty="0">
              <a:latin typeface="Arial" panose="020B0604020202020204" pitchFamily="34" charset="0"/>
              <a:ea typeface="宋体" panose="02010600030101010101" pitchFamily="2" charset="-122"/>
            </a:endParaRPr>
          </a:p>
        </p:txBody>
      </p:sp>
      <p:pic>
        <p:nvPicPr>
          <p:cNvPr id="28687" name="图片 1"/>
          <p:cNvPicPr>
            <a:picLocks noChangeAspect="1"/>
          </p:cNvPicPr>
          <p:nvPr/>
        </p:nvPicPr>
        <p:blipFill>
          <a:blip r:embed="rId2"/>
          <a:stretch>
            <a:fillRect/>
          </a:stretch>
        </p:blipFill>
        <p:spPr>
          <a:xfrm>
            <a:off x="26988" y="6165850"/>
            <a:ext cx="4103687" cy="673100"/>
          </a:xfrm>
          <a:prstGeom prst="rect">
            <a:avLst/>
          </a:prstGeom>
          <a:noFill/>
          <a:ln w="9525">
            <a:noFill/>
          </a:ln>
        </p:spPr>
      </p:pic>
      <p:sp>
        <p:nvSpPr>
          <p:cNvPr id="28688" name="灯片编号占位符 1"/>
          <p:cNvSpPr/>
          <p:nvPr/>
        </p:nvSpPr>
        <p:spPr>
          <a:xfrm>
            <a:off x="8610600" y="6356350"/>
            <a:ext cx="2743200" cy="365125"/>
          </a:xfrm>
          <a:prstGeom prst="rect">
            <a:avLst/>
          </a:prstGeom>
          <a:noFill/>
          <a:ln w="9525">
            <a:noFill/>
          </a:ln>
        </p:spPr>
        <p:txBody>
          <a:bodyPr anchor="ctr"/>
          <a:lstStyle/>
          <a:p>
            <a:pPr algn="r"/>
            <a:fld id="{9A0DB2DC-4C9A-4742-B13C-FB6460FD3503}" type="slidenum">
              <a:rPr lang="zh-CN" altLang="en-US" sz="1200" dirty="0">
                <a:solidFill>
                  <a:srgbClr val="898989"/>
                </a:solidFill>
                <a:latin typeface="Arial" panose="020B0604020202020204" pitchFamily="34" charset="0"/>
                <a:ea typeface="宋体" panose="02010600030101010101" pitchFamily="2" charset="-122"/>
              </a:rPr>
              <a:t>27</a:t>
            </a:fld>
            <a:endParaRPr lang="zh-CN" altLang="en-US" sz="1200" dirty="0">
              <a:solidFill>
                <a:srgbClr val="898989"/>
              </a:solidFill>
              <a:latin typeface="Arial" panose="020B0604020202020204" pitchFamily="34" charset="0"/>
              <a:ea typeface="宋体" panose="02010600030101010101" pitchFamily="2" charset="-122"/>
            </a:endParaRPr>
          </a:p>
        </p:txBody>
      </p:sp>
      <p:sp>
        <p:nvSpPr>
          <p:cNvPr id="2" name="日期占位符 1"/>
          <p:cNvSpPr>
            <a:spLocks noGrp="1"/>
          </p:cNvSpPr>
          <p:nvPr>
            <p:ph type="dt" sz="half" idx="10"/>
          </p:nvPr>
        </p:nvSpPr>
        <p:spPr/>
        <p:txBody>
          <a:bodyPr/>
          <a:lstStyle/>
          <a:p>
            <a:pPr lvl="0"/>
            <a:fld id="{BB962C8B-B14F-4D97-AF65-F5344CB8AC3E}" type="datetime1">
              <a:rPr lang="zh-CN" altLang="en-US" dirty="0">
                <a:latin typeface="Arial" panose="020B0604020202020204" pitchFamily="34" charset="0"/>
                <a:ea typeface="宋体" panose="02010600030101010101" pitchFamily="2" charset="-122"/>
              </a:rPr>
              <a:t>2018/10/12</a:t>
            </a:fld>
            <a:endParaRPr lang="zh-CN" altLang="en-US" dirty="0">
              <a:latin typeface="Arial" panose="020B0604020202020204" pitchFamily="34" charset="0"/>
              <a:ea typeface="宋体" panose="02010600030101010101" pitchFamily="2" charset="-122"/>
            </a:endParaRPr>
          </a:p>
        </p:txBody>
      </p:sp>
    </p:spTree>
  </p:cSld>
  <p:clrMapOvr>
    <a:masterClrMapping/>
  </p:clrMapOvr>
  <p:transition>
    <p:random/>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图片 1"/>
          <p:cNvPicPr>
            <a:picLocks noChangeAspect="1"/>
          </p:cNvPicPr>
          <p:nvPr/>
        </p:nvPicPr>
        <p:blipFill>
          <a:blip r:embed="rId2"/>
          <a:stretch>
            <a:fillRect/>
          </a:stretch>
        </p:blipFill>
        <p:spPr>
          <a:xfrm>
            <a:off x="8088313" y="246063"/>
            <a:ext cx="4103687" cy="674687"/>
          </a:xfrm>
          <a:prstGeom prst="rect">
            <a:avLst/>
          </a:prstGeom>
          <a:noFill/>
          <a:ln w="9525">
            <a:noFill/>
          </a:ln>
        </p:spPr>
      </p:pic>
      <p:sp>
        <p:nvSpPr>
          <p:cNvPr id="29699" name="直接连接符 2"/>
          <p:cNvSpPr/>
          <p:nvPr/>
        </p:nvSpPr>
        <p:spPr>
          <a:xfrm>
            <a:off x="0" y="920750"/>
            <a:ext cx="12192000" cy="1588"/>
          </a:xfrm>
          <a:prstGeom prst="line">
            <a:avLst/>
          </a:prstGeom>
          <a:ln w="28575" cap="flat" cmpd="sng">
            <a:solidFill>
              <a:schemeClr val="accent1"/>
            </a:solidFill>
            <a:prstDash val="solid"/>
            <a:bevel/>
            <a:headEnd type="none" w="med" len="med"/>
            <a:tailEnd type="none" w="med" len="med"/>
          </a:ln>
        </p:spPr>
      </p:sp>
      <p:sp>
        <p:nvSpPr>
          <p:cNvPr id="29700" name="矩形 3"/>
          <p:cNvSpPr/>
          <p:nvPr/>
        </p:nvSpPr>
        <p:spPr>
          <a:xfrm>
            <a:off x="1060450" y="352425"/>
            <a:ext cx="5262563" cy="460375"/>
          </a:xfrm>
          <a:prstGeom prst="rect">
            <a:avLst/>
          </a:prstGeom>
          <a:noFill/>
          <a:ln w="9525">
            <a:noFill/>
          </a:ln>
        </p:spPr>
        <p:txBody>
          <a:bodyPr wrap="square" anchor="t">
            <a:spAutoFit/>
          </a:bodyPr>
          <a:lstStyle/>
          <a:p>
            <a:r>
              <a:rPr lang="en-US" altLang="zh-CN" sz="24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4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修订精神之坚持问题导向</a:t>
            </a:r>
          </a:p>
        </p:txBody>
      </p:sp>
      <p:sp>
        <p:nvSpPr>
          <p:cNvPr id="29701" name="Freeform 29"/>
          <p:cNvSpPr/>
          <p:nvPr/>
        </p:nvSpPr>
        <p:spPr>
          <a:xfrm>
            <a:off x="288925" y="125413"/>
            <a:ext cx="771525" cy="688975"/>
          </a:xfrm>
          <a:custGeom>
            <a:avLst/>
            <a:gdLst/>
            <a:ahLst/>
            <a:cxnLst>
              <a:cxn ang="0">
                <a:pos x="803" y="15"/>
              </a:cxn>
              <a:cxn ang="0">
                <a:pos x="1253" y="1067"/>
              </a:cxn>
              <a:cxn ang="0">
                <a:pos x="728" y="540"/>
              </a:cxn>
              <a:cxn ang="0">
                <a:pos x="928" y="339"/>
              </a:cxn>
              <a:cxn ang="0">
                <a:pos x="803" y="215"/>
              </a:cxn>
              <a:cxn ang="0">
                <a:pos x="549" y="267"/>
              </a:cxn>
              <a:cxn ang="0">
                <a:pos x="150" y="666"/>
              </a:cxn>
              <a:cxn ang="0">
                <a:pos x="376" y="890"/>
              </a:cxn>
              <a:cxn ang="0">
                <a:pos x="527" y="741"/>
              </a:cxn>
              <a:cxn ang="0">
                <a:pos x="1052" y="1266"/>
              </a:cxn>
              <a:cxn ang="0">
                <a:pos x="176" y="1090"/>
              </a:cxn>
              <a:cxn ang="0">
                <a:pos x="49" y="1217"/>
              </a:cxn>
              <a:cxn ang="0">
                <a:pos x="159" y="1357"/>
              </a:cxn>
              <a:cxn ang="0">
                <a:pos x="144" y="1371"/>
              </a:cxn>
              <a:cxn ang="0">
                <a:pos x="122" y="1367"/>
              </a:cxn>
              <a:cxn ang="0">
                <a:pos x="0" y="1494"/>
              </a:cxn>
              <a:cxn ang="0">
                <a:pos x="123" y="1616"/>
              </a:cxn>
              <a:cxn ang="0">
                <a:pos x="249" y="1493"/>
              </a:cxn>
              <a:cxn ang="0">
                <a:pos x="245" y="1470"/>
              </a:cxn>
              <a:cxn ang="0">
                <a:pos x="265" y="1451"/>
              </a:cxn>
              <a:cxn ang="0">
                <a:pos x="1255" y="1467"/>
              </a:cxn>
              <a:cxn ang="0">
                <a:pos x="1402" y="1615"/>
              </a:cxn>
              <a:cxn ang="0">
                <a:pos x="1603" y="1416"/>
              </a:cxn>
              <a:cxn ang="0">
                <a:pos x="1455" y="1267"/>
              </a:cxn>
              <a:cxn ang="0">
                <a:pos x="803" y="15"/>
              </a:cxn>
            </a:cxnLst>
            <a:rect l="0" t="0" r="0" b="0"/>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w="9525">
            <a:noFill/>
          </a:ln>
        </p:spPr>
        <p:txBody>
          <a:bodyPr/>
          <a:lstStyle/>
          <a:p>
            <a:endParaRPr lang="zh-CN" altLang="en-US"/>
          </a:p>
        </p:txBody>
      </p:sp>
      <p:sp>
        <p:nvSpPr>
          <p:cNvPr id="29702" name="椭圆 16"/>
          <p:cNvSpPr/>
          <p:nvPr/>
        </p:nvSpPr>
        <p:spPr>
          <a:xfrm>
            <a:off x="933450" y="2357438"/>
            <a:ext cx="2457450" cy="2457450"/>
          </a:xfrm>
          <a:prstGeom prst="ellipse">
            <a:avLst/>
          </a:prstGeom>
          <a:gradFill rotWithShape="1">
            <a:gsLst>
              <a:gs pos="0">
                <a:srgbClr val="B40000">
                  <a:alpha val="100000"/>
                </a:srgbClr>
              </a:gs>
              <a:gs pos="67000">
                <a:srgbClr val="FF0000">
                  <a:alpha val="100000"/>
                </a:srgbClr>
              </a:gs>
              <a:gs pos="100000">
                <a:srgbClr val="FFFF00">
                  <a:alpha val="100000"/>
                </a:srgbClr>
              </a:gs>
            </a:gsLst>
            <a:lin ang="5400000" scaled="1"/>
            <a:tileRect/>
          </a:gradFill>
          <a:ln w="28575" cap="flat" cmpd="sng">
            <a:pattFill prst="horz">
              <a:fgClr>
                <a:srgbClr val="8B0000"/>
              </a:fgClr>
              <a:bgClr>
                <a:srgbClr val="FFFFFF"/>
              </a:bgClr>
            </a:pattFill>
            <a:prstDash val="solid"/>
            <a:bevel/>
            <a:headEnd type="none" w="med" len="med"/>
            <a:tailEnd type="none" w="med" len="med"/>
          </a:ln>
        </p:spPr>
        <p:txBody>
          <a:bodyPr anchor="ctr"/>
          <a:lstStyle/>
          <a:p>
            <a:pPr algn="ctr"/>
            <a:endParaRPr lang="zh-CN" altLang="en-US"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9703" name="椭圆 17"/>
          <p:cNvSpPr/>
          <p:nvPr/>
        </p:nvSpPr>
        <p:spPr>
          <a:xfrm>
            <a:off x="739775" y="2130425"/>
            <a:ext cx="2879725" cy="2879725"/>
          </a:xfrm>
          <a:prstGeom prst="ellipse">
            <a:avLst/>
          </a:prstGeom>
          <a:noFill/>
          <a:ln w="12700" cap="flat" cmpd="sng">
            <a:solidFill>
              <a:schemeClr val="tx2"/>
            </a:solidFill>
            <a:prstDash val="solid"/>
            <a:bevel/>
            <a:headEnd type="none" w="med" len="med"/>
            <a:tailEnd type="none" w="med" len="med"/>
          </a:ln>
        </p:spPr>
        <p:txBody>
          <a:bodyPr wrap="square" anchor="t"/>
          <a:lstStyle/>
          <a:p>
            <a:endParaRPr lang="zh-CN" altLang="en-US" dirty="0">
              <a:latin typeface="Calibri" panose="020F0502020204030204" charset="0"/>
              <a:ea typeface="宋体" panose="02010600030101010101" pitchFamily="2" charset="-122"/>
              <a:sym typeface="宋体" panose="02010600030101010101" pitchFamily="2" charset="-122"/>
            </a:endParaRPr>
          </a:p>
        </p:txBody>
      </p:sp>
      <p:sp>
        <p:nvSpPr>
          <p:cNvPr id="29704" name="矩形 18"/>
          <p:cNvSpPr/>
          <p:nvPr/>
        </p:nvSpPr>
        <p:spPr>
          <a:xfrm>
            <a:off x="1066800" y="3478213"/>
            <a:ext cx="2193925" cy="585787"/>
          </a:xfrm>
          <a:prstGeom prst="rect">
            <a:avLst/>
          </a:prstGeom>
          <a:noFill/>
          <a:ln w="9525">
            <a:noFill/>
          </a:ln>
        </p:spPr>
        <p:txBody>
          <a:bodyPr wrap="square" anchor="t">
            <a:spAutoFit/>
          </a:bodyPr>
          <a:lstStyle/>
          <a:p>
            <a:pPr algn="ctr"/>
            <a:r>
              <a:rPr lang="zh-CN" altLang="en-US" sz="16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越往后执纪越严</a:t>
            </a:r>
            <a:endParaRPr lang="en-US" altLang="zh-CN" sz="16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algn="ctr"/>
            <a:r>
              <a:rPr lang="zh-CN" altLang="en-US" sz="16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确保惩治手段不放松</a:t>
            </a:r>
            <a:endParaRPr lang="zh-CN" altLang="en-US" dirty="0">
              <a:latin typeface="Arial" panose="020B0604020202020204" pitchFamily="34" charset="0"/>
              <a:ea typeface="宋体" panose="02010600030101010101" pitchFamily="2" charset="-122"/>
            </a:endParaRPr>
          </a:p>
        </p:txBody>
      </p:sp>
      <p:pic>
        <p:nvPicPr>
          <p:cNvPr id="29705" name="图片 19"/>
          <p:cNvPicPr>
            <a:picLocks noChangeAspect="1"/>
          </p:cNvPicPr>
          <p:nvPr/>
        </p:nvPicPr>
        <p:blipFill>
          <a:blip r:embed="rId3"/>
          <a:stretch>
            <a:fillRect/>
          </a:stretch>
        </p:blipFill>
        <p:spPr>
          <a:xfrm>
            <a:off x="1758950" y="2574925"/>
            <a:ext cx="757238" cy="644525"/>
          </a:xfrm>
          <a:prstGeom prst="rect">
            <a:avLst/>
          </a:prstGeom>
          <a:noFill/>
          <a:ln w="9525">
            <a:noFill/>
          </a:ln>
        </p:spPr>
      </p:pic>
      <p:sp>
        <p:nvSpPr>
          <p:cNvPr id="29706" name="圆角矩形 32"/>
          <p:cNvSpPr/>
          <p:nvPr/>
        </p:nvSpPr>
        <p:spPr>
          <a:xfrm>
            <a:off x="4154488" y="1793875"/>
            <a:ext cx="6651625" cy="3914775"/>
          </a:xfrm>
          <a:prstGeom prst="roundRect">
            <a:avLst>
              <a:gd name="adj" fmla="val 10005"/>
            </a:avLst>
          </a:prstGeom>
          <a:noFill/>
          <a:ln w="12700" cap="flat" cmpd="sng">
            <a:solidFill>
              <a:schemeClr val="tx2"/>
            </a:solidFill>
            <a:prstDash val="solid"/>
            <a:bevel/>
            <a:headEnd type="none" w="med" len="med"/>
            <a:tailEnd type="none" w="med" len="med"/>
          </a:ln>
        </p:spPr>
        <p:txBody>
          <a:bodyPr wrap="square" anchor="t"/>
          <a:lstStyle/>
          <a:p>
            <a:endParaRPr lang="zh-CN" altLang="en-US" dirty="0">
              <a:solidFill>
                <a:srgbClr val="000000"/>
              </a:solidFill>
              <a:latin typeface="Calibri" panose="020F0502020204030204" charset="0"/>
              <a:ea typeface="宋体" panose="02010600030101010101" pitchFamily="2" charset="-122"/>
              <a:sym typeface="宋体" panose="02010600030101010101" pitchFamily="2" charset="-122"/>
            </a:endParaRPr>
          </a:p>
        </p:txBody>
      </p:sp>
      <p:sp>
        <p:nvSpPr>
          <p:cNvPr id="29707" name="任意多边形 42"/>
          <p:cNvSpPr/>
          <p:nvPr/>
        </p:nvSpPr>
        <p:spPr>
          <a:xfrm>
            <a:off x="4140200" y="1781175"/>
            <a:ext cx="6683375" cy="482600"/>
          </a:xfrm>
          <a:custGeom>
            <a:avLst/>
            <a:gdLst/>
            <a:ahLst/>
            <a:cxnLst>
              <a:cxn ang="0">
                <a:pos x="207337" y="0"/>
              </a:cxn>
              <a:cxn ang="0">
                <a:pos x="3113681" y="0"/>
              </a:cxn>
              <a:cxn ang="0">
                <a:pos x="3321018" y="207337"/>
              </a:cxn>
              <a:cxn ang="0">
                <a:pos x="3321018" y="481479"/>
              </a:cxn>
              <a:cxn ang="0">
                <a:pos x="0" y="481479"/>
              </a:cxn>
              <a:cxn ang="0">
                <a:pos x="0" y="207337"/>
              </a:cxn>
              <a:cxn ang="0">
                <a:pos x="207337" y="0"/>
              </a:cxn>
            </a:cxnLst>
            <a:rect l="0" t="0" r="0" b="0"/>
            <a:pathLst>
              <a:path w="3321018" h="481479">
                <a:moveTo>
                  <a:pt x="207337" y="0"/>
                </a:moveTo>
                <a:lnTo>
                  <a:pt x="3113681" y="0"/>
                </a:lnTo>
                <a:cubicBezTo>
                  <a:pt x="3228190" y="0"/>
                  <a:pt x="3321018" y="92828"/>
                  <a:pt x="3321018" y="207337"/>
                </a:cubicBezTo>
                <a:lnTo>
                  <a:pt x="3321018" y="481479"/>
                </a:lnTo>
                <a:lnTo>
                  <a:pt x="0" y="481479"/>
                </a:lnTo>
                <a:lnTo>
                  <a:pt x="0" y="207337"/>
                </a:lnTo>
                <a:cubicBezTo>
                  <a:pt x="0" y="92828"/>
                  <a:pt x="92828" y="0"/>
                  <a:pt x="207337" y="0"/>
                </a:cubicBezTo>
                <a:close/>
              </a:path>
            </a:pathLst>
          </a:custGeom>
          <a:solidFill>
            <a:schemeClr val="accent1"/>
          </a:solidFill>
          <a:ln w="9525">
            <a:noFill/>
          </a:ln>
        </p:spPr>
        <p:txBody>
          <a:bodyPr/>
          <a:lstStyle/>
          <a:p>
            <a:endParaRPr lang="zh-CN" altLang="en-US"/>
          </a:p>
        </p:txBody>
      </p:sp>
      <p:sp>
        <p:nvSpPr>
          <p:cNvPr id="29708" name="矩形 37"/>
          <p:cNvSpPr/>
          <p:nvPr/>
        </p:nvSpPr>
        <p:spPr>
          <a:xfrm>
            <a:off x="8194675" y="1181100"/>
            <a:ext cx="2700338" cy="368300"/>
          </a:xfrm>
          <a:prstGeom prst="rect">
            <a:avLst/>
          </a:prstGeom>
          <a:noFill/>
          <a:ln w="9525">
            <a:noFill/>
          </a:ln>
        </p:spPr>
        <p:txBody>
          <a:bodyPr wrap="none" anchor="t">
            <a:spAutoFit/>
          </a:bodyPr>
          <a:lstStyle/>
          <a:p>
            <a:pPr algn="ctr"/>
            <a:r>
              <a:rPr lang="en-US" altLang="zh-CN"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完善从重加重处分规定</a:t>
            </a:r>
            <a:endParaRPr lang="zh-CN" altLang="en-US" dirty="0">
              <a:latin typeface="Arial" panose="020B0604020202020204" pitchFamily="34" charset="0"/>
              <a:ea typeface="宋体" panose="02010600030101010101" pitchFamily="2" charset="-122"/>
            </a:endParaRPr>
          </a:p>
        </p:txBody>
      </p:sp>
      <p:sp>
        <p:nvSpPr>
          <p:cNvPr id="29709" name="矩形 46"/>
          <p:cNvSpPr/>
          <p:nvPr/>
        </p:nvSpPr>
        <p:spPr>
          <a:xfrm>
            <a:off x="4170363" y="2327275"/>
            <a:ext cx="6627812" cy="2835275"/>
          </a:xfrm>
          <a:prstGeom prst="rect">
            <a:avLst/>
          </a:prstGeom>
          <a:noFill/>
          <a:ln w="9525">
            <a:noFill/>
          </a:ln>
        </p:spPr>
        <p:txBody>
          <a:bodyPr wrap="square" anchor="t">
            <a:spAutoFit/>
          </a:bodyPr>
          <a:lstStyle/>
          <a:p>
            <a:pPr algn="just">
              <a:lnSpc>
                <a:spcPct val="200000"/>
              </a:lnSpc>
            </a:pPr>
            <a:r>
              <a:rPr lang="zh-CN" altLang="en-US"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其三，</a:t>
            </a:r>
            <a:r>
              <a:rPr lang="en-US" altLang="zh-CN"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18</a:t>
            </a:r>
            <a:r>
              <a:rPr lang="zh-CN" altLang="en-US"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年条例分则第</a:t>
            </a:r>
            <a:r>
              <a:rPr lang="en-US" altLang="zh-CN"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75</a:t>
            </a:r>
            <a:r>
              <a:rPr lang="zh-CN" altLang="en-US"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条、第</a:t>
            </a:r>
            <a:r>
              <a:rPr lang="en-US" altLang="zh-CN"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112</a:t>
            </a:r>
            <a:r>
              <a:rPr lang="zh-CN" altLang="en-US"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条、第</a:t>
            </a:r>
            <a:r>
              <a:rPr lang="en-US" altLang="zh-CN"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121</a:t>
            </a:r>
            <a:r>
              <a:rPr lang="zh-CN" altLang="en-US"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条</a:t>
            </a:r>
            <a:r>
              <a:rPr lang="zh-CN" altLang="en-US"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分别将搞有组织的拉票贿选或用公款拉票贿选，扶贫领域侵害群众利益，贯彻创新、协调、绿色、开放、共享的发展理念失察失责，上级检查、视察工作或向上级汇报、报告工作时纵容、唆使、暗示、强迫下级说假话、报假情，规定为从重或加重处分的情形。</a:t>
            </a:r>
          </a:p>
        </p:txBody>
      </p:sp>
      <p:sp>
        <p:nvSpPr>
          <p:cNvPr id="29710" name="矩形 37"/>
          <p:cNvSpPr/>
          <p:nvPr/>
        </p:nvSpPr>
        <p:spPr>
          <a:xfrm>
            <a:off x="6111875" y="1849438"/>
            <a:ext cx="2701925" cy="369887"/>
          </a:xfrm>
          <a:prstGeom prst="rect">
            <a:avLst/>
          </a:prstGeom>
          <a:noFill/>
          <a:ln w="9525">
            <a:noFill/>
          </a:ln>
        </p:spPr>
        <p:txBody>
          <a:bodyPr wrap="none" anchor="t">
            <a:spAutoFit/>
          </a:bodyPr>
          <a:lstStyle/>
          <a:p>
            <a:pPr algn="ctr"/>
            <a:r>
              <a:rPr lang="en-US" altLang="zh-CN"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完善从重加重处分规定</a:t>
            </a:r>
            <a:endParaRPr lang="zh-CN" altLang="en-US" dirty="0">
              <a:latin typeface="Arial" panose="020B0604020202020204" pitchFamily="34" charset="0"/>
              <a:ea typeface="宋体" panose="02010600030101010101" pitchFamily="2" charset="-122"/>
            </a:endParaRPr>
          </a:p>
        </p:txBody>
      </p:sp>
      <p:pic>
        <p:nvPicPr>
          <p:cNvPr id="29711" name="图片 1"/>
          <p:cNvPicPr>
            <a:picLocks noChangeAspect="1"/>
          </p:cNvPicPr>
          <p:nvPr/>
        </p:nvPicPr>
        <p:blipFill>
          <a:blip r:embed="rId2"/>
          <a:stretch>
            <a:fillRect/>
          </a:stretch>
        </p:blipFill>
        <p:spPr>
          <a:xfrm>
            <a:off x="26988" y="6165850"/>
            <a:ext cx="4103687" cy="673100"/>
          </a:xfrm>
          <a:prstGeom prst="rect">
            <a:avLst/>
          </a:prstGeom>
          <a:noFill/>
          <a:ln w="9525">
            <a:noFill/>
          </a:ln>
        </p:spPr>
      </p:pic>
      <p:sp>
        <p:nvSpPr>
          <p:cNvPr id="29712" name="灯片编号占位符 1"/>
          <p:cNvSpPr/>
          <p:nvPr/>
        </p:nvSpPr>
        <p:spPr>
          <a:xfrm>
            <a:off x="8610600" y="6356350"/>
            <a:ext cx="2743200" cy="365125"/>
          </a:xfrm>
          <a:prstGeom prst="rect">
            <a:avLst/>
          </a:prstGeom>
          <a:noFill/>
          <a:ln w="9525">
            <a:noFill/>
          </a:ln>
        </p:spPr>
        <p:txBody>
          <a:bodyPr anchor="ctr"/>
          <a:lstStyle/>
          <a:p>
            <a:pPr algn="r"/>
            <a:fld id="{9A0DB2DC-4C9A-4742-B13C-FB6460FD3503}" type="slidenum">
              <a:rPr lang="zh-CN" altLang="en-US" sz="1200" dirty="0">
                <a:solidFill>
                  <a:srgbClr val="898989"/>
                </a:solidFill>
                <a:latin typeface="Arial" panose="020B0604020202020204" pitchFamily="34" charset="0"/>
                <a:ea typeface="宋体" panose="02010600030101010101" pitchFamily="2" charset="-122"/>
              </a:rPr>
              <a:t>28</a:t>
            </a:fld>
            <a:endParaRPr lang="zh-CN" altLang="en-US" sz="1200" dirty="0">
              <a:solidFill>
                <a:srgbClr val="898989"/>
              </a:solidFill>
              <a:latin typeface="Arial" panose="020B0604020202020204" pitchFamily="34" charset="0"/>
              <a:ea typeface="宋体" panose="02010600030101010101" pitchFamily="2" charset="-122"/>
            </a:endParaRPr>
          </a:p>
        </p:txBody>
      </p:sp>
      <p:sp>
        <p:nvSpPr>
          <p:cNvPr id="2" name="日期占位符 1"/>
          <p:cNvSpPr>
            <a:spLocks noGrp="1"/>
          </p:cNvSpPr>
          <p:nvPr>
            <p:ph type="dt" sz="half" idx="10"/>
          </p:nvPr>
        </p:nvSpPr>
        <p:spPr/>
        <p:txBody>
          <a:bodyPr/>
          <a:lstStyle/>
          <a:p>
            <a:pPr lvl="0"/>
            <a:fld id="{BB962C8B-B14F-4D97-AF65-F5344CB8AC3E}" type="datetime1">
              <a:rPr lang="zh-CN" altLang="en-US" dirty="0">
                <a:latin typeface="Arial" panose="020B0604020202020204" pitchFamily="34" charset="0"/>
                <a:ea typeface="宋体" panose="02010600030101010101" pitchFamily="2" charset="-122"/>
              </a:rPr>
              <a:t>2018/10/12</a:t>
            </a:fld>
            <a:endParaRPr lang="zh-CN" altLang="en-US" dirty="0">
              <a:latin typeface="Arial" panose="020B0604020202020204" pitchFamily="34" charset="0"/>
              <a:ea typeface="宋体" panose="02010600030101010101" pitchFamily="2" charset="-122"/>
            </a:endParaRPr>
          </a:p>
        </p:txBody>
      </p:sp>
    </p:spTree>
  </p:cSld>
  <p:clrMapOvr>
    <a:masterClrMapping/>
  </p:clrMapOvr>
  <p:transition>
    <p:random/>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图片 1"/>
          <p:cNvPicPr>
            <a:picLocks noChangeAspect="1"/>
          </p:cNvPicPr>
          <p:nvPr/>
        </p:nvPicPr>
        <p:blipFill>
          <a:blip r:embed="rId2"/>
          <a:stretch>
            <a:fillRect/>
          </a:stretch>
        </p:blipFill>
        <p:spPr>
          <a:xfrm>
            <a:off x="8088313" y="246063"/>
            <a:ext cx="4103687" cy="674687"/>
          </a:xfrm>
          <a:prstGeom prst="rect">
            <a:avLst/>
          </a:prstGeom>
          <a:noFill/>
          <a:ln w="9525">
            <a:noFill/>
          </a:ln>
        </p:spPr>
      </p:pic>
      <p:sp>
        <p:nvSpPr>
          <p:cNvPr id="30723" name="直接连接符 2"/>
          <p:cNvSpPr/>
          <p:nvPr/>
        </p:nvSpPr>
        <p:spPr>
          <a:xfrm>
            <a:off x="0" y="920750"/>
            <a:ext cx="12192000" cy="1588"/>
          </a:xfrm>
          <a:prstGeom prst="line">
            <a:avLst/>
          </a:prstGeom>
          <a:ln w="28575" cap="flat" cmpd="sng">
            <a:solidFill>
              <a:schemeClr val="accent1"/>
            </a:solidFill>
            <a:prstDash val="solid"/>
            <a:bevel/>
            <a:headEnd type="none" w="med" len="med"/>
            <a:tailEnd type="none" w="med" len="med"/>
          </a:ln>
        </p:spPr>
      </p:sp>
      <p:sp>
        <p:nvSpPr>
          <p:cNvPr id="30724" name="矩形 3"/>
          <p:cNvSpPr/>
          <p:nvPr/>
        </p:nvSpPr>
        <p:spPr>
          <a:xfrm>
            <a:off x="1060450" y="352425"/>
            <a:ext cx="5262563" cy="460375"/>
          </a:xfrm>
          <a:prstGeom prst="rect">
            <a:avLst/>
          </a:prstGeom>
          <a:noFill/>
          <a:ln w="9525">
            <a:noFill/>
          </a:ln>
        </p:spPr>
        <p:txBody>
          <a:bodyPr wrap="square" anchor="t">
            <a:spAutoFit/>
          </a:bodyPr>
          <a:lstStyle/>
          <a:p>
            <a:r>
              <a:rPr lang="en-US" altLang="zh-CN" sz="24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4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修订精神之坚持问题导向</a:t>
            </a:r>
          </a:p>
        </p:txBody>
      </p:sp>
      <p:sp>
        <p:nvSpPr>
          <p:cNvPr id="30725" name="Freeform 29"/>
          <p:cNvSpPr/>
          <p:nvPr/>
        </p:nvSpPr>
        <p:spPr>
          <a:xfrm>
            <a:off x="288925" y="125413"/>
            <a:ext cx="771525" cy="688975"/>
          </a:xfrm>
          <a:custGeom>
            <a:avLst/>
            <a:gdLst/>
            <a:ahLst/>
            <a:cxnLst>
              <a:cxn ang="0">
                <a:pos x="803" y="15"/>
              </a:cxn>
              <a:cxn ang="0">
                <a:pos x="1253" y="1067"/>
              </a:cxn>
              <a:cxn ang="0">
                <a:pos x="728" y="540"/>
              </a:cxn>
              <a:cxn ang="0">
                <a:pos x="928" y="339"/>
              </a:cxn>
              <a:cxn ang="0">
                <a:pos x="803" y="215"/>
              </a:cxn>
              <a:cxn ang="0">
                <a:pos x="549" y="267"/>
              </a:cxn>
              <a:cxn ang="0">
                <a:pos x="150" y="666"/>
              </a:cxn>
              <a:cxn ang="0">
                <a:pos x="376" y="890"/>
              </a:cxn>
              <a:cxn ang="0">
                <a:pos x="527" y="741"/>
              </a:cxn>
              <a:cxn ang="0">
                <a:pos x="1052" y="1266"/>
              </a:cxn>
              <a:cxn ang="0">
                <a:pos x="176" y="1090"/>
              </a:cxn>
              <a:cxn ang="0">
                <a:pos x="49" y="1217"/>
              </a:cxn>
              <a:cxn ang="0">
                <a:pos x="159" y="1357"/>
              </a:cxn>
              <a:cxn ang="0">
                <a:pos x="144" y="1371"/>
              </a:cxn>
              <a:cxn ang="0">
                <a:pos x="122" y="1367"/>
              </a:cxn>
              <a:cxn ang="0">
                <a:pos x="0" y="1494"/>
              </a:cxn>
              <a:cxn ang="0">
                <a:pos x="123" y="1616"/>
              </a:cxn>
              <a:cxn ang="0">
                <a:pos x="249" y="1493"/>
              </a:cxn>
              <a:cxn ang="0">
                <a:pos x="245" y="1470"/>
              </a:cxn>
              <a:cxn ang="0">
                <a:pos x="265" y="1451"/>
              </a:cxn>
              <a:cxn ang="0">
                <a:pos x="1255" y="1467"/>
              </a:cxn>
              <a:cxn ang="0">
                <a:pos x="1402" y="1615"/>
              </a:cxn>
              <a:cxn ang="0">
                <a:pos x="1603" y="1416"/>
              </a:cxn>
              <a:cxn ang="0">
                <a:pos x="1455" y="1267"/>
              </a:cxn>
              <a:cxn ang="0">
                <a:pos x="803" y="15"/>
              </a:cxn>
            </a:cxnLst>
            <a:rect l="0" t="0" r="0" b="0"/>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w="9525">
            <a:noFill/>
          </a:ln>
        </p:spPr>
        <p:txBody>
          <a:bodyPr/>
          <a:lstStyle/>
          <a:p>
            <a:endParaRPr lang="zh-CN" altLang="en-US"/>
          </a:p>
        </p:txBody>
      </p:sp>
      <p:sp>
        <p:nvSpPr>
          <p:cNvPr id="30726" name="椭圆 16"/>
          <p:cNvSpPr/>
          <p:nvPr/>
        </p:nvSpPr>
        <p:spPr>
          <a:xfrm>
            <a:off x="941388" y="2473325"/>
            <a:ext cx="2459037" cy="2457450"/>
          </a:xfrm>
          <a:prstGeom prst="ellipse">
            <a:avLst/>
          </a:prstGeom>
          <a:gradFill rotWithShape="1">
            <a:gsLst>
              <a:gs pos="0">
                <a:srgbClr val="B40000">
                  <a:alpha val="100000"/>
                </a:srgbClr>
              </a:gs>
              <a:gs pos="67000">
                <a:srgbClr val="FF0000">
                  <a:alpha val="100000"/>
                </a:srgbClr>
              </a:gs>
              <a:gs pos="100000">
                <a:srgbClr val="FFFF00">
                  <a:alpha val="100000"/>
                </a:srgbClr>
              </a:gs>
            </a:gsLst>
            <a:lin ang="5400000" scaled="1"/>
            <a:tileRect/>
          </a:gradFill>
          <a:ln w="28575" cap="flat" cmpd="sng">
            <a:pattFill prst="horz">
              <a:fgClr>
                <a:srgbClr val="8B0000"/>
              </a:fgClr>
              <a:bgClr>
                <a:srgbClr val="FFFFFF"/>
              </a:bgClr>
            </a:pattFill>
            <a:prstDash val="solid"/>
            <a:bevel/>
            <a:headEnd type="none" w="med" len="med"/>
            <a:tailEnd type="none" w="med" len="med"/>
          </a:ln>
        </p:spPr>
        <p:txBody>
          <a:bodyPr anchor="ctr"/>
          <a:lstStyle/>
          <a:p>
            <a:pPr algn="ctr"/>
            <a:endParaRPr lang="zh-CN" altLang="en-US"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0727" name="椭圆 17"/>
          <p:cNvSpPr/>
          <p:nvPr/>
        </p:nvSpPr>
        <p:spPr>
          <a:xfrm>
            <a:off x="739775" y="2244725"/>
            <a:ext cx="2879725" cy="2879725"/>
          </a:xfrm>
          <a:prstGeom prst="ellipse">
            <a:avLst/>
          </a:prstGeom>
          <a:noFill/>
          <a:ln w="12700" cap="flat" cmpd="sng">
            <a:solidFill>
              <a:schemeClr val="tx2"/>
            </a:solidFill>
            <a:prstDash val="solid"/>
            <a:bevel/>
            <a:headEnd type="none" w="med" len="med"/>
            <a:tailEnd type="none" w="med" len="med"/>
          </a:ln>
        </p:spPr>
        <p:txBody>
          <a:bodyPr wrap="square" anchor="t"/>
          <a:lstStyle/>
          <a:p>
            <a:endParaRPr lang="zh-CN" altLang="en-US" dirty="0">
              <a:latin typeface="Calibri" panose="020F0502020204030204" charset="0"/>
              <a:ea typeface="宋体" panose="02010600030101010101" pitchFamily="2" charset="-122"/>
              <a:sym typeface="宋体" panose="02010600030101010101" pitchFamily="2" charset="-122"/>
            </a:endParaRPr>
          </a:p>
        </p:txBody>
      </p:sp>
      <p:sp>
        <p:nvSpPr>
          <p:cNvPr id="30728" name="矩形 18"/>
          <p:cNvSpPr/>
          <p:nvPr/>
        </p:nvSpPr>
        <p:spPr>
          <a:xfrm>
            <a:off x="1074738" y="3660775"/>
            <a:ext cx="2193925" cy="584200"/>
          </a:xfrm>
          <a:prstGeom prst="rect">
            <a:avLst/>
          </a:prstGeom>
          <a:noFill/>
          <a:ln w="9525">
            <a:noFill/>
          </a:ln>
        </p:spPr>
        <p:txBody>
          <a:bodyPr wrap="square" anchor="t">
            <a:spAutoFit/>
          </a:bodyPr>
          <a:lstStyle/>
          <a:p>
            <a:pPr algn="ctr"/>
            <a:r>
              <a:rPr lang="zh-CN" altLang="en-US" sz="16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越往后执纪越严</a:t>
            </a:r>
            <a:endParaRPr lang="en-US" altLang="zh-CN" sz="16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algn="ctr"/>
            <a:r>
              <a:rPr lang="zh-CN" altLang="en-US" sz="16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确保惩治手段不放松</a:t>
            </a:r>
            <a:endParaRPr lang="zh-CN" altLang="en-US" dirty="0">
              <a:latin typeface="Arial" panose="020B0604020202020204" pitchFamily="34" charset="0"/>
              <a:ea typeface="宋体" panose="02010600030101010101" pitchFamily="2" charset="-122"/>
            </a:endParaRPr>
          </a:p>
        </p:txBody>
      </p:sp>
      <p:pic>
        <p:nvPicPr>
          <p:cNvPr id="30729" name="图片 19"/>
          <p:cNvPicPr>
            <a:picLocks noChangeAspect="1"/>
          </p:cNvPicPr>
          <p:nvPr/>
        </p:nvPicPr>
        <p:blipFill>
          <a:blip r:embed="rId3"/>
          <a:stretch>
            <a:fillRect/>
          </a:stretch>
        </p:blipFill>
        <p:spPr>
          <a:xfrm>
            <a:off x="1792288" y="2657475"/>
            <a:ext cx="757237" cy="644525"/>
          </a:xfrm>
          <a:prstGeom prst="rect">
            <a:avLst/>
          </a:prstGeom>
          <a:noFill/>
          <a:ln w="9525">
            <a:noFill/>
          </a:ln>
        </p:spPr>
      </p:pic>
      <p:sp>
        <p:nvSpPr>
          <p:cNvPr id="30730" name="圆角矩形 32"/>
          <p:cNvSpPr/>
          <p:nvPr/>
        </p:nvSpPr>
        <p:spPr>
          <a:xfrm>
            <a:off x="4114800" y="1593850"/>
            <a:ext cx="6626225" cy="4181475"/>
          </a:xfrm>
          <a:prstGeom prst="roundRect">
            <a:avLst>
              <a:gd name="adj" fmla="val 10005"/>
            </a:avLst>
          </a:prstGeom>
          <a:noFill/>
          <a:ln w="12700" cap="flat" cmpd="sng">
            <a:solidFill>
              <a:schemeClr val="tx2"/>
            </a:solidFill>
            <a:prstDash val="solid"/>
            <a:bevel/>
            <a:headEnd type="none" w="med" len="med"/>
            <a:tailEnd type="none" w="med" len="med"/>
          </a:ln>
        </p:spPr>
        <p:txBody>
          <a:bodyPr wrap="square" anchor="t"/>
          <a:lstStyle/>
          <a:p>
            <a:endParaRPr lang="zh-CN" altLang="en-US" dirty="0">
              <a:solidFill>
                <a:srgbClr val="000000"/>
              </a:solidFill>
              <a:latin typeface="Calibri" panose="020F0502020204030204" charset="0"/>
              <a:ea typeface="宋体" panose="02010600030101010101" pitchFamily="2" charset="-122"/>
              <a:sym typeface="宋体" panose="02010600030101010101" pitchFamily="2" charset="-122"/>
            </a:endParaRPr>
          </a:p>
        </p:txBody>
      </p:sp>
      <p:sp>
        <p:nvSpPr>
          <p:cNvPr id="30731" name="矩形 46"/>
          <p:cNvSpPr/>
          <p:nvPr/>
        </p:nvSpPr>
        <p:spPr>
          <a:xfrm>
            <a:off x="4279900" y="2120900"/>
            <a:ext cx="6335713" cy="3140075"/>
          </a:xfrm>
          <a:prstGeom prst="rect">
            <a:avLst/>
          </a:prstGeom>
          <a:noFill/>
          <a:ln w="9525">
            <a:noFill/>
          </a:ln>
        </p:spPr>
        <p:txBody>
          <a:bodyPr wrap="square" anchor="t">
            <a:spAutoFit/>
          </a:bodyPr>
          <a:lstStyle/>
          <a:p>
            <a:pPr algn="just">
              <a:lnSpc>
                <a:spcPct val="200000"/>
              </a:lnSpc>
            </a:pPr>
            <a:r>
              <a:rPr lang="en-US" altLang="zh-CN" sz="20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18</a:t>
            </a:r>
            <a:r>
              <a:rPr lang="zh-CN" altLang="en-US" sz="20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年条例第</a:t>
            </a:r>
            <a:r>
              <a:rPr lang="en-US" altLang="zh-CN" sz="20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114</a:t>
            </a:r>
            <a:r>
              <a:rPr lang="zh-CN" altLang="en-US" sz="20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条、第</a:t>
            </a:r>
            <a:r>
              <a:rPr lang="en-US" altLang="zh-CN" sz="20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117</a:t>
            </a:r>
            <a:r>
              <a:rPr lang="zh-CN" altLang="en-US" sz="20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条</a:t>
            </a:r>
            <a:r>
              <a:rPr lang="zh-CN" altLang="en-US" sz="20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分别将优亲厚友、显示公平行为和劳民伤财行为的最高处分档次，由原来的留党察看提高到开除党籍。</a:t>
            </a:r>
            <a:r>
              <a:rPr lang="zh-CN" altLang="en-US" sz="20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第</a:t>
            </a:r>
            <a:r>
              <a:rPr lang="en-US" altLang="zh-CN" sz="20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61</a:t>
            </a:r>
            <a:r>
              <a:rPr lang="zh-CN" altLang="en-US" sz="20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条</a:t>
            </a:r>
            <a:r>
              <a:rPr lang="zh-CN" altLang="en-US" sz="20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将组织、利用宗教活动破坏民族团结的首要分子的处分档次，由最低留党察看，修改为只有开除党籍一个档次。</a:t>
            </a:r>
          </a:p>
        </p:txBody>
      </p:sp>
      <p:sp>
        <p:nvSpPr>
          <p:cNvPr id="30732" name="任意多边形 43"/>
          <p:cNvSpPr/>
          <p:nvPr/>
        </p:nvSpPr>
        <p:spPr>
          <a:xfrm>
            <a:off x="4105275" y="1558925"/>
            <a:ext cx="6642100" cy="481013"/>
          </a:xfrm>
          <a:custGeom>
            <a:avLst/>
            <a:gdLst/>
            <a:ahLst/>
            <a:cxnLst>
              <a:cxn ang="0">
                <a:pos x="207337" y="0"/>
              </a:cxn>
              <a:cxn ang="0">
                <a:pos x="3113681" y="0"/>
              </a:cxn>
              <a:cxn ang="0">
                <a:pos x="3321018" y="207337"/>
              </a:cxn>
              <a:cxn ang="0">
                <a:pos x="3321018" y="481479"/>
              </a:cxn>
              <a:cxn ang="0">
                <a:pos x="0" y="481479"/>
              </a:cxn>
              <a:cxn ang="0">
                <a:pos x="0" y="207337"/>
              </a:cxn>
              <a:cxn ang="0">
                <a:pos x="207337" y="0"/>
              </a:cxn>
            </a:cxnLst>
            <a:rect l="0" t="0" r="0" b="0"/>
            <a:pathLst>
              <a:path w="3321018" h="481479">
                <a:moveTo>
                  <a:pt x="207337" y="0"/>
                </a:moveTo>
                <a:lnTo>
                  <a:pt x="3113681" y="0"/>
                </a:lnTo>
                <a:cubicBezTo>
                  <a:pt x="3228190" y="0"/>
                  <a:pt x="3321018" y="92828"/>
                  <a:pt x="3321018" y="207337"/>
                </a:cubicBezTo>
                <a:lnTo>
                  <a:pt x="3321018" y="481479"/>
                </a:lnTo>
                <a:lnTo>
                  <a:pt x="0" y="481479"/>
                </a:lnTo>
                <a:lnTo>
                  <a:pt x="0" y="207337"/>
                </a:lnTo>
                <a:cubicBezTo>
                  <a:pt x="0" y="92828"/>
                  <a:pt x="92828" y="0"/>
                  <a:pt x="207337" y="0"/>
                </a:cubicBezTo>
                <a:close/>
              </a:path>
            </a:pathLst>
          </a:custGeom>
          <a:solidFill>
            <a:schemeClr val="accent1"/>
          </a:solidFill>
          <a:ln w="9525">
            <a:noFill/>
          </a:ln>
        </p:spPr>
        <p:txBody>
          <a:bodyPr/>
          <a:lstStyle/>
          <a:p>
            <a:endParaRPr lang="zh-CN" altLang="en-US"/>
          </a:p>
        </p:txBody>
      </p:sp>
      <p:sp>
        <p:nvSpPr>
          <p:cNvPr id="30733" name="矩形 38"/>
          <p:cNvSpPr/>
          <p:nvPr/>
        </p:nvSpPr>
        <p:spPr>
          <a:xfrm>
            <a:off x="5959475" y="1614488"/>
            <a:ext cx="3162300" cy="369887"/>
          </a:xfrm>
          <a:prstGeom prst="rect">
            <a:avLst/>
          </a:prstGeom>
          <a:noFill/>
          <a:ln w="9525">
            <a:noFill/>
          </a:ln>
        </p:spPr>
        <p:txBody>
          <a:bodyPr wrap="none" anchor="t">
            <a:spAutoFit/>
          </a:bodyPr>
          <a:lstStyle/>
          <a:p>
            <a:pPr algn="ctr"/>
            <a:r>
              <a:rPr lang="en-US" altLang="zh-CN"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3.</a:t>
            </a: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提高部分违纪行为处分档次</a:t>
            </a:r>
            <a:endParaRPr lang="zh-CN" altLang="en-US" dirty="0">
              <a:latin typeface="Arial" panose="020B0604020202020204" pitchFamily="34" charset="0"/>
              <a:ea typeface="宋体" panose="02010600030101010101" pitchFamily="2" charset="-122"/>
            </a:endParaRPr>
          </a:p>
        </p:txBody>
      </p:sp>
      <p:pic>
        <p:nvPicPr>
          <p:cNvPr id="30734" name="图片 1"/>
          <p:cNvPicPr>
            <a:picLocks noChangeAspect="1"/>
          </p:cNvPicPr>
          <p:nvPr/>
        </p:nvPicPr>
        <p:blipFill>
          <a:blip r:embed="rId2"/>
          <a:stretch>
            <a:fillRect/>
          </a:stretch>
        </p:blipFill>
        <p:spPr>
          <a:xfrm>
            <a:off x="26988" y="6165850"/>
            <a:ext cx="4103687" cy="673100"/>
          </a:xfrm>
          <a:prstGeom prst="rect">
            <a:avLst/>
          </a:prstGeom>
          <a:noFill/>
          <a:ln w="9525">
            <a:noFill/>
          </a:ln>
        </p:spPr>
      </p:pic>
      <p:sp>
        <p:nvSpPr>
          <p:cNvPr id="30735" name="灯片编号占位符 1"/>
          <p:cNvSpPr/>
          <p:nvPr/>
        </p:nvSpPr>
        <p:spPr>
          <a:xfrm>
            <a:off x="8610600" y="6356350"/>
            <a:ext cx="2743200" cy="365125"/>
          </a:xfrm>
          <a:prstGeom prst="rect">
            <a:avLst/>
          </a:prstGeom>
          <a:noFill/>
          <a:ln w="9525">
            <a:noFill/>
          </a:ln>
        </p:spPr>
        <p:txBody>
          <a:bodyPr anchor="ctr"/>
          <a:lstStyle/>
          <a:p>
            <a:pPr algn="r"/>
            <a:fld id="{9A0DB2DC-4C9A-4742-B13C-FB6460FD3503}" type="slidenum">
              <a:rPr lang="zh-CN" altLang="en-US" sz="1200" dirty="0">
                <a:solidFill>
                  <a:srgbClr val="898989"/>
                </a:solidFill>
                <a:latin typeface="Arial" panose="020B0604020202020204" pitchFamily="34" charset="0"/>
                <a:ea typeface="宋体" panose="02010600030101010101" pitchFamily="2" charset="-122"/>
              </a:rPr>
              <a:t>29</a:t>
            </a:fld>
            <a:endParaRPr lang="zh-CN" altLang="en-US" sz="1200" dirty="0">
              <a:solidFill>
                <a:srgbClr val="898989"/>
              </a:solidFill>
              <a:latin typeface="Arial" panose="020B0604020202020204" pitchFamily="34" charset="0"/>
              <a:ea typeface="宋体" panose="02010600030101010101" pitchFamily="2" charset="-122"/>
            </a:endParaRPr>
          </a:p>
        </p:txBody>
      </p:sp>
      <p:sp>
        <p:nvSpPr>
          <p:cNvPr id="2" name="日期占位符 1"/>
          <p:cNvSpPr>
            <a:spLocks noGrp="1"/>
          </p:cNvSpPr>
          <p:nvPr>
            <p:ph type="dt" sz="half" idx="10"/>
          </p:nvPr>
        </p:nvSpPr>
        <p:spPr/>
        <p:txBody>
          <a:bodyPr/>
          <a:lstStyle/>
          <a:p>
            <a:pPr lvl="0"/>
            <a:fld id="{BB962C8B-B14F-4D97-AF65-F5344CB8AC3E}" type="datetime1">
              <a:rPr lang="zh-CN" altLang="en-US" dirty="0">
                <a:latin typeface="Arial" panose="020B0604020202020204" pitchFamily="34" charset="0"/>
                <a:ea typeface="宋体" panose="02010600030101010101" pitchFamily="2" charset="-122"/>
              </a:rPr>
              <a:t>2018/10/12</a:t>
            </a:fld>
            <a:endParaRPr lang="zh-CN" altLang="en-US" dirty="0">
              <a:latin typeface="Arial" panose="020B0604020202020204" pitchFamily="34" charset="0"/>
              <a:ea typeface="宋体" panose="02010600030101010101" pitchFamily="2" charset="-122"/>
            </a:endParaRPr>
          </a:p>
        </p:txBody>
      </p:sp>
    </p:spTree>
  </p:cSld>
  <p:clrMapOvr>
    <a:masterClrMapping/>
  </p:clrMapOvr>
  <p:transition>
    <p:random/>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94340" y="5201716"/>
            <a:ext cx="10067778" cy="1656284"/>
          </a:xfrm>
          <a:prstGeom prst="rect">
            <a:avLst/>
          </a:prstGeom>
        </p:spPr>
      </p:pic>
      <p:sp>
        <p:nvSpPr>
          <p:cNvPr id="2" name="矩形 1"/>
          <p:cNvSpPr/>
          <p:nvPr/>
        </p:nvSpPr>
        <p:spPr>
          <a:xfrm>
            <a:off x="1" y="0"/>
            <a:ext cx="4175022" cy="6858000"/>
          </a:xfrm>
          <a:prstGeom prst="rect">
            <a:avLst/>
          </a:prstGeom>
          <a:ln>
            <a:noFill/>
          </a:ln>
          <a:effectLst>
            <a:outerShdw blurRad="127000" dist="508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56296" y="3605475"/>
            <a:ext cx="3262432" cy="1015663"/>
          </a:xfrm>
          <a:prstGeom prst="rect">
            <a:avLst/>
          </a:prstGeom>
          <a:noFill/>
        </p:spPr>
        <p:txBody>
          <a:bodyPr wrap="none" rtlCol="0">
            <a:spAutoFit/>
          </a:bodyPr>
          <a:lstStyle/>
          <a:p>
            <a:r>
              <a:rPr lang="zh-CN" altLang="en-US" sz="6000" b="1" dirty="0">
                <a:solidFill>
                  <a:srgbClr val="FFF9EF"/>
                </a:solidFill>
                <a:latin typeface="微软雅黑" panose="020B0503020204020204" pitchFamily="34" charset="-122"/>
                <a:ea typeface="微软雅黑" panose="020B0503020204020204" pitchFamily="34" charset="-122"/>
              </a:rPr>
              <a:t>第一部分</a:t>
            </a:r>
          </a:p>
        </p:txBody>
      </p:sp>
      <p:sp>
        <p:nvSpPr>
          <p:cNvPr id="4" name="矩形 3"/>
          <p:cNvSpPr/>
          <p:nvPr/>
        </p:nvSpPr>
        <p:spPr>
          <a:xfrm>
            <a:off x="4320730" y="3032496"/>
            <a:ext cx="7814998" cy="892552"/>
          </a:xfrm>
          <a:prstGeom prst="rect">
            <a:avLst/>
          </a:prstGeom>
        </p:spPr>
        <p:txBody>
          <a:bodyPr wrap="square">
            <a:spAutoFit/>
          </a:bodyPr>
          <a:lstStyle/>
          <a:p>
            <a:pPr algn="ctr"/>
            <a:r>
              <a:rPr lang="zh-CN" altLang="en-US" sz="5200" b="1" dirty="0" smtClean="0">
                <a:solidFill>
                  <a:srgbClr val="C00000"/>
                </a:solidFill>
                <a:latin typeface="微软雅黑" panose="020B0503020204020204" pitchFamily="34" charset="-122"/>
                <a:ea typeface="微软雅黑" panose="020B0503020204020204" pitchFamily="34" charset="-122"/>
              </a:rPr>
              <a:t>修订背景和主要精神</a:t>
            </a:r>
            <a:endParaRPr lang="zh-CN" altLang="en-US" sz="5200" b="1" dirty="0">
              <a:solidFill>
                <a:srgbClr val="C00000"/>
              </a:solidFill>
              <a:latin typeface="微软雅黑" panose="020B0503020204020204" pitchFamily="34" charset="-122"/>
              <a:ea typeface="微软雅黑" panose="020B0503020204020204" pitchFamily="34" charset="-122"/>
            </a:endParaRPr>
          </a:p>
        </p:txBody>
      </p:sp>
      <p:sp>
        <p:nvSpPr>
          <p:cNvPr id="6" name="矩形 5"/>
          <p:cNvSpPr/>
          <p:nvPr/>
        </p:nvSpPr>
        <p:spPr>
          <a:xfrm>
            <a:off x="6635485" y="1607234"/>
            <a:ext cx="3185488" cy="646331"/>
          </a:xfrm>
          <a:prstGeom prst="rect">
            <a:avLst/>
          </a:prstGeom>
        </p:spPr>
        <p:txBody>
          <a:bodyPr wrap="none">
            <a:spAutoFit/>
          </a:bodyPr>
          <a:lstStyle/>
          <a:p>
            <a:pPr algn="ctr"/>
            <a:r>
              <a:rPr lang="zh-CN" altLang="en-US" sz="3600" spc="300" dirty="0" smtClean="0">
                <a:solidFill>
                  <a:srgbClr val="C00000"/>
                </a:solidFill>
                <a:latin typeface="微软雅黑" panose="020B0503020204020204" pitchFamily="34" charset="-122"/>
                <a:ea typeface="微软雅黑" panose="020B0503020204020204" pitchFamily="34" charset="-122"/>
              </a:rPr>
              <a:t>党纪处分条例</a:t>
            </a:r>
            <a:endParaRPr lang="zh-CN" altLang="en-US" sz="3600" spc="300" dirty="0">
              <a:solidFill>
                <a:srgbClr val="C00000"/>
              </a:solidFill>
              <a:latin typeface="微软雅黑" panose="020B0503020204020204" pitchFamily="34" charset="-122"/>
              <a:ea typeface="微软雅黑" panose="020B0503020204020204" pitchFamily="34" charset="-122"/>
            </a:endParaRPr>
          </a:p>
        </p:txBody>
      </p:sp>
      <p:sp>
        <p:nvSpPr>
          <p:cNvPr id="7" name="矩形 6"/>
          <p:cNvSpPr/>
          <p:nvPr/>
        </p:nvSpPr>
        <p:spPr>
          <a:xfrm>
            <a:off x="7363042" y="2234685"/>
            <a:ext cx="1730375" cy="275590"/>
          </a:xfrm>
          <a:prstGeom prst="rect">
            <a:avLst/>
          </a:prstGeom>
        </p:spPr>
        <p:txBody>
          <a:bodyPr wrap="none">
            <a:spAutoFit/>
          </a:bodyPr>
          <a:lstStyle/>
          <a:p>
            <a:pPr algn="ctr"/>
            <a:r>
              <a:rPr lang="en-US" altLang="zh-CN" sz="1200" dirty="0">
                <a:latin typeface="微软雅黑" panose="020B0503020204020204" pitchFamily="34" charset="-122"/>
                <a:ea typeface="微软雅黑" panose="020B0503020204020204" pitchFamily="34" charset="-122"/>
              </a:rPr>
              <a:t>—— </a:t>
            </a:r>
            <a:r>
              <a:rPr lang="en-US" altLang="zh-CN" sz="1200" dirty="0" smtClean="0">
                <a:latin typeface="微软雅黑" panose="020B0503020204020204" pitchFamily="34" charset="-122"/>
                <a:ea typeface="微软雅黑" panose="020B0503020204020204" pitchFamily="34" charset="-122"/>
              </a:rPr>
              <a:t>2015</a:t>
            </a:r>
            <a:r>
              <a:rPr lang="zh-CN" altLang="en-US" sz="1200" dirty="0" smtClean="0">
                <a:latin typeface="微软雅黑" panose="020B0503020204020204" pitchFamily="34" charset="-122"/>
                <a:ea typeface="微软雅黑" panose="020B0503020204020204" pitchFamily="34" charset="-122"/>
              </a:rPr>
              <a:t>年、</a:t>
            </a:r>
            <a:r>
              <a:rPr lang="en-US" altLang="zh-CN" sz="1200" dirty="0" smtClean="0">
                <a:latin typeface="微软雅黑" panose="020B0503020204020204" pitchFamily="34" charset="-122"/>
                <a:ea typeface="微软雅黑" panose="020B0503020204020204" pitchFamily="34" charset="-122"/>
              </a:rPr>
              <a:t>2018</a:t>
            </a:r>
            <a:r>
              <a:rPr lang="zh-CN" altLang="en-US" sz="1200" dirty="0" smtClean="0">
                <a:latin typeface="微软雅黑" panose="020B0503020204020204" pitchFamily="34" charset="-122"/>
                <a:ea typeface="微软雅黑" panose="020B0503020204020204" pitchFamily="34" charset="-122"/>
              </a:rPr>
              <a:t>年</a:t>
            </a:r>
            <a:endParaRPr lang="zh-CN" altLang="en-US" sz="1200" dirty="0">
              <a:latin typeface="微软雅黑" panose="020B0503020204020204" pitchFamily="34" charset="-122"/>
              <a:ea typeface="微软雅黑" panose="020B0503020204020204" pitchFamily="34" charset="-122"/>
            </a:endParaRPr>
          </a:p>
        </p:txBody>
      </p:sp>
      <p:sp>
        <p:nvSpPr>
          <p:cNvPr id="8" name="Freeform 29"/>
          <p:cNvSpPr/>
          <p:nvPr/>
        </p:nvSpPr>
        <p:spPr bwMode="auto">
          <a:xfrm>
            <a:off x="1041593" y="1382463"/>
            <a:ext cx="2091839" cy="1926869"/>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FC000"/>
              </a:gs>
              <a:gs pos="50000">
                <a:schemeClr val="bg1"/>
              </a:gs>
              <a:gs pos="50000">
                <a:srgbClr val="F2B800"/>
              </a:gs>
              <a:gs pos="100000">
                <a:srgbClr val="FFFF00"/>
              </a:gs>
            </a:gsLst>
            <a:lin ang="5400000" scaled="1"/>
          </a:gradFill>
          <a:ln>
            <a:noFill/>
          </a:ln>
          <a:effectLst>
            <a:outerShdw blurRad="152400" dist="152400" dir="2700000" algn="tl" rotWithShape="0">
              <a:prstClr val="black">
                <a:alpha val="60000"/>
              </a:prstClr>
            </a:outerShdw>
          </a:effectLst>
        </p:spPr>
        <p:txBody>
          <a:bodyPr vert="horz" wrap="square" lIns="91440" tIns="45720" rIns="91440" bIns="45720" numCol="1" anchor="t" anchorCtr="0" compatLnSpc="1"/>
          <a:lstStyle/>
          <a:p>
            <a:endParaRPr lang="zh-CN" altLang="en-US">
              <a:noFill/>
            </a:endParaRPr>
          </a:p>
        </p:txBody>
      </p:sp>
    </p:spTree>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grpId="1" nodeType="withEffect">
                                  <p:stCondLst>
                                    <p:cond delay="0"/>
                                  </p:stCondLst>
                                  <p:childTnLst>
                                    <p:animMotion origin="layout" path="M -3.95833E-6 0 L -0.00026 -0.63333 " pathEditMode="relative" rAng="0" ptsTypes="AA">
                                      <p:cBhvr>
                                        <p:cTn id="11" dur="1000" spd="-100000" fill="hold"/>
                                        <p:tgtEl>
                                          <p:spTgt spid="2"/>
                                        </p:tgtEl>
                                        <p:attrNameLst>
                                          <p:attrName>ppt_x</p:attrName>
                                          <p:attrName>ppt_y</p:attrName>
                                        </p:attrNameLst>
                                      </p:cBhvr>
                                      <p:rCtr x="-13" y="-31667"/>
                                    </p:animMotion>
                                  </p:childTnLst>
                                </p:cTn>
                              </p:par>
                            </p:childTnLst>
                          </p:cTn>
                        </p:par>
                        <p:par>
                          <p:cTn id="12" fill="hold">
                            <p:stCondLst>
                              <p:cond delay="500"/>
                            </p:stCondLst>
                            <p:childTnLst>
                              <p:par>
                                <p:cTn id="13" presetID="53" presetClass="entr" presetSubtype="16"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250" fill="hold"/>
                                        <p:tgtEl>
                                          <p:spTgt spid="8"/>
                                        </p:tgtEl>
                                        <p:attrNameLst>
                                          <p:attrName>ppt_w</p:attrName>
                                        </p:attrNameLst>
                                      </p:cBhvr>
                                      <p:tavLst>
                                        <p:tav tm="0">
                                          <p:val>
                                            <p:fltVal val="0"/>
                                          </p:val>
                                        </p:tav>
                                        <p:tav tm="100000">
                                          <p:val>
                                            <p:strVal val="#ppt_w"/>
                                          </p:val>
                                        </p:tav>
                                      </p:tavLst>
                                    </p:anim>
                                    <p:anim calcmode="lin" valueType="num">
                                      <p:cBhvr>
                                        <p:cTn id="16" dur="250" fill="hold"/>
                                        <p:tgtEl>
                                          <p:spTgt spid="8"/>
                                        </p:tgtEl>
                                        <p:attrNameLst>
                                          <p:attrName>ppt_h</p:attrName>
                                        </p:attrNameLst>
                                      </p:cBhvr>
                                      <p:tavLst>
                                        <p:tav tm="0">
                                          <p:val>
                                            <p:fltVal val="0"/>
                                          </p:val>
                                        </p:tav>
                                        <p:tav tm="100000">
                                          <p:val>
                                            <p:strVal val="#ppt_h"/>
                                          </p:val>
                                        </p:tav>
                                      </p:tavLst>
                                    </p:anim>
                                    <p:animEffect transition="in" filter="fade">
                                      <p:cBhvr>
                                        <p:cTn id="17" dur="250"/>
                                        <p:tgtEl>
                                          <p:spTgt spid="8"/>
                                        </p:tgtEl>
                                      </p:cBhvr>
                                    </p:animEffect>
                                  </p:childTnLst>
                                </p:cTn>
                              </p:par>
                              <p:par>
                                <p:cTn id="18" presetID="6" presetClass="emph" presetSubtype="0" decel="100000" fill="hold" grpId="1" nodeType="withEffect">
                                  <p:stCondLst>
                                    <p:cond delay="200"/>
                                  </p:stCondLst>
                                  <p:childTnLst>
                                    <p:animScale>
                                      <p:cBhvr>
                                        <p:cTn id="19" dur="250" fill="hold"/>
                                        <p:tgtEl>
                                          <p:spTgt spid="8"/>
                                        </p:tgtEl>
                                      </p:cBhvr>
                                      <p:by x="120000" y="120000"/>
                                    </p:animScale>
                                  </p:childTnLst>
                                </p:cTn>
                              </p:par>
                              <p:par>
                                <p:cTn id="20" presetID="6" presetClass="emph" presetSubtype="0" decel="100000" fill="hold" grpId="2" nodeType="withEffect">
                                  <p:stCondLst>
                                    <p:cond delay="400"/>
                                  </p:stCondLst>
                                  <p:childTnLst>
                                    <p:animScale>
                                      <p:cBhvr>
                                        <p:cTn id="21" dur="250" fill="hold"/>
                                        <p:tgtEl>
                                          <p:spTgt spid="8"/>
                                        </p:tgtEl>
                                      </p:cBhvr>
                                      <p:by x="83000" y="83000"/>
                                    </p:animScale>
                                  </p:childTnLst>
                                </p:cTn>
                              </p:par>
                              <p:par>
                                <p:cTn id="22" presetID="53" presetClass="entr" presetSubtype="16" fill="hold" grpId="0" nodeType="withEffect">
                                  <p:stCondLst>
                                    <p:cond delay="400"/>
                                  </p:stCondLst>
                                  <p:childTnLst>
                                    <p:set>
                                      <p:cBhvr>
                                        <p:cTn id="23" dur="1" fill="hold">
                                          <p:stCondLst>
                                            <p:cond delay="0"/>
                                          </p:stCondLst>
                                        </p:cTn>
                                        <p:tgtEl>
                                          <p:spTgt spid="3"/>
                                        </p:tgtEl>
                                        <p:attrNameLst>
                                          <p:attrName>style.visibility</p:attrName>
                                        </p:attrNameLst>
                                      </p:cBhvr>
                                      <p:to>
                                        <p:strVal val="visible"/>
                                      </p:to>
                                    </p:set>
                                    <p:anim calcmode="lin" valueType="num">
                                      <p:cBhvr>
                                        <p:cTn id="24" dur="250" fill="hold"/>
                                        <p:tgtEl>
                                          <p:spTgt spid="3"/>
                                        </p:tgtEl>
                                        <p:attrNameLst>
                                          <p:attrName>ppt_w</p:attrName>
                                        </p:attrNameLst>
                                      </p:cBhvr>
                                      <p:tavLst>
                                        <p:tav tm="0">
                                          <p:val>
                                            <p:fltVal val="0"/>
                                          </p:val>
                                        </p:tav>
                                        <p:tav tm="100000">
                                          <p:val>
                                            <p:strVal val="#ppt_w"/>
                                          </p:val>
                                        </p:tav>
                                      </p:tavLst>
                                    </p:anim>
                                    <p:anim calcmode="lin" valueType="num">
                                      <p:cBhvr>
                                        <p:cTn id="25" dur="250" fill="hold"/>
                                        <p:tgtEl>
                                          <p:spTgt spid="3"/>
                                        </p:tgtEl>
                                        <p:attrNameLst>
                                          <p:attrName>ppt_h</p:attrName>
                                        </p:attrNameLst>
                                      </p:cBhvr>
                                      <p:tavLst>
                                        <p:tav tm="0">
                                          <p:val>
                                            <p:fltVal val="0"/>
                                          </p:val>
                                        </p:tav>
                                        <p:tav tm="100000">
                                          <p:val>
                                            <p:strVal val="#ppt_h"/>
                                          </p:val>
                                        </p:tav>
                                      </p:tavLst>
                                    </p:anim>
                                    <p:animEffect transition="in" filter="fade">
                                      <p:cBhvr>
                                        <p:cTn id="26" dur="250"/>
                                        <p:tgtEl>
                                          <p:spTgt spid="3"/>
                                        </p:tgtEl>
                                      </p:cBhvr>
                                    </p:animEffect>
                                  </p:childTnLst>
                                </p:cTn>
                              </p:par>
                              <p:par>
                                <p:cTn id="27" presetID="6" presetClass="emph" presetSubtype="0" decel="100000" fill="hold" grpId="1" nodeType="withEffect">
                                  <p:stCondLst>
                                    <p:cond delay="600"/>
                                  </p:stCondLst>
                                  <p:childTnLst>
                                    <p:animScale>
                                      <p:cBhvr>
                                        <p:cTn id="28" dur="250" fill="hold"/>
                                        <p:tgtEl>
                                          <p:spTgt spid="3"/>
                                        </p:tgtEl>
                                      </p:cBhvr>
                                      <p:by x="120000" y="120000"/>
                                    </p:animScale>
                                  </p:childTnLst>
                                </p:cTn>
                              </p:par>
                              <p:par>
                                <p:cTn id="29" presetID="6" presetClass="emph" presetSubtype="0" decel="100000" fill="hold" grpId="2" nodeType="withEffect">
                                  <p:stCondLst>
                                    <p:cond delay="800"/>
                                  </p:stCondLst>
                                  <p:childTnLst>
                                    <p:animScale>
                                      <p:cBhvr>
                                        <p:cTn id="30" dur="250" fill="hold"/>
                                        <p:tgtEl>
                                          <p:spTgt spid="3"/>
                                        </p:tgtEl>
                                      </p:cBhvr>
                                      <p:by x="83000" y="83000"/>
                                    </p:animScale>
                                  </p:childTnLst>
                                </p:cTn>
                              </p:par>
                            </p:childTnLst>
                          </p:cTn>
                        </p:par>
                        <p:par>
                          <p:cTn id="31" fill="hold">
                            <p:stCondLst>
                              <p:cond delay="1000"/>
                            </p:stCondLst>
                            <p:childTnLst>
                              <p:par>
                                <p:cTn id="32" presetID="22" presetClass="entr" presetSubtype="8" fill="hold"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left)">
                                      <p:cBhvr>
                                        <p:cTn id="34" dur="1000"/>
                                        <p:tgtEl>
                                          <p:spTgt spid="9"/>
                                        </p:tgtEl>
                                      </p:cBhvr>
                                    </p:animEffect>
                                  </p:childTnLst>
                                </p:cTn>
                              </p:par>
                            </p:childTnLst>
                          </p:cTn>
                        </p:par>
                        <p:par>
                          <p:cTn id="35" fill="hold">
                            <p:stCondLst>
                              <p:cond delay="2000"/>
                            </p:stCondLst>
                            <p:childTnLst>
                              <p:par>
                                <p:cTn id="36" presetID="53" presetClass="entr" presetSubtype="16" fill="hold" grpId="0" nodeType="afterEffect">
                                  <p:stCondLst>
                                    <p:cond delay="0"/>
                                  </p:stCondLst>
                                  <p:childTnLst>
                                    <p:set>
                                      <p:cBhvr>
                                        <p:cTn id="37" dur="1" fill="hold">
                                          <p:stCondLst>
                                            <p:cond delay="0"/>
                                          </p:stCondLst>
                                        </p:cTn>
                                        <p:tgtEl>
                                          <p:spTgt spid="6"/>
                                        </p:tgtEl>
                                        <p:attrNameLst>
                                          <p:attrName>style.visibility</p:attrName>
                                        </p:attrNameLst>
                                      </p:cBhvr>
                                      <p:to>
                                        <p:strVal val="visible"/>
                                      </p:to>
                                    </p:set>
                                    <p:anim calcmode="lin" valueType="num">
                                      <p:cBhvr>
                                        <p:cTn id="38" dur="500" fill="hold"/>
                                        <p:tgtEl>
                                          <p:spTgt spid="6"/>
                                        </p:tgtEl>
                                        <p:attrNameLst>
                                          <p:attrName>ppt_w</p:attrName>
                                        </p:attrNameLst>
                                      </p:cBhvr>
                                      <p:tavLst>
                                        <p:tav tm="0">
                                          <p:val>
                                            <p:fltVal val="0"/>
                                          </p:val>
                                        </p:tav>
                                        <p:tav tm="100000">
                                          <p:val>
                                            <p:strVal val="#ppt_w"/>
                                          </p:val>
                                        </p:tav>
                                      </p:tavLst>
                                    </p:anim>
                                    <p:anim calcmode="lin" valueType="num">
                                      <p:cBhvr>
                                        <p:cTn id="39" dur="500" fill="hold"/>
                                        <p:tgtEl>
                                          <p:spTgt spid="6"/>
                                        </p:tgtEl>
                                        <p:attrNameLst>
                                          <p:attrName>ppt_h</p:attrName>
                                        </p:attrNameLst>
                                      </p:cBhvr>
                                      <p:tavLst>
                                        <p:tav tm="0">
                                          <p:val>
                                            <p:fltVal val="0"/>
                                          </p:val>
                                        </p:tav>
                                        <p:tav tm="100000">
                                          <p:val>
                                            <p:strVal val="#ppt_h"/>
                                          </p:val>
                                        </p:tav>
                                      </p:tavLst>
                                    </p:anim>
                                    <p:animEffect transition="in" filter="fade">
                                      <p:cBhvr>
                                        <p:cTn id="40" dur="500"/>
                                        <p:tgtEl>
                                          <p:spTgt spid="6"/>
                                        </p:tgtEl>
                                      </p:cBhvr>
                                    </p:animEffect>
                                  </p:childTnLst>
                                </p:cTn>
                              </p:par>
                              <p:par>
                                <p:cTn id="41" presetID="35" presetClass="path" presetSubtype="0" accel="50000" decel="50000" fill="hold" grpId="1" nodeType="withEffect">
                                  <p:stCondLst>
                                    <p:cond delay="0"/>
                                  </p:stCondLst>
                                  <p:childTnLst>
                                    <p:animMotion origin="layout" path="M 2.08333E-7 -1.48148E-6 L 0.31576 -1.48148E-6 " pathEditMode="relative" rAng="0" ptsTypes="AA">
                                      <p:cBhvr>
                                        <p:cTn id="42" dur="1000" spd="-100000" fill="hold"/>
                                        <p:tgtEl>
                                          <p:spTgt spid="6"/>
                                        </p:tgtEl>
                                        <p:attrNameLst>
                                          <p:attrName>ppt_x</p:attrName>
                                          <p:attrName>ppt_y</p:attrName>
                                        </p:attrNameLst>
                                      </p:cBhvr>
                                      <p:rCtr x="15781" y="0"/>
                                    </p:animMotion>
                                  </p:childTnLst>
                                </p:cTn>
                              </p:par>
                              <p:par>
                                <p:cTn id="43" presetID="53" presetClass="entr" presetSubtype="16" fill="hold" grpId="0" nodeType="withEffect">
                                  <p:stCondLst>
                                    <p:cond delay="300"/>
                                  </p:stCondLst>
                                  <p:childTnLst>
                                    <p:set>
                                      <p:cBhvr>
                                        <p:cTn id="44" dur="1" fill="hold">
                                          <p:stCondLst>
                                            <p:cond delay="0"/>
                                          </p:stCondLst>
                                        </p:cTn>
                                        <p:tgtEl>
                                          <p:spTgt spid="7"/>
                                        </p:tgtEl>
                                        <p:attrNameLst>
                                          <p:attrName>style.visibility</p:attrName>
                                        </p:attrNameLst>
                                      </p:cBhvr>
                                      <p:to>
                                        <p:strVal val="visible"/>
                                      </p:to>
                                    </p:set>
                                    <p:anim calcmode="lin" valueType="num">
                                      <p:cBhvr>
                                        <p:cTn id="45" dur="500" fill="hold"/>
                                        <p:tgtEl>
                                          <p:spTgt spid="7"/>
                                        </p:tgtEl>
                                        <p:attrNameLst>
                                          <p:attrName>ppt_w</p:attrName>
                                        </p:attrNameLst>
                                      </p:cBhvr>
                                      <p:tavLst>
                                        <p:tav tm="0">
                                          <p:val>
                                            <p:fltVal val="0"/>
                                          </p:val>
                                        </p:tav>
                                        <p:tav tm="100000">
                                          <p:val>
                                            <p:strVal val="#ppt_w"/>
                                          </p:val>
                                        </p:tav>
                                      </p:tavLst>
                                    </p:anim>
                                    <p:anim calcmode="lin" valueType="num">
                                      <p:cBhvr>
                                        <p:cTn id="46" dur="500" fill="hold"/>
                                        <p:tgtEl>
                                          <p:spTgt spid="7"/>
                                        </p:tgtEl>
                                        <p:attrNameLst>
                                          <p:attrName>ppt_h</p:attrName>
                                        </p:attrNameLst>
                                      </p:cBhvr>
                                      <p:tavLst>
                                        <p:tav tm="0">
                                          <p:val>
                                            <p:fltVal val="0"/>
                                          </p:val>
                                        </p:tav>
                                        <p:tav tm="100000">
                                          <p:val>
                                            <p:strVal val="#ppt_h"/>
                                          </p:val>
                                        </p:tav>
                                      </p:tavLst>
                                    </p:anim>
                                    <p:animEffect transition="in" filter="fade">
                                      <p:cBhvr>
                                        <p:cTn id="47" dur="500"/>
                                        <p:tgtEl>
                                          <p:spTgt spid="7"/>
                                        </p:tgtEl>
                                      </p:cBhvr>
                                    </p:animEffect>
                                  </p:childTnLst>
                                </p:cTn>
                              </p:par>
                              <p:par>
                                <p:cTn id="48" presetID="35" presetClass="path" presetSubtype="0" accel="50000" decel="50000" fill="hold" grpId="1" nodeType="withEffect">
                                  <p:stCondLst>
                                    <p:cond delay="300"/>
                                  </p:stCondLst>
                                  <p:childTnLst>
                                    <p:animMotion origin="layout" path="M 2.08333E-7 -4.81481E-6 L 0.31576 -4.81481E-6 " pathEditMode="relative" rAng="0" ptsTypes="AA">
                                      <p:cBhvr>
                                        <p:cTn id="49" dur="1000" spd="-100000" fill="hold"/>
                                        <p:tgtEl>
                                          <p:spTgt spid="7"/>
                                        </p:tgtEl>
                                        <p:attrNameLst>
                                          <p:attrName>ppt_x</p:attrName>
                                          <p:attrName>ppt_y</p:attrName>
                                        </p:attrNameLst>
                                      </p:cBhvr>
                                      <p:rCtr x="15781" y="0"/>
                                    </p:animMotion>
                                  </p:childTnLst>
                                </p:cTn>
                              </p:par>
                              <p:par>
                                <p:cTn id="50" presetID="53" presetClass="entr" presetSubtype="16" fill="hold" grpId="0" nodeType="withEffect">
                                  <p:stCondLst>
                                    <p:cond delay="600"/>
                                  </p:stCondLst>
                                  <p:childTnLst>
                                    <p:set>
                                      <p:cBhvr>
                                        <p:cTn id="51" dur="1" fill="hold">
                                          <p:stCondLst>
                                            <p:cond delay="0"/>
                                          </p:stCondLst>
                                        </p:cTn>
                                        <p:tgtEl>
                                          <p:spTgt spid="4"/>
                                        </p:tgtEl>
                                        <p:attrNameLst>
                                          <p:attrName>style.visibility</p:attrName>
                                        </p:attrNameLst>
                                      </p:cBhvr>
                                      <p:to>
                                        <p:strVal val="visible"/>
                                      </p:to>
                                    </p:set>
                                    <p:anim calcmode="lin" valueType="num">
                                      <p:cBhvr>
                                        <p:cTn id="52" dur="500" fill="hold"/>
                                        <p:tgtEl>
                                          <p:spTgt spid="4"/>
                                        </p:tgtEl>
                                        <p:attrNameLst>
                                          <p:attrName>ppt_w</p:attrName>
                                        </p:attrNameLst>
                                      </p:cBhvr>
                                      <p:tavLst>
                                        <p:tav tm="0">
                                          <p:val>
                                            <p:fltVal val="0"/>
                                          </p:val>
                                        </p:tav>
                                        <p:tav tm="100000">
                                          <p:val>
                                            <p:strVal val="#ppt_w"/>
                                          </p:val>
                                        </p:tav>
                                      </p:tavLst>
                                    </p:anim>
                                    <p:anim calcmode="lin" valueType="num">
                                      <p:cBhvr>
                                        <p:cTn id="53" dur="500" fill="hold"/>
                                        <p:tgtEl>
                                          <p:spTgt spid="4"/>
                                        </p:tgtEl>
                                        <p:attrNameLst>
                                          <p:attrName>ppt_h</p:attrName>
                                        </p:attrNameLst>
                                      </p:cBhvr>
                                      <p:tavLst>
                                        <p:tav tm="0">
                                          <p:val>
                                            <p:fltVal val="0"/>
                                          </p:val>
                                        </p:tav>
                                        <p:tav tm="100000">
                                          <p:val>
                                            <p:strVal val="#ppt_h"/>
                                          </p:val>
                                        </p:tav>
                                      </p:tavLst>
                                    </p:anim>
                                    <p:animEffect transition="in" filter="fade">
                                      <p:cBhvr>
                                        <p:cTn id="54" dur="500"/>
                                        <p:tgtEl>
                                          <p:spTgt spid="4"/>
                                        </p:tgtEl>
                                      </p:cBhvr>
                                    </p:animEffect>
                                  </p:childTnLst>
                                </p:cTn>
                              </p:par>
                              <p:par>
                                <p:cTn id="55" presetID="35" presetClass="path" presetSubtype="0" accel="50000" decel="50000" fill="hold" grpId="1" nodeType="withEffect">
                                  <p:stCondLst>
                                    <p:cond delay="600"/>
                                  </p:stCondLst>
                                  <p:childTnLst>
                                    <p:animMotion origin="layout" path="M 2.08333E-7 4.07407E-6 L 0.31576 4.07407E-6 " pathEditMode="relative" rAng="0" ptsTypes="AA">
                                      <p:cBhvr>
                                        <p:cTn id="56" dur="1000" spd="-100000" fill="hold"/>
                                        <p:tgtEl>
                                          <p:spTgt spid="4"/>
                                        </p:tgtEl>
                                        <p:attrNameLst>
                                          <p:attrName>ppt_x</p:attrName>
                                          <p:attrName>ppt_y</p:attrName>
                                        </p:attrNameLst>
                                      </p:cBhvr>
                                      <p:rCtr x="15781"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p:bldP spid="3" grpId="1"/>
      <p:bldP spid="3" grpId="2"/>
      <p:bldP spid="4" grpId="0"/>
      <p:bldP spid="4" grpId="1"/>
      <p:bldP spid="6" grpId="0"/>
      <p:bldP spid="6" grpId="1"/>
      <p:bldP spid="7" grpId="0"/>
      <p:bldP spid="7" grpId="1"/>
      <p:bldP spid="8" grpId="0" animBg="1"/>
      <p:bldP spid="8" grpId="1" animBg="1"/>
      <p:bldP spid="8" grpId="2"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94340" y="5201716"/>
            <a:ext cx="10067778" cy="1656284"/>
          </a:xfrm>
          <a:prstGeom prst="rect">
            <a:avLst/>
          </a:prstGeom>
        </p:spPr>
      </p:pic>
      <p:sp>
        <p:nvSpPr>
          <p:cNvPr id="2" name="矩形 1"/>
          <p:cNvSpPr/>
          <p:nvPr/>
        </p:nvSpPr>
        <p:spPr>
          <a:xfrm>
            <a:off x="1" y="0"/>
            <a:ext cx="4175022" cy="6858000"/>
          </a:xfrm>
          <a:prstGeom prst="rect">
            <a:avLst/>
          </a:prstGeom>
          <a:ln>
            <a:noFill/>
          </a:ln>
          <a:effectLst>
            <a:outerShdw blurRad="127000" dist="508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56296" y="3605475"/>
            <a:ext cx="3262432" cy="1015663"/>
          </a:xfrm>
          <a:prstGeom prst="rect">
            <a:avLst/>
          </a:prstGeom>
          <a:noFill/>
        </p:spPr>
        <p:txBody>
          <a:bodyPr wrap="none" rtlCol="0">
            <a:spAutoFit/>
          </a:bodyPr>
          <a:lstStyle/>
          <a:p>
            <a:r>
              <a:rPr lang="zh-CN" altLang="en-US" sz="6000" b="1" dirty="0" smtClean="0">
                <a:solidFill>
                  <a:srgbClr val="FFF9EF"/>
                </a:solidFill>
                <a:latin typeface="微软雅黑" panose="020B0503020204020204" pitchFamily="34" charset="-122"/>
                <a:ea typeface="微软雅黑" panose="020B0503020204020204" pitchFamily="34" charset="-122"/>
              </a:rPr>
              <a:t>第二部分</a:t>
            </a:r>
            <a:endParaRPr lang="zh-CN" altLang="en-US" sz="6000" b="1" dirty="0">
              <a:solidFill>
                <a:srgbClr val="FFF9EF"/>
              </a:solidFill>
              <a:latin typeface="微软雅黑" panose="020B0503020204020204" pitchFamily="34" charset="-122"/>
              <a:ea typeface="微软雅黑" panose="020B0503020204020204" pitchFamily="34" charset="-122"/>
            </a:endParaRPr>
          </a:p>
        </p:txBody>
      </p:sp>
      <p:sp>
        <p:nvSpPr>
          <p:cNvPr id="4" name="矩形 3"/>
          <p:cNvSpPr/>
          <p:nvPr/>
        </p:nvSpPr>
        <p:spPr>
          <a:xfrm>
            <a:off x="4320730" y="3032496"/>
            <a:ext cx="7814998" cy="892552"/>
          </a:xfrm>
          <a:prstGeom prst="rect">
            <a:avLst/>
          </a:prstGeom>
        </p:spPr>
        <p:txBody>
          <a:bodyPr wrap="square">
            <a:spAutoFit/>
          </a:bodyPr>
          <a:lstStyle/>
          <a:p>
            <a:pPr algn="ctr"/>
            <a:r>
              <a:rPr lang="zh-CN" altLang="en-US" sz="5200" b="1" dirty="0" smtClean="0">
                <a:solidFill>
                  <a:srgbClr val="C00000"/>
                </a:solidFill>
                <a:latin typeface="微软雅黑" panose="020B0503020204020204" pitchFamily="34" charset="-122"/>
                <a:ea typeface="微软雅黑" panose="020B0503020204020204" pitchFamily="34" charset="-122"/>
              </a:rPr>
              <a:t>总则</a:t>
            </a:r>
            <a:endParaRPr lang="zh-CN" altLang="en-US" sz="5200" b="1" dirty="0">
              <a:solidFill>
                <a:srgbClr val="C00000"/>
              </a:solidFill>
              <a:latin typeface="微软雅黑" panose="020B0503020204020204" pitchFamily="34" charset="-122"/>
              <a:ea typeface="微软雅黑" panose="020B0503020204020204" pitchFamily="34" charset="-122"/>
            </a:endParaRPr>
          </a:p>
        </p:txBody>
      </p:sp>
      <p:sp>
        <p:nvSpPr>
          <p:cNvPr id="6" name="矩形 5"/>
          <p:cNvSpPr/>
          <p:nvPr/>
        </p:nvSpPr>
        <p:spPr>
          <a:xfrm>
            <a:off x="6635485" y="1607234"/>
            <a:ext cx="3185488" cy="646331"/>
          </a:xfrm>
          <a:prstGeom prst="rect">
            <a:avLst/>
          </a:prstGeom>
        </p:spPr>
        <p:txBody>
          <a:bodyPr wrap="none">
            <a:spAutoFit/>
          </a:bodyPr>
          <a:lstStyle/>
          <a:p>
            <a:pPr algn="ctr"/>
            <a:r>
              <a:rPr lang="zh-CN" altLang="en-US" sz="3600" spc="300" dirty="0" smtClean="0">
                <a:solidFill>
                  <a:srgbClr val="C00000"/>
                </a:solidFill>
                <a:latin typeface="微软雅黑" panose="020B0503020204020204" pitchFamily="34" charset="-122"/>
                <a:ea typeface="微软雅黑" panose="020B0503020204020204" pitchFamily="34" charset="-122"/>
              </a:rPr>
              <a:t>党纪处分条例</a:t>
            </a:r>
            <a:endParaRPr lang="zh-CN" altLang="en-US" sz="3600" spc="300" dirty="0">
              <a:solidFill>
                <a:srgbClr val="C00000"/>
              </a:solidFill>
              <a:latin typeface="微软雅黑" panose="020B0503020204020204" pitchFamily="34" charset="-122"/>
              <a:ea typeface="微软雅黑" panose="020B0503020204020204" pitchFamily="34" charset="-122"/>
            </a:endParaRPr>
          </a:p>
        </p:txBody>
      </p:sp>
      <p:sp>
        <p:nvSpPr>
          <p:cNvPr id="7" name="矩形 6"/>
          <p:cNvSpPr/>
          <p:nvPr/>
        </p:nvSpPr>
        <p:spPr>
          <a:xfrm>
            <a:off x="6920822" y="2234685"/>
            <a:ext cx="2614819" cy="276999"/>
          </a:xfrm>
          <a:prstGeom prst="rect">
            <a:avLst/>
          </a:prstGeom>
        </p:spPr>
        <p:txBody>
          <a:bodyPr wrap="none">
            <a:spAutoFit/>
          </a:bodyPr>
          <a:lstStyle/>
          <a:p>
            <a:pPr algn="ctr"/>
            <a:r>
              <a:rPr lang="en-US" altLang="zh-CN" sz="1200" dirty="0">
                <a:latin typeface="微软雅黑" panose="020B0503020204020204" pitchFamily="34" charset="-122"/>
                <a:ea typeface="微软雅黑" panose="020B0503020204020204" pitchFamily="34" charset="-122"/>
              </a:rPr>
              <a:t>—— </a:t>
            </a:r>
            <a:r>
              <a:rPr lang="zh-CN" altLang="en-US" sz="1200" dirty="0" smtClean="0">
                <a:latin typeface="微软雅黑" panose="020B0503020204020204" pitchFamily="34" charset="-122"/>
                <a:ea typeface="微软雅黑" panose="020B0503020204020204" pitchFamily="34" charset="-122"/>
              </a:rPr>
              <a:t>以</a:t>
            </a:r>
            <a:r>
              <a:rPr lang="en-US" altLang="zh-CN" sz="1200" dirty="0" smtClean="0">
                <a:latin typeface="微软雅黑" panose="020B0503020204020204" pitchFamily="34" charset="-122"/>
                <a:ea typeface="微软雅黑" panose="020B0503020204020204" pitchFamily="34" charset="-122"/>
              </a:rPr>
              <a:t>2018</a:t>
            </a:r>
            <a:r>
              <a:rPr lang="zh-CN" altLang="en-US" sz="1200" dirty="0" smtClean="0">
                <a:latin typeface="微软雅黑" panose="020B0503020204020204" pitchFamily="34" charset="-122"/>
                <a:ea typeface="微软雅黑" panose="020B0503020204020204" pitchFamily="34" charset="-122"/>
              </a:rPr>
              <a:t>年纪律处分条例为基础</a:t>
            </a:r>
            <a:endParaRPr lang="zh-CN" altLang="en-US" sz="1200" dirty="0">
              <a:latin typeface="微软雅黑" panose="020B0503020204020204" pitchFamily="34" charset="-122"/>
              <a:ea typeface="微软雅黑" panose="020B0503020204020204" pitchFamily="34" charset="-122"/>
            </a:endParaRPr>
          </a:p>
        </p:txBody>
      </p:sp>
      <p:sp>
        <p:nvSpPr>
          <p:cNvPr id="8" name="Freeform 29"/>
          <p:cNvSpPr/>
          <p:nvPr/>
        </p:nvSpPr>
        <p:spPr bwMode="auto">
          <a:xfrm>
            <a:off x="1041593" y="1382463"/>
            <a:ext cx="2091839" cy="1926869"/>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FC000"/>
              </a:gs>
              <a:gs pos="50000">
                <a:schemeClr val="bg1"/>
              </a:gs>
              <a:gs pos="50000">
                <a:srgbClr val="F2B800"/>
              </a:gs>
              <a:gs pos="100000">
                <a:srgbClr val="FFFF00"/>
              </a:gs>
            </a:gsLst>
            <a:lin ang="5400000" scaled="1"/>
          </a:gradFill>
          <a:ln>
            <a:noFill/>
          </a:ln>
          <a:effectLst>
            <a:outerShdw blurRad="152400" dist="152400" dir="2700000" algn="tl" rotWithShape="0">
              <a:prstClr val="black">
                <a:alpha val="60000"/>
              </a:prstClr>
            </a:outerShdw>
          </a:effectLst>
        </p:spPr>
        <p:txBody>
          <a:bodyPr vert="horz" wrap="square" lIns="91440" tIns="45720" rIns="91440" bIns="45720" numCol="1" anchor="t" anchorCtr="0" compatLnSpc="1"/>
          <a:lstStyle/>
          <a:p>
            <a:endParaRPr lang="zh-CN" altLang="en-US">
              <a:noFill/>
            </a:endParaRPr>
          </a:p>
        </p:txBody>
      </p:sp>
    </p:spTree>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grpId="1" nodeType="withEffect">
                                  <p:stCondLst>
                                    <p:cond delay="0"/>
                                  </p:stCondLst>
                                  <p:childTnLst>
                                    <p:animMotion origin="layout" path="M -3.95833E-6 0 L -0.00026 -0.63333 " pathEditMode="relative" rAng="0" ptsTypes="AA">
                                      <p:cBhvr>
                                        <p:cTn id="11" dur="1000" spd="-100000" fill="hold"/>
                                        <p:tgtEl>
                                          <p:spTgt spid="2"/>
                                        </p:tgtEl>
                                        <p:attrNameLst>
                                          <p:attrName>ppt_x</p:attrName>
                                          <p:attrName>ppt_y</p:attrName>
                                        </p:attrNameLst>
                                      </p:cBhvr>
                                      <p:rCtr x="-13" y="-31667"/>
                                    </p:animMotion>
                                  </p:childTnLst>
                                </p:cTn>
                              </p:par>
                            </p:childTnLst>
                          </p:cTn>
                        </p:par>
                        <p:par>
                          <p:cTn id="12" fill="hold">
                            <p:stCondLst>
                              <p:cond delay="500"/>
                            </p:stCondLst>
                            <p:childTnLst>
                              <p:par>
                                <p:cTn id="13" presetID="53" presetClass="entr" presetSubtype="16"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250" fill="hold"/>
                                        <p:tgtEl>
                                          <p:spTgt spid="8"/>
                                        </p:tgtEl>
                                        <p:attrNameLst>
                                          <p:attrName>ppt_w</p:attrName>
                                        </p:attrNameLst>
                                      </p:cBhvr>
                                      <p:tavLst>
                                        <p:tav tm="0">
                                          <p:val>
                                            <p:fltVal val="0"/>
                                          </p:val>
                                        </p:tav>
                                        <p:tav tm="100000">
                                          <p:val>
                                            <p:strVal val="#ppt_w"/>
                                          </p:val>
                                        </p:tav>
                                      </p:tavLst>
                                    </p:anim>
                                    <p:anim calcmode="lin" valueType="num">
                                      <p:cBhvr>
                                        <p:cTn id="16" dur="250" fill="hold"/>
                                        <p:tgtEl>
                                          <p:spTgt spid="8"/>
                                        </p:tgtEl>
                                        <p:attrNameLst>
                                          <p:attrName>ppt_h</p:attrName>
                                        </p:attrNameLst>
                                      </p:cBhvr>
                                      <p:tavLst>
                                        <p:tav tm="0">
                                          <p:val>
                                            <p:fltVal val="0"/>
                                          </p:val>
                                        </p:tav>
                                        <p:tav tm="100000">
                                          <p:val>
                                            <p:strVal val="#ppt_h"/>
                                          </p:val>
                                        </p:tav>
                                      </p:tavLst>
                                    </p:anim>
                                    <p:animEffect transition="in" filter="fade">
                                      <p:cBhvr>
                                        <p:cTn id="17" dur="250"/>
                                        <p:tgtEl>
                                          <p:spTgt spid="8"/>
                                        </p:tgtEl>
                                      </p:cBhvr>
                                    </p:animEffect>
                                  </p:childTnLst>
                                </p:cTn>
                              </p:par>
                              <p:par>
                                <p:cTn id="18" presetID="6" presetClass="emph" presetSubtype="0" decel="100000" fill="hold" grpId="1" nodeType="withEffect">
                                  <p:stCondLst>
                                    <p:cond delay="200"/>
                                  </p:stCondLst>
                                  <p:childTnLst>
                                    <p:animScale>
                                      <p:cBhvr>
                                        <p:cTn id="19" dur="250" fill="hold"/>
                                        <p:tgtEl>
                                          <p:spTgt spid="8"/>
                                        </p:tgtEl>
                                      </p:cBhvr>
                                      <p:by x="120000" y="120000"/>
                                    </p:animScale>
                                  </p:childTnLst>
                                </p:cTn>
                              </p:par>
                              <p:par>
                                <p:cTn id="20" presetID="6" presetClass="emph" presetSubtype="0" decel="100000" fill="hold" grpId="2" nodeType="withEffect">
                                  <p:stCondLst>
                                    <p:cond delay="400"/>
                                  </p:stCondLst>
                                  <p:childTnLst>
                                    <p:animScale>
                                      <p:cBhvr>
                                        <p:cTn id="21" dur="250" fill="hold"/>
                                        <p:tgtEl>
                                          <p:spTgt spid="8"/>
                                        </p:tgtEl>
                                      </p:cBhvr>
                                      <p:by x="83000" y="83000"/>
                                    </p:animScale>
                                  </p:childTnLst>
                                </p:cTn>
                              </p:par>
                              <p:par>
                                <p:cTn id="22" presetID="53" presetClass="entr" presetSubtype="16" fill="hold" grpId="0" nodeType="withEffect">
                                  <p:stCondLst>
                                    <p:cond delay="400"/>
                                  </p:stCondLst>
                                  <p:childTnLst>
                                    <p:set>
                                      <p:cBhvr>
                                        <p:cTn id="23" dur="1" fill="hold">
                                          <p:stCondLst>
                                            <p:cond delay="0"/>
                                          </p:stCondLst>
                                        </p:cTn>
                                        <p:tgtEl>
                                          <p:spTgt spid="3"/>
                                        </p:tgtEl>
                                        <p:attrNameLst>
                                          <p:attrName>style.visibility</p:attrName>
                                        </p:attrNameLst>
                                      </p:cBhvr>
                                      <p:to>
                                        <p:strVal val="visible"/>
                                      </p:to>
                                    </p:set>
                                    <p:anim calcmode="lin" valueType="num">
                                      <p:cBhvr>
                                        <p:cTn id="24" dur="250" fill="hold"/>
                                        <p:tgtEl>
                                          <p:spTgt spid="3"/>
                                        </p:tgtEl>
                                        <p:attrNameLst>
                                          <p:attrName>ppt_w</p:attrName>
                                        </p:attrNameLst>
                                      </p:cBhvr>
                                      <p:tavLst>
                                        <p:tav tm="0">
                                          <p:val>
                                            <p:fltVal val="0"/>
                                          </p:val>
                                        </p:tav>
                                        <p:tav tm="100000">
                                          <p:val>
                                            <p:strVal val="#ppt_w"/>
                                          </p:val>
                                        </p:tav>
                                      </p:tavLst>
                                    </p:anim>
                                    <p:anim calcmode="lin" valueType="num">
                                      <p:cBhvr>
                                        <p:cTn id="25" dur="250" fill="hold"/>
                                        <p:tgtEl>
                                          <p:spTgt spid="3"/>
                                        </p:tgtEl>
                                        <p:attrNameLst>
                                          <p:attrName>ppt_h</p:attrName>
                                        </p:attrNameLst>
                                      </p:cBhvr>
                                      <p:tavLst>
                                        <p:tav tm="0">
                                          <p:val>
                                            <p:fltVal val="0"/>
                                          </p:val>
                                        </p:tav>
                                        <p:tav tm="100000">
                                          <p:val>
                                            <p:strVal val="#ppt_h"/>
                                          </p:val>
                                        </p:tav>
                                      </p:tavLst>
                                    </p:anim>
                                    <p:animEffect transition="in" filter="fade">
                                      <p:cBhvr>
                                        <p:cTn id="26" dur="250"/>
                                        <p:tgtEl>
                                          <p:spTgt spid="3"/>
                                        </p:tgtEl>
                                      </p:cBhvr>
                                    </p:animEffect>
                                  </p:childTnLst>
                                </p:cTn>
                              </p:par>
                              <p:par>
                                <p:cTn id="27" presetID="6" presetClass="emph" presetSubtype="0" decel="100000" fill="hold" grpId="1" nodeType="withEffect">
                                  <p:stCondLst>
                                    <p:cond delay="600"/>
                                  </p:stCondLst>
                                  <p:childTnLst>
                                    <p:animScale>
                                      <p:cBhvr>
                                        <p:cTn id="28" dur="250" fill="hold"/>
                                        <p:tgtEl>
                                          <p:spTgt spid="3"/>
                                        </p:tgtEl>
                                      </p:cBhvr>
                                      <p:by x="120000" y="120000"/>
                                    </p:animScale>
                                  </p:childTnLst>
                                </p:cTn>
                              </p:par>
                              <p:par>
                                <p:cTn id="29" presetID="6" presetClass="emph" presetSubtype="0" decel="100000" fill="hold" grpId="2" nodeType="withEffect">
                                  <p:stCondLst>
                                    <p:cond delay="800"/>
                                  </p:stCondLst>
                                  <p:childTnLst>
                                    <p:animScale>
                                      <p:cBhvr>
                                        <p:cTn id="30" dur="250" fill="hold"/>
                                        <p:tgtEl>
                                          <p:spTgt spid="3"/>
                                        </p:tgtEl>
                                      </p:cBhvr>
                                      <p:by x="83000" y="83000"/>
                                    </p:animScale>
                                  </p:childTnLst>
                                </p:cTn>
                              </p:par>
                            </p:childTnLst>
                          </p:cTn>
                        </p:par>
                        <p:par>
                          <p:cTn id="31" fill="hold">
                            <p:stCondLst>
                              <p:cond delay="1000"/>
                            </p:stCondLst>
                            <p:childTnLst>
                              <p:par>
                                <p:cTn id="32" presetID="22" presetClass="entr" presetSubtype="8" fill="hold"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left)">
                                      <p:cBhvr>
                                        <p:cTn id="34" dur="1000"/>
                                        <p:tgtEl>
                                          <p:spTgt spid="9"/>
                                        </p:tgtEl>
                                      </p:cBhvr>
                                    </p:animEffect>
                                  </p:childTnLst>
                                </p:cTn>
                              </p:par>
                            </p:childTnLst>
                          </p:cTn>
                        </p:par>
                        <p:par>
                          <p:cTn id="35" fill="hold">
                            <p:stCondLst>
                              <p:cond delay="2000"/>
                            </p:stCondLst>
                            <p:childTnLst>
                              <p:par>
                                <p:cTn id="36" presetID="53" presetClass="entr" presetSubtype="16" fill="hold" grpId="0" nodeType="afterEffect">
                                  <p:stCondLst>
                                    <p:cond delay="0"/>
                                  </p:stCondLst>
                                  <p:childTnLst>
                                    <p:set>
                                      <p:cBhvr>
                                        <p:cTn id="37" dur="1" fill="hold">
                                          <p:stCondLst>
                                            <p:cond delay="0"/>
                                          </p:stCondLst>
                                        </p:cTn>
                                        <p:tgtEl>
                                          <p:spTgt spid="6"/>
                                        </p:tgtEl>
                                        <p:attrNameLst>
                                          <p:attrName>style.visibility</p:attrName>
                                        </p:attrNameLst>
                                      </p:cBhvr>
                                      <p:to>
                                        <p:strVal val="visible"/>
                                      </p:to>
                                    </p:set>
                                    <p:anim calcmode="lin" valueType="num">
                                      <p:cBhvr>
                                        <p:cTn id="38" dur="500" fill="hold"/>
                                        <p:tgtEl>
                                          <p:spTgt spid="6"/>
                                        </p:tgtEl>
                                        <p:attrNameLst>
                                          <p:attrName>ppt_w</p:attrName>
                                        </p:attrNameLst>
                                      </p:cBhvr>
                                      <p:tavLst>
                                        <p:tav tm="0">
                                          <p:val>
                                            <p:fltVal val="0"/>
                                          </p:val>
                                        </p:tav>
                                        <p:tav tm="100000">
                                          <p:val>
                                            <p:strVal val="#ppt_w"/>
                                          </p:val>
                                        </p:tav>
                                      </p:tavLst>
                                    </p:anim>
                                    <p:anim calcmode="lin" valueType="num">
                                      <p:cBhvr>
                                        <p:cTn id="39" dur="500" fill="hold"/>
                                        <p:tgtEl>
                                          <p:spTgt spid="6"/>
                                        </p:tgtEl>
                                        <p:attrNameLst>
                                          <p:attrName>ppt_h</p:attrName>
                                        </p:attrNameLst>
                                      </p:cBhvr>
                                      <p:tavLst>
                                        <p:tav tm="0">
                                          <p:val>
                                            <p:fltVal val="0"/>
                                          </p:val>
                                        </p:tav>
                                        <p:tav tm="100000">
                                          <p:val>
                                            <p:strVal val="#ppt_h"/>
                                          </p:val>
                                        </p:tav>
                                      </p:tavLst>
                                    </p:anim>
                                    <p:animEffect transition="in" filter="fade">
                                      <p:cBhvr>
                                        <p:cTn id="40" dur="500"/>
                                        <p:tgtEl>
                                          <p:spTgt spid="6"/>
                                        </p:tgtEl>
                                      </p:cBhvr>
                                    </p:animEffect>
                                  </p:childTnLst>
                                </p:cTn>
                              </p:par>
                              <p:par>
                                <p:cTn id="41" presetID="35" presetClass="path" presetSubtype="0" accel="50000" decel="50000" fill="hold" grpId="1" nodeType="withEffect">
                                  <p:stCondLst>
                                    <p:cond delay="0"/>
                                  </p:stCondLst>
                                  <p:childTnLst>
                                    <p:animMotion origin="layout" path="M 2.08333E-7 -1.48148E-6 L 0.31576 -1.48148E-6 " pathEditMode="relative" rAng="0" ptsTypes="AA">
                                      <p:cBhvr>
                                        <p:cTn id="42" dur="1000" spd="-100000" fill="hold"/>
                                        <p:tgtEl>
                                          <p:spTgt spid="6"/>
                                        </p:tgtEl>
                                        <p:attrNameLst>
                                          <p:attrName>ppt_x</p:attrName>
                                          <p:attrName>ppt_y</p:attrName>
                                        </p:attrNameLst>
                                      </p:cBhvr>
                                      <p:rCtr x="15781" y="0"/>
                                    </p:animMotion>
                                  </p:childTnLst>
                                </p:cTn>
                              </p:par>
                              <p:par>
                                <p:cTn id="43" presetID="53" presetClass="entr" presetSubtype="16" fill="hold" grpId="0" nodeType="withEffect">
                                  <p:stCondLst>
                                    <p:cond delay="300"/>
                                  </p:stCondLst>
                                  <p:childTnLst>
                                    <p:set>
                                      <p:cBhvr>
                                        <p:cTn id="44" dur="1" fill="hold">
                                          <p:stCondLst>
                                            <p:cond delay="0"/>
                                          </p:stCondLst>
                                        </p:cTn>
                                        <p:tgtEl>
                                          <p:spTgt spid="7"/>
                                        </p:tgtEl>
                                        <p:attrNameLst>
                                          <p:attrName>style.visibility</p:attrName>
                                        </p:attrNameLst>
                                      </p:cBhvr>
                                      <p:to>
                                        <p:strVal val="visible"/>
                                      </p:to>
                                    </p:set>
                                    <p:anim calcmode="lin" valueType="num">
                                      <p:cBhvr>
                                        <p:cTn id="45" dur="500" fill="hold"/>
                                        <p:tgtEl>
                                          <p:spTgt spid="7"/>
                                        </p:tgtEl>
                                        <p:attrNameLst>
                                          <p:attrName>ppt_w</p:attrName>
                                        </p:attrNameLst>
                                      </p:cBhvr>
                                      <p:tavLst>
                                        <p:tav tm="0">
                                          <p:val>
                                            <p:fltVal val="0"/>
                                          </p:val>
                                        </p:tav>
                                        <p:tav tm="100000">
                                          <p:val>
                                            <p:strVal val="#ppt_w"/>
                                          </p:val>
                                        </p:tav>
                                      </p:tavLst>
                                    </p:anim>
                                    <p:anim calcmode="lin" valueType="num">
                                      <p:cBhvr>
                                        <p:cTn id="46" dur="500" fill="hold"/>
                                        <p:tgtEl>
                                          <p:spTgt spid="7"/>
                                        </p:tgtEl>
                                        <p:attrNameLst>
                                          <p:attrName>ppt_h</p:attrName>
                                        </p:attrNameLst>
                                      </p:cBhvr>
                                      <p:tavLst>
                                        <p:tav tm="0">
                                          <p:val>
                                            <p:fltVal val="0"/>
                                          </p:val>
                                        </p:tav>
                                        <p:tav tm="100000">
                                          <p:val>
                                            <p:strVal val="#ppt_h"/>
                                          </p:val>
                                        </p:tav>
                                      </p:tavLst>
                                    </p:anim>
                                    <p:animEffect transition="in" filter="fade">
                                      <p:cBhvr>
                                        <p:cTn id="47" dur="500"/>
                                        <p:tgtEl>
                                          <p:spTgt spid="7"/>
                                        </p:tgtEl>
                                      </p:cBhvr>
                                    </p:animEffect>
                                  </p:childTnLst>
                                </p:cTn>
                              </p:par>
                              <p:par>
                                <p:cTn id="48" presetID="35" presetClass="path" presetSubtype="0" accel="50000" decel="50000" fill="hold" grpId="1" nodeType="withEffect">
                                  <p:stCondLst>
                                    <p:cond delay="300"/>
                                  </p:stCondLst>
                                  <p:childTnLst>
                                    <p:animMotion origin="layout" path="M 2.08333E-7 -4.81481E-6 L 0.31576 -4.81481E-6 " pathEditMode="relative" rAng="0" ptsTypes="AA">
                                      <p:cBhvr>
                                        <p:cTn id="49" dur="1000" spd="-100000" fill="hold"/>
                                        <p:tgtEl>
                                          <p:spTgt spid="7"/>
                                        </p:tgtEl>
                                        <p:attrNameLst>
                                          <p:attrName>ppt_x</p:attrName>
                                          <p:attrName>ppt_y</p:attrName>
                                        </p:attrNameLst>
                                      </p:cBhvr>
                                      <p:rCtr x="15781" y="0"/>
                                    </p:animMotion>
                                  </p:childTnLst>
                                </p:cTn>
                              </p:par>
                              <p:par>
                                <p:cTn id="50" presetID="53" presetClass="entr" presetSubtype="16" fill="hold" grpId="0" nodeType="withEffect">
                                  <p:stCondLst>
                                    <p:cond delay="600"/>
                                  </p:stCondLst>
                                  <p:childTnLst>
                                    <p:set>
                                      <p:cBhvr>
                                        <p:cTn id="51" dur="1" fill="hold">
                                          <p:stCondLst>
                                            <p:cond delay="0"/>
                                          </p:stCondLst>
                                        </p:cTn>
                                        <p:tgtEl>
                                          <p:spTgt spid="4"/>
                                        </p:tgtEl>
                                        <p:attrNameLst>
                                          <p:attrName>style.visibility</p:attrName>
                                        </p:attrNameLst>
                                      </p:cBhvr>
                                      <p:to>
                                        <p:strVal val="visible"/>
                                      </p:to>
                                    </p:set>
                                    <p:anim calcmode="lin" valueType="num">
                                      <p:cBhvr>
                                        <p:cTn id="52" dur="500" fill="hold"/>
                                        <p:tgtEl>
                                          <p:spTgt spid="4"/>
                                        </p:tgtEl>
                                        <p:attrNameLst>
                                          <p:attrName>ppt_w</p:attrName>
                                        </p:attrNameLst>
                                      </p:cBhvr>
                                      <p:tavLst>
                                        <p:tav tm="0">
                                          <p:val>
                                            <p:fltVal val="0"/>
                                          </p:val>
                                        </p:tav>
                                        <p:tav tm="100000">
                                          <p:val>
                                            <p:strVal val="#ppt_w"/>
                                          </p:val>
                                        </p:tav>
                                      </p:tavLst>
                                    </p:anim>
                                    <p:anim calcmode="lin" valueType="num">
                                      <p:cBhvr>
                                        <p:cTn id="53" dur="500" fill="hold"/>
                                        <p:tgtEl>
                                          <p:spTgt spid="4"/>
                                        </p:tgtEl>
                                        <p:attrNameLst>
                                          <p:attrName>ppt_h</p:attrName>
                                        </p:attrNameLst>
                                      </p:cBhvr>
                                      <p:tavLst>
                                        <p:tav tm="0">
                                          <p:val>
                                            <p:fltVal val="0"/>
                                          </p:val>
                                        </p:tav>
                                        <p:tav tm="100000">
                                          <p:val>
                                            <p:strVal val="#ppt_h"/>
                                          </p:val>
                                        </p:tav>
                                      </p:tavLst>
                                    </p:anim>
                                    <p:animEffect transition="in" filter="fade">
                                      <p:cBhvr>
                                        <p:cTn id="54" dur="500"/>
                                        <p:tgtEl>
                                          <p:spTgt spid="4"/>
                                        </p:tgtEl>
                                      </p:cBhvr>
                                    </p:animEffect>
                                  </p:childTnLst>
                                </p:cTn>
                              </p:par>
                              <p:par>
                                <p:cTn id="55" presetID="35" presetClass="path" presetSubtype="0" accel="50000" decel="50000" fill="hold" grpId="1" nodeType="withEffect">
                                  <p:stCondLst>
                                    <p:cond delay="600"/>
                                  </p:stCondLst>
                                  <p:childTnLst>
                                    <p:animMotion origin="layout" path="M 2.08333E-7 4.07407E-6 L 0.31576 4.07407E-6 " pathEditMode="relative" rAng="0" ptsTypes="AA">
                                      <p:cBhvr>
                                        <p:cTn id="56" dur="1000" spd="-100000" fill="hold"/>
                                        <p:tgtEl>
                                          <p:spTgt spid="4"/>
                                        </p:tgtEl>
                                        <p:attrNameLst>
                                          <p:attrName>ppt_x</p:attrName>
                                          <p:attrName>ppt_y</p:attrName>
                                        </p:attrNameLst>
                                      </p:cBhvr>
                                      <p:rCtr x="15781"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p:bldP spid="3" grpId="1"/>
      <p:bldP spid="3" grpId="2"/>
      <p:bldP spid="4" grpId="0"/>
      <p:bldP spid="4" grpId="1"/>
      <p:bldP spid="6" grpId="0"/>
      <p:bldP spid="6" grpId="1"/>
      <p:bldP spid="7" grpId="0"/>
      <p:bldP spid="7" grpId="1"/>
      <p:bldP spid="8" grpId="0" animBg="1"/>
      <p:bldP spid="8" grpId="1" animBg="1"/>
      <p:bldP spid="8" grpId="2"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矩形 35"/>
          <p:cNvSpPr/>
          <p:nvPr/>
        </p:nvSpPr>
        <p:spPr>
          <a:xfrm>
            <a:off x="0" y="3448103"/>
            <a:ext cx="12192000" cy="1465632"/>
          </a:xfrm>
          <a:prstGeom prst="rect">
            <a:avLst/>
          </a:prstGeom>
          <a:ln>
            <a:noFill/>
          </a:ln>
          <a:effectLst>
            <a:outerShdw blurRad="127000" dist="50800" dir="54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6" name="图片 2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88923" y="246423"/>
            <a:ext cx="4103077" cy="675011"/>
          </a:xfrm>
          <a:prstGeom prst="rect">
            <a:avLst/>
          </a:prstGeom>
        </p:spPr>
      </p:pic>
      <p:cxnSp>
        <p:nvCxnSpPr>
          <p:cNvPr id="27" name="直接连接符 26"/>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28" name="矩形 27"/>
          <p:cNvSpPr/>
          <p:nvPr/>
        </p:nvSpPr>
        <p:spPr>
          <a:xfrm>
            <a:off x="1060287" y="353095"/>
            <a:ext cx="5262188" cy="461665"/>
          </a:xfrm>
          <a:prstGeom prst="rect">
            <a:avLst/>
          </a:prstGeom>
        </p:spPr>
        <p:txBody>
          <a:bodyPr wrap="square">
            <a:spAutoFit/>
          </a:bodyPr>
          <a:lstStyle/>
          <a:p>
            <a:r>
              <a:rPr lang="zh-CN" altLang="en-US" sz="2400" b="1" dirty="0">
                <a:solidFill>
                  <a:schemeClr val="accent1"/>
                </a:solidFill>
                <a:latin typeface="微软雅黑" panose="020B0503020204020204" pitchFamily="34" charset="-122"/>
                <a:ea typeface="微软雅黑" panose="020B0503020204020204" pitchFamily="34" charset="-122"/>
              </a:rPr>
              <a:t>第一部分：学习的指导思想和意义</a:t>
            </a:r>
          </a:p>
        </p:txBody>
      </p:sp>
      <p:sp>
        <p:nvSpPr>
          <p:cNvPr id="29" name="Freeform 29"/>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31" name="图片 3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78806" y="1250620"/>
            <a:ext cx="2660111" cy="2197483"/>
          </a:xfrm>
          <a:prstGeom prst="rect">
            <a:avLst/>
          </a:prstGeom>
        </p:spPr>
      </p:pic>
      <p:sp>
        <p:nvSpPr>
          <p:cNvPr id="32" name="文本框 31"/>
          <p:cNvSpPr txBox="1"/>
          <p:nvPr/>
        </p:nvSpPr>
        <p:spPr>
          <a:xfrm>
            <a:off x="5330026" y="2055641"/>
            <a:ext cx="4083170" cy="1169551"/>
          </a:xfrm>
          <a:prstGeom prst="rect">
            <a:avLst/>
          </a:prstGeom>
          <a:noFill/>
        </p:spPr>
        <p:txBody>
          <a:bodyPr wrap="none" rtlCol="0">
            <a:spAutoFit/>
          </a:bodyPr>
          <a:lstStyle>
            <a:defPPr>
              <a:defRPr lang="zh-CN"/>
            </a:defPPr>
            <a:lvl1pPr>
              <a:defRPr sz="4400" b="0">
                <a:gradFill>
                  <a:gsLst>
                    <a:gs pos="14000">
                      <a:srgbClr val="FF0000"/>
                    </a:gs>
                    <a:gs pos="94000">
                      <a:srgbClr val="790000"/>
                    </a:gs>
                    <a:gs pos="49000">
                      <a:srgbClr val="FF0000"/>
                    </a:gs>
                  </a:gsLst>
                  <a:lin ang="5400000" scaled="1"/>
                </a:gradFill>
                <a:effectLst>
                  <a:glow rad="127000">
                    <a:schemeClr val="bg1"/>
                  </a:glow>
                </a:effectLst>
                <a:latin typeface="微软雅黑" panose="020B0503020204020204" pitchFamily="34" charset="-122"/>
                <a:ea typeface="微软雅黑" panose="020B0503020204020204" pitchFamily="34" charset="-122"/>
              </a:defRPr>
            </a:lvl1pPr>
          </a:lstStyle>
          <a:p>
            <a:pPr algn="ctr"/>
            <a:r>
              <a:rPr lang="zh-CN" altLang="en-US" sz="7000" b="1" spc="600" dirty="0" smtClean="0">
                <a:solidFill>
                  <a:srgbClr val="C00000"/>
                </a:solidFill>
                <a:effectLst/>
              </a:rPr>
              <a:t>学习总则</a:t>
            </a:r>
            <a:endParaRPr lang="zh-CN" altLang="en-US" sz="7000" b="1" spc="600" dirty="0">
              <a:solidFill>
                <a:srgbClr val="C00000"/>
              </a:solidFill>
              <a:effectLst/>
            </a:endParaRPr>
          </a:p>
        </p:txBody>
      </p:sp>
      <p:sp>
        <p:nvSpPr>
          <p:cNvPr id="33" name="矩形 32"/>
          <p:cNvSpPr/>
          <p:nvPr/>
        </p:nvSpPr>
        <p:spPr>
          <a:xfrm>
            <a:off x="809937" y="3719254"/>
            <a:ext cx="10572125" cy="923330"/>
          </a:xfrm>
          <a:prstGeom prst="rect">
            <a:avLst/>
          </a:prstGeom>
        </p:spPr>
        <p:txBody>
          <a:bodyPr wrap="none">
            <a:spAutoFit/>
          </a:bodyPr>
          <a:lstStyle/>
          <a:p>
            <a:pPr algn="ctr"/>
            <a:r>
              <a:rPr lang="zh-CN" altLang="en-US" sz="5400" b="1" dirty="0">
                <a:solidFill>
                  <a:schemeClr val="accent4">
                    <a:lumMod val="40000"/>
                    <a:lumOff val="60000"/>
                  </a:schemeClr>
                </a:solidFill>
                <a:latin typeface="微软雅黑" panose="020B0503020204020204" pitchFamily="34" charset="-122"/>
                <a:ea typeface="微软雅黑" panose="020B0503020204020204" pitchFamily="34" charset="-122"/>
              </a:rPr>
              <a:t>总则是一部法律法规的统领和思想</a:t>
            </a:r>
          </a:p>
        </p:txBody>
      </p:sp>
      <p:sp>
        <p:nvSpPr>
          <p:cNvPr id="35" name="矩形 34"/>
          <p:cNvSpPr/>
          <p:nvPr/>
        </p:nvSpPr>
        <p:spPr>
          <a:xfrm>
            <a:off x="1945713" y="5251222"/>
            <a:ext cx="8753524" cy="922020"/>
          </a:xfrm>
          <a:prstGeom prst="rect">
            <a:avLst/>
          </a:prstGeom>
        </p:spPr>
        <p:txBody>
          <a:bodyPr wrap="square">
            <a:spAutoFit/>
          </a:bodyPr>
          <a:lstStyle/>
          <a:p>
            <a:pPr algn="ctr"/>
            <a:r>
              <a:rPr lang="zh-CN" altLang="en-US" dirty="0">
                <a:latin typeface="微软雅黑" panose="020B0503020204020204" pitchFamily="34" charset="-122"/>
                <a:ea typeface="微软雅黑" panose="020B0503020204020204" pitchFamily="34" charset="-122"/>
              </a:rPr>
              <a:t>总则五章，第一</a:t>
            </a:r>
            <a:r>
              <a:rPr lang="zh-CN" altLang="en-US" dirty="0" smtClean="0">
                <a:latin typeface="微软雅黑" panose="020B0503020204020204" pitchFamily="34" charset="-122"/>
                <a:ea typeface="微软雅黑" panose="020B0503020204020204" pitchFamily="34" charset="-122"/>
              </a:rPr>
              <a:t>章是</a:t>
            </a:r>
            <a:r>
              <a:rPr lang="zh-CN" altLang="en-US" dirty="0">
                <a:latin typeface="微软雅黑" panose="020B0503020204020204" pitchFamily="34" charset="-122"/>
                <a:ea typeface="微软雅黑" panose="020B0503020204020204" pitchFamily="34" charset="-122"/>
              </a:rPr>
              <a:t>指导思想、原则和适用范围，第二章违纪与纪律处分，第三章纪律处分运用规则，第四章对违法犯罪党员的纪律处分，第五章其他规定（主体、责任、涉案款物、经济利益、执行、概念的解释、主动交代等）</a:t>
            </a:r>
          </a:p>
        </p:txBody>
      </p:sp>
    </p:spTree>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animEffect transition="in" filter="fade">
                                      <p:cBhvr>
                                        <p:cTn id="9" dur="500"/>
                                        <p:tgtEl>
                                          <p:spTgt spid="31"/>
                                        </p:tgtEl>
                                      </p:cBhvr>
                                    </p:animEffect>
                                  </p:childTnLst>
                                </p:cTn>
                              </p:par>
                              <p:par>
                                <p:cTn id="10" presetID="35" presetClass="path" presetSubtype="0" accel="50000" decel="50000" fill="hold" nodeType="withEffect">
                                  <p:stCondLst>
                                    <p:cond delay="0"/>
                                  </p:stCondLst>
                                  <p:childTnLst>
                                    <p:animMotion origin="layout" path="M -6.25E-7 -3.7037E-6 L 0.18997 -3.7037E-6 " pathEditMode="relative" rAng="0" ptsTypes="AA">
                                      <p:cBhvr>
                                        <p:cTn id="11" dur="1000" spd="-100000" fill="hold"/>
                                        <p:tgtEl>
                                          <p:spTgt spid="31"/>
                                        </p:tgtEl>
                                        <p:attrNameLst>
                                          <p:attrName>ppt_x</p:attrName>
                                          <p:attrName>ppt_y</p:attrName>
                                        </p:attrNameLst>
                                      </p:cBhvr>
                                      <p:rCtr x="9492" y="0"/>
                                    </p:animMotion>
                                  </p:childTnLst>
                                </p:cTn>
                              </p:par>
                              <p:par>
                                <p:cTn id="12" presetID="53" presetClass="entr" presetSubtype="16" fill="hold" grpId="0" nodeType="withEffect">
                                  <p:stCondLst>
                                    <p:cond delay="300"/>
                                  </p:stCondLst>
                                  <p:childTnLst>
                                    <p:set>
                                      <p:cBhvr>
                                        <p:cTn id="13" dur="1" fill="hold">
                                          <p:stCondLst>
                                            <p:cond delay="0"/>
                                          </p:stCondLst>
                                        </p:cTn>
                                        <p:tgtEl>
                                          <p:spTgt spid="32"/>
                                        </p:tgtEl>
                                        <p:attrNameLst>
                                          <p:attrName>style.visibility</p:attrName>
                                        </p:attrNameLst>
                                      </p:cBhvr>
                                      <p:to>
                                        <p:strVal val="visible"/>
                                      </p:to>
                                    </p:set>
                                    <p:anim calcmode="lin" valueType="num">
                                      <p:cBhvr>
                                        <p:cTn id="14" dur="500" fill="hold"/>
                                        <p:tgtEl>
                                          <p:spTgt spid="32"/>
                                        </p:tgtEl>
                                        <p:attrNameLst>
                                          <p:attrName>ppt_w</p:attrName>
                                        </p:attrNameLst>
                                      </p:cBhvr>
                                      <p:tavLst>
                                        <p:tav tm="0">
                                          <p:val>
                                            <p:fltVal val="0"/>
                                          </p:val>
                                        </p:tav>
                                        <p:tav tm="100000">
                                          <p:val>
                                            <p:strVal val="#ppt_w"/>
                                          </p:val>
                                        </p:tav>
                                      </p:tavLst>
                                    </p:anim>
                                    <p:anim calcmode="lin" valueType="num">
                                      <p:cBhvr>
                                        <p:cTn id="15" dur="500" fill="hold"/>
                                        <p:tgtEl>
                                          <p:spTgt spid="32"/>
                                        </p:tgtEl>
                                        <p:attrNameLst>
                                          <p:attrName>ppt_h</p:attrName>
                                        </p:attrNameLst>
                                      </p:cBhvr>
                                      <p:tavLst>
                                        <p:tav tm="0">
                                          <p:val>
                                            <p:fltVal val="0"/>
                                          </p:val>
                                        </p:tav>
                                        <p:tav tm="100000">
                                          <p:val>
                                            <p:strVal val="#ppt_h"/>
                                          </p:val>
                                        </p:tav>
                                      </p:tavLst>
                                    </p:anim>
                                    <p:animEffect transition="in" filter="fade">
                                      <p:cBhvr>
                                        <p:cTn id="16" dur="500"/>
                                        <p:tgtEl>
                                          <p:spTgt spid="32"/>
                                        </p:tgtEl>
                                      </p:cBhvr>
                                    </p:animEffect>
                                  </p:childTnLst>
                                </p:cTn>
                              </p:par>
                              <p:par>
                                <p:cTn id="17" presetID="35" presetClass="path" presetSubtype="0" accel="50000" decel="50000" fill="hold" grpId="1" nodeType="withEffect">
                                  <p:stCondLst>
                                    <p:cond delay="300"/>
                                  </p:stCondLst>
                                  <p:childTnLst>
                                    <p:animMotion origin="layout" path="M -6.25E-7 -3.7037E-6 L 0.18997 -3.7037E-6 " pathEditMode="relative" rAng="0" ptsTypes="AA">
                                      <p:cBhvr>
                                        <p:cTn id="18" dur="1000" spd="-100000" fill="hold"/>
                                        <p:tgtEl>
                                          <p:spTgt spid="32"/>
                                        </p:tgtEl>
                                        <p:attrNameLst>
                                          <p:attrName>ppt_x</p:attrName>
                                          <p:attrName>ppt_y</p:attrName>
                                        </p:attrNameLst>
                                      </p:cBhvr>
                                      <p:rCtr x="9492" y="0"/>
                                    </p:animMotion>
                                  </p:childTnLst>
                                </p:cTn>
                              </p:par>
                            </p:childTnLst>
                          </p:cTn>
                        </p:par>
                        <p:par>
                          <p:cTn id="19" fill="hold">
                            <p:stCondLst>
                              <p:cond delay="500"/>
                            </p:stCondLst>
                            <p:childTnLst>
                              <p:par>
                                <p:cTn id="20" presetID="53" presetClass="entr" presetSubtype="16" fill="hold" grpId="0" nodeType="afterEffect">
                                  <p:stCondLst>
                                    <p:cond delay="0"/>
                                  </p:stCondLst>
                                  <p:childTnLst>
                                    <p:set>
                                      <p:cBhvr>
                                        <p:cTn id="21" dur="1" fill="hold">
                                          <p:stCondLst>
                                            <p:cond delay="0"/>
                                          </p:stCondLst>
                                        </p:cTn>
                                        <p:tgtEl>
                                          <p:spTgt spid="36"/>
                                        </p:tgtEl>
                                        <p:attrNameLst>
                                          <p:attrName>style.visibility</p:attrName>
                                        </p:attrNameLst>
                                      </p:cBhvr>
                                      <p:to>
                                        <p:strVal val="visible"/>
                                      </p:to>
                                    </p:set>
                                    <p:anim calcmode="lin" valueType="num">
                                      <p:cBhvr>
                                        <p:cTn id="22" dur="500" fill="hold"/>
                                        <p:tgtEl>
                                          <p:spTgt spid="36"/>
                                        </p:tgtEl>
                                        <p:attrNameLst>
                                          <p:attrName>ppt_w</p:attrName>
                                        </p:attrNameLst>
                                      </p:cBhvr>
                                      <p:tavLst>
                                        <p:tav tm="0">
                                          <p:val>
                                            <p:fltVal val="0"/>
                                          </p:val>
                                        </p:tav>
                                        <p:tav tm="100000">
                                          <p:val>
                                            <p:strVal val="#ppt_w"/>
                                          </p:val>
                                        </p:tav>
                                      </p:tavLst>
                                    </p:anim>
                                    <p:anim calcmode="lin" valueType="num">
                                      <p:cBhvr>
                                        <p:cTn id="23" dur="500" fill="hold"/>
                                        <p:tgtEl>
                                          <p:spTgt spid="36"/>
                                        </p:tgtEl>
                                        <p:attrNameLst>
                                          <p:attrName>ppt_h</p:attrName>
                                        </p:attrNameLst>
                                      </p:cBhvr>
                                      <p:tavLst>
                                        <p:tav tm="0">
                                          <p:val>
                                            <p:fltVal val="0"/>
                                          </p:val>
                                        </p:tav>
                                        <p:tav tm="100000">
                                          <p:val>
                                            <p:strVal val="#ppt_h"/>
                                          </p:val>
                                        </p:tav>
                                      </p:tavLst>
                                    </p:anim>
                                    <p:animEffect transition="in" filter="fade">
                                      <p:cBhvr>
                                        <p:cTn id="24" dur="500"/>
                                        <p:tgtEl>
                                          <p:spTgt spid="36"/>
                                        </p:tgtEl>
                                      </p:cBhvr>
                                    </p:animEffect>
                                  </p:childTnLst>
                                </p:cTn>
                              </p:par>
                            </p:childTnLst>
                          </p:cTn>
                        </p:par>
                        <p:par>
                          <p:cTn id="25" fill="hold">
                            <p:stCondLst>
                              <p:cond delay="1000"/>
                            </p:stCondLst>
                            <p:childTnLst>
                              <p:par>
                                <p:cTn id="26" presetID="53" presetClass="entr" presetSubtype="16" fill="hold" grpId="0" nodeType="afterEffect">
                                  <p:stCondLst>
                                    <p:cond delay="0"/>
                                  </p:stCondLst>
                                  <p:childTnLst>
                                    <p:set>
                                      <p:cBhvr>
                                        <p:cTn id="27" dur="1" fill="hold">
                                          <p:stCondLst>
                                            <p:cond delay="0"/>
                                          </p:stCondLst>
                                        </p:cTn>
                                        <p:tgtEl>
                                          <p:spTgt spid="33"/>
                                        </p:tgtEl>
                                        <p:attrNameLst>
                                          <p:attrName>style.visibility</p:attrName>
                                        </p:attrNameLst>
                                      </p:cBhvr>
                                      <p:to>
                                        <p:strVal val="visible"/>
                                      </p:to>
                                    </p:set>
                                    <p:anim calcmode="lin" valueType="num">
                                      <p:cBhvr>
                                        <p:cTn id="28" dur="500" fill="hold"/>
                                        <p:tgtEl>
                                          <p:spTgt spid="33"/>
                                        </p:tgtEl>
                                        <p:attrNameLst>
                                          <p:attrName>ppt_w</p:attrName>
                                        </p:attrNameLst>
                                      </p:cBhvr>
                                      <p:tavLst>
                                        <p:tav tm="0">
                                          <p:val>
                                            <p:fltVal val="0"/>
                                          </p:val>
                                        </p:tav>
                                        <p:tav tm="100000">
                                          <p:val>
                                            <p:strVal val="#ppt_w"/>
                                          </p:val>
                                        </p:tav>
                                      </p:tavLst>
                                    </p:anim>
                                    <p:anim calcmode="lin" valueType="num">
                                      <p:cBhvr>
                                        <p:cTn id="29" dur="500" fill="hold"/>
                                        <p:tgtEl>
                                          <p:spTgt spid="33"/>
                                        </p:tgtEl>
                                        <p:attrNameLst>
                                          <p:attrName>ppt_h</p:attrName>
                                        </p:attrNameLst>
                                      </p:cBhvr>
                                      <p:tavLst>
                                        <p:tav tm="0">
                                          <p:val>
                                            <p:fltVal val="0"/>
                                          </p:val>
                                        </p:tav>
                                        <p:tav tm="100000">
                                          <p:val>
                                            <p:strVal val="#ppt_h"/>
                                          </p:val>
                                        </p:tav>
                                      </p:tavLst>
                                    </p:anim>
                                    <p:animEffect transition="in" filter="fade">
                                      <p:cBhvr>
                                        <p:cTn id="30" dur="500"/>
                                        <p:tgtEl>
                                          <p:spTgt spid="33"/>
                                        </p:tgtEl>
                                      </p:cBhvr>
                                    </p:animEffect>
                                  </p:childTnLst>
                                </p:cTn>
                              </p:par>
                              <p:par>
                                <p:cTn id="31" presetID="35" presetClass="path" presetSubtype="0" accel="50000" decel="50000" fill="hold" grpId="1" nodeType="withEffect">
                                  <p:stCondLst>
                                    <p:cond delay="0"/>
                                  </p:stCondLst>
                                  <p:childTnLst>
                                    <p:animMotion origin="layout" path="M 0 -3.7037E-6 L -0.41185 -3.7037E-6 " pathEditMode="relative" rAng="0" ptsTypes="AA">
                                      <p:cBhvr>
                                        <p:cTn id="32" dur="1000" spd="-100000" fill="hold"/>
                                        <p:tgtEl>
                                          <p:spTgt spid="33"/>
                                        </p:tgtEl>
                                        <p:attrNameLst>
                                          <p:attrName>ppt_x</p:attrName>
                                          <p:attrName>ppt_y</p:attrName>
                                        </p:attrNameLst>
                                      </p:cBhvr>
                                      <p:rCtr x="-20599" y="0"/>
                                    </p:animMotion>
                                  </p:childTnLst>
                                </p:cTn>
                              </p:par>
                            </p:childTnLst>
                          </p:cTn>
                        </p:par>
                        <p:par>
                          <p:cTn id="33" fill="hold">
                            <p:stCondLst>
                              <p:cond delay="1500"/>
                            </p:stCondLst>
                            <p:childTnLst>
                              <p:par>
                                <p:cTn id="34" presetID="53" presetClass="entr" presetSubtype="16" fill="hold" grpId="0" nodeType="afterEffect">
                                  <p:stCondLst>
                                    <p:cond delay="0"/>
                                  </p:stCondLst>
                                  <p:iterate type="lt">
                                    <p:tmPct val="10000"/>
                                  </p:iterate>
                                  <p:childTnLst>
                                    <p:set>
                                      <p:cBhvr>
                                        <p:cTn id="35" dur="1" fill="hold">
                                          <p:stCondLst>
                                            <p:cond delay="0"/>
                                          </p:stCondLst>
                                        </p:cTn>
                                        <p:tgtEl>
                                          <p:spTgt spid="35"/>
                                        </p:tgtEl>
                                        <p:attrNameLst>
                                          <p:attrName>style.visibility</p:attrName>
                                        </p:attrNameLst>
                                      </p:cBhvr>
                                      <p:to>
                                        <p:strVal val="visible"/>
                                      </p:to>
                                    </p:set>
                                    <p:anim calcmode="lin" valueType="num">
                                      <p:cBhvr>
                                        <p:cTn id="36" dur="250" fill="hold"/>
                                        <p:tgtEl>
                                          <p:spTgt spid="35"/>
                                        </p:tgtEl>
                                        <p:attrNameLst>
                                          <p:attrName>ppt_w</p:attrName>
                                        </p:attrNameLst>
                                      </p:cBhvr>
                                      <p:tavLst>
                                        <p:tav tm="0">
                                          <p:val>
                                            <p:fltVal val="0"/>
                                          </p:val>
                                        </p:tav>
                                        <p:tav tm="100000">
                                          <p:val>
                                            <p:strVal val="#ppt_w"/>
                                          </p:val>
                                        </p:tav>
                                      </p:tavLst>
                                    </p:anim>
                                    <p:anim calcmode="lin" valueType="num">
                                      <p:cBhvr>
                                        <p:cTn id="37" dur="250" fill="hold"/>
                                        <p:tgtEl>
                                          <p:spTgt spid="35"/>
                                        </p:tgtEl>
                                        <p:attrNameLst>
                                          <p:attrName>ppt_h</p:attrName>
                                        </p:attrNameLst>
                                      </p:cBhvr>
                                      <p:tavLst>
                                        <p:tav tm="0">
                                          <p:val>
                                            <p:fltVal val="0"/>
                                          </p:val>
                                        </p:tav>
                                        <p:tav tm="100000">
                                          <p:val>
                                            <p:strVal val="#ppt_h"/>
                                          </p:val>
                                        </p:tav>
                                      </p:tavLst>
                                    </p:anim>
                                    <p:animEffect transition="in" filter="fade">
                                      <p:cBhvr>
                                        <p:cTn id="38" dur="25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2" grpId="0"/>
      <p:bldP spid="32" grpId="1"/>
      <p:bldP spid="33" grpId="0"/>
      <p:bldP spid="33" grpId="1"/>
      <p:bldP spid="3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88923" y="246423"/>
            <a:ext cx="4103077" cy="675011"/>
          </a:xfrm>
          <a:prstGeom prst="rect">
            <a:avLst/>
          </a:prstGeom>
        </p:spPr>
      </p:pic>
      <p:cxnSp>
        <p:nvCxnSpPr>
          <p:cNvPr id="4" name="直接连接符 3"/>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1060287" y="353095"/>
            <a:ext cx="5262188" cy="461665"/>
          </a:xfrm>
          <a:prstGeom prst="rect">
            <a:avLst/>
          </a:prstGeom>
        </p:spPr>
        <p:txBody>
          <a:bodyPr wrap="square">
            <a:spAutoFit/>
          </a:bodyPr>
          <a:lstStyle/>
          <a:p>
            <a:r>
              <a:rPr lang="zh-CN" altLang="en-US" sz="2400" b="1" dirty="0" smtClean="0">
                <a:solidFill>
                  <a:schemeClr val="accent1"/>
                </a:solidFill>
                <a:latin typeface="微软雅黑" panose="020B0503020204020204" pitchFamily="34" charset="-122"/>
                <a:ea typeface="微软雅黑" panose="020B0503020204020204" pitchFamily="34" charset="-122"/>
              </a:rPr>
              <a:t>第二部分：总则</a:t>
            </a:r>
            <a:endParaRPr lang="zh-CN" altLang="en-US" sz="2400" b="1" dirty="0">
              <a:solidFill>
                <a:schemeClr val="accent1"/>
              </a:solidFill>
              <a:latin typeface="微软雅黑" panose="020B0503020204020204" pitchFamily="34" charset="-122"/>
              <a:ea typeface="微软雅黑" panose="020B0503020204020204" pitchFamily="34" charset="-122"/>
            </a:endParaRPr>
          </a:p>
        </p:txBody>
      </p:sp>
      <p:sp>
        <p:nvSpPr>
          <p:cNvPr id="6" name="Freeform 29"/>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9" name="矩形 8"/>
          <p:cNvSpPr/>
          <p:nvPr/>
        </p:nvSpPr>
        <p:spPr>
          <a:xfrm>
            <a:off x="3117215" y="1142513"/>
            <a:ext cx="5598746" cy="523220"/>
          </a:xfrm>
          <a:prstGeom prst="rect">
            <a:avLst/>
          </a:prstGeom>
          <a:ln>
            <a:noFill/>
          </a:ln>
        </p:spPr>
        <p:txBody>
          <a:bodyPr wrap="square">
            <a:spAutoFit/>
          </a:bodyPr>
          <a:lstStyle/>
          <a:p>
            <a:pPr algn="ctr">
              <a:spcAft>
                <a:spcPts val="300"/>
              </a:spcAft>
            </a:pPr>
            <a:r>
              <a:rPr lang="zh-CN" altLang="en-US" sz="2800" b="1" dirty="0" smtClean="0">
                <a:solidFill>
                  <a:schemeClr val="accent1"/>
                </a:solidFill>
                <a:latin typeface="微软雅黑" panose="020B0503020204020204" pitchFamily="34" charset="-122"/>
                <a:ea typeface="微软雅黑" panose="020B0503020204020204" pitchFamily="34" charset="-122"/>
              </a:rPr>
              <a:t>一、指导思想、原则和适用范围</a:t>
            </a:r>
            <a:endParaRPr lang="zh-CN" altLang="en-US" sz="2800" b="1" dirty="0">
              <a:solidFill>
                <a:schemeClr val="accent1"/>
              </a:solidFill>
              <a:latin typeface="微软雅黑" panose="020B0503020204020204" pitchFamily="34" charset="-122"/>
              <a:ea typeface="微软雅黑" panose="020B0503020204020204" pitchFamily="34" charset="-122"/>
            </a:endParaRPr>
          </a:p>
        </p:txBody>
      </p:sp>
      <p:sp>
        <p:nvSpPr>
          <p:cNvPr id="11" name="圆角矩形 10"/>
          <p:cNvSpPr/>
          <p:nvPr/>
        </p:nvSpPr>
        <p:spPr>
          <a:xfrm>
            <a:off x="165538" y="1773975"/>
            <a:ext cx="11887200" cy="832558"/>
          </a:xfrm>
          <a:prstGeom prst="roundRect">
            <a:avLst/>
          </a:prstGeom>
          <a:ln>
            <a:noFill/>
          </a:ln>
          <a:effectLst>
            <a:outerShdw blurRad="127000" dist="508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endParaRPr>
          </a:p>
        </p:txBody>
      </p:sp>
      <p:sp>
        <p:nvSpPr>
          <p:cNvPr id="8" name="矩形 7"/>
          <p:cNvSpPr/>
          <p:nvPr/>
        </p:nvSpPr>
        <p:spPr>
          <a:xfrm>
            <a:off x="288468" y="1836311"/>
            <a:ext cx="11630263" cy="583565"/>
          </a:xfrm>
          <a:prstGeom prst="rect">
            <a:avLst/>
          </a:prstGeom>
        </p:spPr>
        <p:txBody>
          <a:bodyPr wrap="square">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第一条　为</a:t>
            </a:r>
            <a:r>
              <a:rPr lang="zh-CN" altLang="en-US" sz="1600" b="1" dirty="0">
                <a:solidFill>
                  <a:srgbClr val="FFFF00"/>
                </a:solidFill>
                <a:latin typeface="微软雅黑" panose="020B0503020204020204" pitchFamily="34" charset="-122"/>
                <a:ea typeface="微软雅黑" panose="020B0503020204020204" pitchFamily="34" charset="-122"/>
              </a:rPr>
              <a:t>了</a:t>
            </a:r>
            <a:r>
              <a:rPr lang="zh-CN" altLang="en-US" sz="1600" b="1" dirty="0">
                <a:solidFill>
                  <a:schemeClr val="bg1"/>
                </a:solidFill>
                <a:latin typeface="微软雅黑" panose="020B0503020204020204" pitchFamily="34" charset="-122"/>
                <a:ea typeface="微软雅黑" panose="020B0503020204020204" pitchFamily="34" charset="-122"/>
              </a:rPr>
              <a:t>维护党章和其他党内法规，严肃党的纪律，纯洁党的组织，保障党员民主权利，教育党员遵纪守法，维护党的团结统一，保证党的路线、方针、政策、决议和国家法律法规的贯彻执行，根据</a:t>
            </a:r>
            <a:r>
              <a:rPr lang="en-US" altLang="zh-CN" sz="1600" b="1" dirty="0">
                <a:solidFill>
                  <a:schemeClr val="bg1"/>
                </a:solidFill>
                <a:latin typeface="微软雅黑" panose="020B0503020204020204" pitchFamily="34" charset="-122"/>
                <a:ea typeface="微软雅黑" panose="020B0503020204020204" pitchFamily="34" charset="-122"/>
              </a:rPr>
              <a:t>《</a:t>
            </a:r>
            <a:r>
              <a:rPr lang="zh-CN" altLang="en-US" sz="1600" b="1" dirty="0">
                <a:solidFill>
                  <a:schemeClr val="bg1"/>
                </a:solidFill>
                <a:latin typeface="微软雅黑" panose="020B0503020204020204" pitchFamily="34" charset="-122"/>
                <a:ea typeface="微软雅黑" panose="020B0503020204020204" pitchFamily="34" charset="-122"/>
              </a:rPr>
              <a:t>中国共产党章程</a:t>
            </a:r>
            <a:r>
              <a:rPr lang="en-US" altLang="zh-CN" sz="1600" b="1" dirty="0">
                <a:solidFill>
                  <a:schemeClr val="bg1"/>
                </a:solidFill>
                <a:latin typeface="微软雅黑" panose="020B0503020204020204" pitchFamily="34" charset="-122"/>
                <a:ea typeface="微软雅黑" panose="020B0503020204020204" pitchFamily="34" charset="-122"/>
              </a:rPr>
              <a:t>》</a:t>
            </a:r>
            <a:r>
              <a:rPr lang="zh-CN" altLang="en-US" sz="1600" b="1" dirty="0">
                <a:solidFill>
                  <a:schemeClr val="bg1"/>
                </a:solidFill>
                <a:latin typeface="微软雅黑" panose="020B0503020204020204" pitchFamily="34" charset="-122"/>
                <a:ea typeface="微软雅黑" panose="020B0503020204020204" pitchFamily="34" charset="-122"/>
              </a:rPr>
              <a:t>，制定本条例。 </a:t>
            </a:r>
            <a:endParaRPr lang="en-US" altLang="zh-CN" sz="1600" b="1" dirty="0">
              <a:solidFill>
                <a:schemeClr val="bg1"/>
              </a:solidFill>
              <a:latin typeface="微软雅黑" panose="020B0503020204020204" pitchFamily="34" charset="-122"/>
              <a:ea typeface="微软雅黑" panose="020B0503020204020204" pitchFamily="34" charset="-122"/>
            </a:endParaRPr>
          </a:p>
        </p:txBody>
      </p:sp>
      <p:sp>
        <p:nvSpPr>
          <p:cNvPr id="12" name="圆角矩形 11"/>
          <p:cNvSpPr/>
          <p:nvPr/>
        </p:nvSpPr>
        <p:spPr>
          <a:xfrm>
            <a:off x="165538" y="2769830"/>
            <a:ext cx="11891644" cy="832558"/>
          </a:xfrm>
          <a:prstGeom prst="roundRect">
            <a:avLst/>
          </a:prstGeom>
          <a:ln>
            <a:noFill/>
          </a:ln>
          <a:effectLst>
            <a:outerShdw blurRad="127000" dist="508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endParaRPr>
          </a:p>
        </p:txBody>
      </p:sp>
      <p:sp>
        <p:nvSpPr>
          <p:cNvPr id="2" name="TextBox 1"/>
          <p:cNvSpPr txBox="1"/>
          <p:nvPr/>
        </p:nvSpPr>
        <p:spPr>
          <a:xfrm>
            <a:off x="288468" y="2769830"/>
            <a:ext cx="11764269" cy="829945"/>
          </a:xfrm>
          <a:prstGeom prst="rect">
            <a:avLst/>
          </a:prstGeom>
          <a:noFill/>
        </p:spPr>
        <p:txBody>
          <a:bodyPr wrap="square"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第二条　</a:t>
            </a:r>
            <a:r>
              <a:rPr lang="zh-CN" altLang="en-US" sz="1600" b="1" dirty="0">
                <a:solidFill>
                  <a:srgbClr val="FFFF00"/>
                </a:solidFill>
                <a:latin typeface="微软雅黑" panose="020B0503020204020204" pitchFamily="34" charset="-122"/>
                <a:ea typeface="微软雅黑" panose="020B0503020204020204" pitchFamily="34" charset="-122"/>
              </a:rPr>
              <a:t>党的纪律建设必须坚持</a:t>
            </a:r>
            <a:r>
              <a:rPr lang="zh-CN" altLang="en-US" sz="1600" b="1" dirty="0">
                <a:solidFill>
                  <a:schemeClr val="bg1"/>
                </a:solidFill>
                <a:latin typeface="微软雅黑" panose="020B0503020204020204" pitchFamily="34" charset="-122"/>
                <a:ea typeface="微软雅黑" panose="020B0503020204020204" pitchFamily="34" charset="-122"/>
              </a:rPr>
              <a:t>以马克思列宁主义、毛泽东思想、邓小平理论、“三个代表”重要思想、科学发展观、</a:t>
            </a:r>
            <a:r>
              <a:rPr lang="zh-CN" altLang="en-US" sz="1600" b="1" dirty="0">
                <a:solidFill>
                  <a:srgbClr val="FFFF00"/>
                </a:solidFill>
                <a:latin typeface="微软雅黑" panose="020B0503020204020204" pitchFamily="34" charset="-122"/>
                <a:ea typeface="微软雅黑" panose="020B0503020204020204" pitchFamily="34" charset="-122"/>
              </a:rPr>
              <a:t>习近平新时代中国特色社会主义思想</a:t>
            </a:r>
            <a:r>
              <a:rPr lang="zh-CN" altLang="en-US" sz="1600" b="1" dirty="0">
                <a:solidFill>
                  <a:schemeClr val="bg1"/>
                </a:solidFill>
                <a:latin typeface="微软雅黑" panose="020B0503020204020204" pitchFamily="34" charset="-122"/>
                <a:ea typeface="微软雅黑" panose="020B0503020204020204" pitchFamily="34" charset="-122"/>
              </a:rPr>
              <a:t>为指导，</a:t>
            </a:r>
            <a:r>
              <a:rPr lang="zh-CN" altLang="en-US" sz="1600" b="1" dirty="0">
                <a:solidFill>
                  <a:srgbClr val="FFFF00"/>
                </a:solidFill>
                <a:latin typeface="微软雅黑" panose="020B0503020204020204" pitchFamily="34" charset="-122"/>
                <a:ea typeface="微软雅黑" panose="020B0503020204020204" pitchFamily="34" charset="-122"/>
              </a:rPr>
              <a:t>坚持和加强党的全面领导，坚决维护习近平总书记党中央的核心、全党的核心地位，坚决维护党中央权威和集中统一领导</a:t>
            </a:r>
            <a:r>
              <a:rPr lang="zh-CN" altLang="en-US" sz="1600" b="1" dirty="0">
                <a:solidFill>
                  <a:schemeClr val="bg1"/>
                </a:solidFill>
                <a:latin typeface="微软雅黑" panose="020B0503020204020204" pitchFamily="34" charset="-122"/>
                <a:ea typeface="微软雅黑" panose="020B0503020204020204" pitchFamily="34" charset="-122"/>
              </a:rPr>
              <a:t>，落实</a:t>
            </a:r>
            <a:r>
              <a:rPr lang="zh-CN" altLang="en-US" sz="1600" b="1" dirty="0">
                <a:solidFill>
                  <a:srgbClr val="FFFF00"/>
                </a:solidFill>
                <a:latin typeface="微软雅黑" panose="020B0503020204020204" pitchFamily="34" charset="-122"/>
                <a:ea typeface="微软雅黑" panose="020B0503020204020204" pitchFamily="34" charset="-122"/>
              </a:rPr>
              <a:t>新时代党的建设总要求和</a:t>
            </a:r>
            <a:r>
              <a:rPr lang="zh-CN" altLang="en-US" sz="1600" b="1" dirty="0">
                <a:solidFill>
                  <a:schemeClr val="bg1"/>
                </a:solidFill>
                <a:latin typeface="微软雅黑" panose="020B0503020204020204" pitchFamily="34" charset="-122"/>
                <a:ea typeface="微软雅黑" panose="020B0503020204020204" pitchFamily="34" charset="-122"/>
              </a:rPr>
              <a:t>全面从严治党战略部署，</a:t>
            </a:r>
            <a:r>
              <a:rPr lang="zh-CN" altLang="en-US" sz="1600" b="1" dirty="0">
                <a:solidFill>
                  <a:srgbClr val="FFFF00"/>
                </a:solidFill>
                <a:latin typeface="微软雅黑" panose="020B0503020204020204" pitchFamily="34" charset="-122"/>
                <a:ea typeface="微软雅黑" panose="020B0503020204020204" pitchFamily="34" charset="-122"/>
              </a:rPr>
              <a:t>全面加强党的纪律建设</a:t>
            </a:r>
            <a:r>
              <a:rPr lang="zh-CN" altLang="en-US" sz="1600" b="1" dirty="0">
                <a:solidFill>
                  <a:schemeClr val="bg1"/>
                </a:solidFill>
                <a:latin typeface="微软雅黑" panose="020B0503020204020204" pitchFamily="34" charset="-122"/>
                <a:ea typeface="微软雅黑" panose="020B0503020204020204" pitchFamily="34" charset="-122"/>
              </a:rPr>
              <a:t>。 </a:t>
            </a:r>
          </a:p>
        </p:txBody>
      </p:sp>
      <p:sp>
        <p:nvSpPr>
          <p:cNvPr id="13" name="圆角矩形 12"/>
          <p:cNvSpPr/>
          <p:nvPr/>
        </p:nvSpPr>
        <p:spPr>
          <a:xfrm>
            <a:off x="150178" y="3754788"/>
            <a:ext cx="11891644" cy="832558"/>
          </a:xfrm>
          <a:prstGeom prst="roundRect">
            <a:avLst/>
          </a:prstGeom>
          <a:ln>
            <a:noFill/>
          </a:ln>
          <a:effectLst>
            <a:outerShdw blurRad="127000" dist="508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endParaRPr>
          </a:p>
        </p:txBody>
      </p:sp>
      <p:sp>
        <p:nvSpPr>
          <p:cNvPr id="14" name="TextBox 13"/>
          <p:cNvSpPr txBox="1"/>
          <p:nvPr/>
        </p:nvSpPr>
        <p:spPr>
          <a:xfrm>
            <a:off x="296228" y="3786319"/>
            <a:ext cx="11630263" cy="829945"/>
          </a:xfrm>
          <a:prstGeom prst="rect">
            <a:avLst/>
          </a:prstGeom>
          <a:noFill/>
        </p:spPr>
        <p:txBody>
          <a:bodyPr wrap="square"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第三条　党章是最根本的党内法规，是管党治党的总规矩。党的纪律是党的各级组织和全体党员必须遵守的行为规则。党组织和党员必须</a:t>
            </a:r>
            <a:r>
              <a:rPr lang="zh-CN" altLang="en-US" sz="1600" b="1" dirty="0">
                <a:solidFill>
                  <a:srgbClr val="FFFF00"/>
                </a:solidFill>
                <a:latin typeface="微软雅黑" panose="020B0503020204020204" pitchFamily="34" charset="-122"/>
                <a:ea typeface="微软雅黑" panose="020B0503020204020204" pitchFamily="34" charset="-122"/>
              </a:rPr>
              <a:t>牢固树立政治意识、大局意识、核心意识、看齐意识</a:t>
            </a:r>
            <a:r>
              <a:rPr lang="zh-CN" altLang="en-US" sz="1600" b="1" dirty="0">
                <a:solidFill>
                  <a:schemeClr val="bg1"/>
                </a:solidFill>
                <a:latin typeface="微软雅黑" panose="020B0503020204020204" pitchFamily="34" charset="-122"/>
                <a:ea typeface="微软雅黑" panose="020B0503020204020204" pitchFamily="34" charset="-122"/>
              </a:rPr>
              <a:t>，自觉遵守党章，严格执行和维护党的纪律，自觉接受党的纪律约束，模范遵守国家法律法规。</a:t>
            </a:r>
            <a:r>
              <a:rPr lang="zh-CN" altLang="en-US" sz="1600" dirty="0">
                <a:solidFill>
                  <a:schemeClr val="bg1"/>
                </a:solidFill>
                <a:latin typeface="微软雅黑" panose="020B0503020204020204" pitchFamily="34" charset="-122"/>
                <a:ea typeface="微软雅黑" panose="020B0503020204020204" pitchFamily="34" charset="-122"/>
              </a:rPr>
              <a:t> </a:t>
            </a:r>
          </a:p>
        </p:txBody>
      </p:sp>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998" y="5368160"/>
            <a:ext cx="8442434" cy="1239372"/>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strVal val="(6*min(max(#ppt_w*#ppt_h,.3),1)-7.4)/-.7*#ppt_w"/>
                                          </p:val>
                                        </p:tav>
                                        <p:tav tm="100000">
                                          <p:val>
                                            <p:strVal val="#ppt_w"/>
                                          </p:val>
                                        </p:tav>
                                      </p:tavLst>
                                    </p:anim>
                                    <p:anim calcmode="lin" valueType="num">
                                      <p:cBhvr>
                                        <p:cTn id="8" dur="1000" fill="hold"/>
                                        <p:tgtEl>
                                          <p:spTgt spid="9"/>
                                        </p:tgtEl>
                                        <p:attrNameLst>
                                          <p:attrName>ppt_h</p:attrName>
                                        </p:attrNameLst>
                                      </p:cBhvr>
                                      <p:tavLst>
                                        <p:tav tm="0">
                                          <p:val>
                                            <p:strVal val="(6*min(max(#ppt_w*#ppt_h,.3),1)-7.4)/-.7*#ppt_h"/>
                                          </p:val>
                                        </p:tav>
                                        <p:tav tm="100000">
                                          <p:val>
                                            <p:strVal val="#ppt_h"/>
                                          </p:val>
                                        </p:tav>
                                      </p:tavLst>
                                    </p:anim>
                                    <p:anim calcmode="lin" valueType="num">
                                      <p:cBhvr>
                                        <p:cTn id="9" dur="1000" fill="hold"/>
                                        <p:tgtEl>
                                          <p:spTgt spid="9"/>
                                        </p:tgtEl>
                                        <p:attrNameLst>
                                          <p:attrName>ppt_x</p:attrName>
                                        </p:attrNameLst>
                                      </p:cBhvr>
                                      <p:tavLst>
                                        <p:tav tm="0">
                                          <p:val>
                                            <p:fltVal val="0.5"/>
                                          </p:val>
                                        </p:tav>
                                        <p:tav tm="100000">
                                          <p:val>
                                            <p:strVal val="#ppt_x"/>
                                          </p:val>
                                        </p:tav>
                                      </p:tavLst>
                                    </p:anim>
                                    <p:anim calcmode="lin" valueType="num">
                                      <p:cBhvr>
                                        <p:cTn id="10" dur="1000" fill="hold"/>
                                        <p:tgtEl>
                                          <p:spTgt spid="9"/>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1000"/>
                            </p:stCondLst>
                            <p:childTnLst>
                              <p:par>
                                <p:cTn id="12" presetID="53" presetClass="entr" presetSubtype="16" fill="hold" grpId="0" nodeType="after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p:cTn id="14" dur="500" fill="hold"/>
                                        <p:tgtEl>
                                          <p:spTgt spid="11"/>
                                        </p:tgtEl>
                                        <p:attrNameLst>
                                          <p:attrName>ppt_w</p:attrName>
                                        </p:attrNameLst>
                                      </p:cBhvr>
                                      <p:tavLst>
                                        <p:tav tm="0">
                                          <p:val>
                                            <p:fltVal val="0"/>
                                          </p:val>
                                        </p:tav>
                                        <p:tav tm="100000">
                                          <p:val>
                                            <p:strVal val="#ppt_w"/>
                                          </p:val>
                                        </p:tav>
                                      </p:tavLst>
                                    </p:anim>
                                    <p:anim calcmode="lin" valueType="num">
                                      <p:cBhvr>
                                        <p:cTn id="15" dur="500" fill="hold"/>
                                        <p:tgtEl>
                                          <p:spTgt spid="11"/>
                                        </p:tgtEl>
                                        <p:attrNameLst>
                                          <p:attrName>ppt_h</p:attrName>
                                        </p:attrNameLst>
                                      </p:cBhvr>
                                      <p:tavLst>
                                        <p:tav tm="0">
                                          <p:val>
                                            <p:fltVal val="0"/>
                                          </p:val>
                                        </p:tav>
                                        <p:tav tm="100000">
                                          <p:val>
                                            <p:strVal val="#ppt_h"/>
                                          </p:val>
                                        </p:tav>
                                      </p:tavLst>
                                    </p:anim>
                                    <p:animEffect transition="in" filter="fade">
                                      <p:cBhvr>
                                        <p:cTn id="16" dur="500"/>
                                        <p:tgtEl>
                                          <p:spTgt spid="11"/>
                                        </p:tgtEl>
                                      </p:cBhvr>
                                    </p:animEffect>
                                  </p:childTnLst>
                                </p:cTn>
                              </p:par>
                            </p:childTnLst>
                          </p:cTn>
                        </p:par>
                        <p:par>
                          <p:cTn id="17" fill="hold">
                            <p:stCondLst>
                              <p:cond delay="1500"/>
                            </p:stCondLst>
                            <p:childTnLst>
                              <p:par>
                                <p:cTn id="18" presetID="53" presetClass="entr" presetSubtype="16" fill="hold" grpId="0" nodeType="afterEffect">
                                  <p:stCondLst>
                                    <p:cond delay="0"/>
                                  </p:stCondLst>
                                  <p:iterate type="lt">
                                    <p:tmPct val="10000"/>
                                  </p:iterate>
                                  <p:childTnLst>
                                    <p:set>
                                      <p:cBhvr>
                                        <p:cTn id="19" dur="1" fill="hold">
                                          <p:stCondLst>
                                            <p:cond delay="0"/>
                                          </p:stCondLst>
                                        </p:cTn>
                                        <p:tgtEl>
                                          <p:spTgt spid="8"/>
                                        </p:tgtEl>
                                        <p:attrNameLst>
                                          <p:attrName>style.visibility</p:attrName>
                                        </p:attrNameLst>
                                      </p:cBhvr>
                                      <p:to>
                                        <p:strVal val="visible"/>
                                      </p:to>
                                    </p:set>
                                    <p:anim calcmode="lin" valueType="num">
                                      <p:cBhvr>
                                        <p:cTn id="20" dur="250" fill="hold"/>
                                        <p:tgtEl>
                                          <p:spTgt spid="8"/>
                                        </p:tgtEl>
                                        <p:attrNameLst>
                                          <p:attrName>ppt_w</p:attrName>
                                        </p:attrNameLst>
                                      </p:cBhvr>
                                      <p:tavLst>
                                        <p:tav tm="0">
                                          <p:val>
                                            <p:fltVal val="0"/>
                                          </p:val>
                                        </p:tav>
                                        <p:tav tm="100000">
                                          <p:val>
                                            <p:strVal val="#ppt_w"/>
                                          </p:val>
                                        </p:tav>
                                      </p:tavLst>
                                    </p:anim>
                                    <p:anim calcmode="lin" valueType="num">
                                      <p:cBhvr>
                                        <p:cTn id="21" dur="250" fill="hold"/>
                                        <p:tgtEl>
                                          <p:spTgt spid="8"/>
                                        </p:tgtEl>
                                        <p:attrNameLst>
                                          <p:attrName>ppt_h</p:attrName>
                                        </p:attrNameLst>
                                      </p:cBhvr>
                                      <p:tavLst>
                                        <p:tav tm="0">
                                          <p:val>
                                            <p:fltVal val="0"/>
                                          </p:val>
                                        </p:tav>
                                        <p:tav tm="100000">
                                          <p:val>
                                            <p:strVal val="#ppt_h"/>
                                          </p:val>
                                        </p:tav>
                                      </p:tavLst>
                                    </p:anim>
                                    <p:animEffect transition="in" filter="fade">
                                      <p:cBhvr>
                                        <p:cTn id="22" dur="250"/>
                                        <p:tgtEl>
                                          <p:spTgt spid="8"/>
                                        </p:tgtEl>
                                      </p:cBhvr>
                                    </p:animEffect>
                                  </p:childTnLst>
                                </p:cTn>
                              </p:par>
                            </p:childTnLst>
                          </p:cTn>
                        </p:par>
                        <p:par>
                          <p:cTn id="23" fill="hold">
                            <p:stCondLst>
                              <p:cond delay="4375"/>
                            </p:stCondLst>
                            <p:childTnLst>
                              <p:par>
                                <p:cTn id="24" presetID="53" presetClass="entr" presetSubtype="16"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p:cTn id="26" dur="500" fill="hold"/>
                                        <p:tgtEl>
                                          <p:spTgt spid="12"/>
                                        </p:tgtEl>
                                        <p:attrNameLst>
                                          <p:attrName>ppt_w</p:attrName>
                                        </p:attrNameLst>
                                      </p:cBhvr>
                                      <p:tavLst>
                                        <p:tav tm="0">
                                          <p:val>
                                            <p:fltVal val="0"/>
                                          </p:val>
                                        </p:tav>
                                        <p:tav tm="100000">
                                          <p:val>
                                            <p:strVal val="#ppt_w"/>
                                          </p:val>
                                        </p:tav>
                                      </p:tavLst>
                                    </p:anim>
                                    <p:anim calcmode="lin" valueType="num">
                                      <p:cBhvr>
                                        <p:cTn id="27" dur="500" fill="hold"/>
                                        <p:tgtEl>
                                          <p:spTgt spid="12"/>
                                        </p:tgtEl>
                                        <p:attrNameLst>
                                          <p:attrName>ppt_h</p:attrName>
                                        </p:attrNameLst>
                                      </p:cBhvr>
                                      <p:tavLst>
                                        <p:tav tm="0">
                                          <p:val>
                                            <p:fltVal val="0"/>
                                          </p:val>
                                        </p:tav>
                                        <p:tav tm="100000">
                                          <p:val>
                                            <p:strVal val="#ppt_h"/>
                                          </p:val>
                                        </p:tav>
                                      </p:tavLst>
                                    </p:anim>
                                    <p:animEffect transition="in" filter="fade">
                                      <p:cBhvr>
                                        <p:cTn id="28" dur="500"/>
                                        <p:tgtEl>
                                          <p:spTgt spid="12"/>
                                        </p:tgtEl>
                                      </p:cBhvr>
                                    </p:animEffect>
                                  </p:childTnLst>
                                </p:cTn>
                              </p:par>
                            </p:childTnLst>
                          </p:cTn>
                        </p:par>
                        <p:par>
                          <p:cTn id="29" fill="hold">
                            <p:stCondLst>
                              <p:cond delay="4875"/>
                            </p:stCondLst>
                            <p:childTnLst>
                              <p:par>
                                <p:cTn id="30" presetID="53" presetClass="entr" presetSubtype="16"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p:cTn id="32" dur="500" fill="hold"/>
                                        <p:tgtEl>
                                          <p:spTgt spid="13"/>
                                        </p:tgtEl>
                                        <p:attrNameLst>
                                          <p:attrName>ppt_w</p:attrName>
                                        </p:attrNameLst>
                                      </p:cBhvr>
                                      <p:tavLst>
                                        <p:tav tm="0">
                                          <p:val>
                                            <p:fltVal val="0"/>
                                          </p:val>
                                        </p:tav>
                                        <p:tav tm="100000">
                                          <p:val>
                                            <p:strVal val="#ppt_w"/>
                                          </p:val>
                                        </p:tav>
                                      </p:tavLst>
                                    </p:anim>
                                    <p:anim calcmode="lin" valueType="num">
                                      <p:cBhvr>
                                        <p:cTn id="33" dur="500" fill="hold"/>
                                        <p:tgtEl>
                                          <p:spTgt spid="13"/>
                                        </p:tgtEl>
                                        <p:attrNameLst>
                                          <p:attrName>ppt_h</p:attrName>
                                        </p:attrNameLst>
                                      </p:cBhvr>
                                      <p:tavLst>
                                        <p:tav tm="0">
                                          <p:val>
                                            <p:fltVal val="0"/>
                                          </p:val>
                                        </p:tav>
                                        <p:tav tm="100000">
                                          <p:val>
                                            <p:strVal val="#ppt_h"/>
                                          </p:val>
                                        </p:tav>
                                      </p:tavLst>
                                    </p:anim>
                                    <p:animEffect transition="in" filter="fade">
                                      <p:cBhvr>
                                        <p:cTn id="3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animBg="1"/>
      <p:bldP spid="8" grpId="0"/>
      <p:bldP spid="12" grpId="0" animBg="1"/>
      <p:bldP spid="13"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88923" y="246423"/>
            <a:ext cx="4103077" cy="675011"/>
          </a:xfrm>
          <a:prstGeom prst="rect">
            <a:avLst/>
          </a:prstGeom>
        </p:spPr>
      </p:pic>
      <p:cxnSp>
        <p:nvCxnSpPr>
          <p:cNvPr id="4" name="直接连接符 3"/>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1060287" y="353095"/>
            <a:ext cx="5262188" cy="461665"/>
          </a:xfrm>
          <a:prstGeom prst="rect">
            <a:avLst/>
          </a:prstGeom>
        </p:spPr>
        <p:txBody>
          <a:bodyPr wrap="square">
            <a:spAutoFit/>
          </a:bodyPr>
          <a:lstStyle/>
          <a:p>
            <a:r>
              <a:rPr lang="zh-CN" altLang="en-US" sz="2400" b="1" dirty="0" smtClean="0">
                <a:solidFill>
                  <a:schemeClr val="accent1"/>
                </a:solidFill>
                <a:latin typeface="微软雅黑" panose="020B0503020204020204" pitchFamily="34" charset="-122"/>
                <a:ea typeface="微软雅黑" panose="020B0503020204020204" pitchFamily="34" charset="-122"/>
              </a:rPr>
              <a:t>第二部分：总则</a:t>
            </a:r>
            <a:endParaRPr lang="zh-CN" altLang="en-US" sz="2400" b="1" dirty="0">
              <a:solidFill>
                <a:schemeClr val="accent1"/>
              </a:solidFill>
              <a:latin typeface="微软雅黑" panose="020B0503020204020204" pitchFamily="34" charset="-122"/>
              <a:ea typeface="微软雅黑" panose="020B0503020204020204" pitchFamily="34" charset="-122"/>
            </a:endParaRPr>
          </a:p>
        </p:txBody>
      </p:sp>
      <p:sp>
        <p:nvSpPr>
          <p:cNvPr id="6" name="Freeform 29"/>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矩形 6"/>
          <p:cNvSpPr/>
          <p:nvPr/>
        </p:nvSpPr>
        <p:spPr>
          <a:xfrm>
            <a:off x="7425055" y="1351915"/>
            <a:ext cx="4272915" cy="4643755"/>
          </a:xfrm>
          <a:prstGeom prst="rect">
            <a:avLst/>
          </a:prstGeom>
          <a:ln>
            <a:noFill/>
          </a:ln>
        </p:spPr>
        <p:txBody>
          <a:bodyPr wrap="square">
            <a:spAutoFit/>
          </a:bodyPr>
          <a:lstStyle/>
          <a:p>
            <a:pPr algn="just">
              <a:lnSpc>
                <a:spcPts val="2000"/>
              </a:lnSpc>
              <a:spcAft>
                <a:spcPts val="300"/>
              </a:spcAft>
            </a:pPr>
            <a:r>
              <a:rPr lang="zh-CN" altLang="en-US" sz="1400" b="1" dirty="0" smtClean="0">
                <a:latin typeface="微软雅黑" panose="020B0503020204020204" pitchFamily="34" charset="-122"/>
                <a:ea typeface="微软雅黑" panose="020B0503020204020204" pitchFamily="34" charset="-122"/>
              </a:rPr>
              <a:t>第四</a:t>
            </a:r>
            <a:r>
              <a:rPr lang="zh-CN" altLang="en-US" sz="1400" b="1" dirty="0">
                <a:latin typeface="微软雅黑" panose="020B0503020204020204" pitchFamily="34" charset="-122"/>
                <a:ea typeface="微软雅黑" panose="020B0503020204020204" pitchFamily="34" charset="-122"/>
              </a:rPr>
              <a:t>条　党的纪律处分工作应当坚持以下原则</a:t>
            </a:r>
            <a:r>
              <a:rPr lang="zh-CN" altLang="en-US" sz="1400" b="1" dirty="0" smtClean="0">
                <a:latin typeface="微软雅黑" panose="020B0503020204020204" pitchFamily="34" charset="-122"/>
                <a:ea typeface="微软雅黑" panose="020B0503020204020204" pitchFamily="34" charset="-122"/>
              </a:rPr>
              <a:t>：</a:t>
            </a:r>
            <a:endParaRPr lang="zh-CN" altLang="en-US" sz="1400" b="1" dirty="0">
              <a:latin typeface="微软雅黑" panose="020B0503020204020204" pitchFamily="34" charset="-122"/>
              <a:ea typeface="微软雅黑" panose="020B0503020204020204" pitchFamily="34" charset="-122"/>
            </a:endParaRPr>
          </a:p>
          <a:p>
            <a:pPr algn="just">
              <a:lnSpc>
                <a:spcPts val="2000"/>
              </a:lnSpc>
              <a:spcAft>
                <a:spcPts val="300"/>
              </a:spcAft>
            </a:pPr>
            <a:r>
              <a:rPr lang="zh-CN" altLang="en-US" sz="1400" b="1" dirty="0">
                <a:latin typeface="微软雅黑" panose="020B0503020204020204" pitchFamily="34" charset="-122"/>
                <a:ea typeface="微软雅黑" panose="020B0503020204020204" pitchFamily="34" charset="-122"/>
              </a:rPr>
              <a:t>（一）</a:t>
            </a:r>
            <a:r>
              <a:rPr lang="zh-CN" altLang="en-US" sz="1400" b="1" dirty="0">
                <a:solidFill>
                  <a:srgbClr val="00B0F0"/>
                </a:solidFill>
                <a:latin typeface="微软雅黑" panose="020B0503020204020204" pitchFamily="34" charset="-122"/>
                <a:ea typeface="微软雅黑" panose="020B0503020204020204" pitchFamily="34" charset="-122"/>
              </a:rPr>
              <a:t>坚持</a:t>
            </a:r>
            <a:r>
              <a:rPr lang="zh-CN" altLang="en-US" sz="1400" b="1" dirty="0">
                <a:solidFill>
                  <a:srgbClr val="BE0000"/>
                </a:solidFill>
                <a:latin typeface="微软雅黑" panose="020B0503020204020204" pitchFamily="34" charset="-122"/>
                <a:ea typeface="微软雅黑" panose="020B0503020204020204" pitchFamily="34" charset="-122"/>
              </a:rPr>
              <a:t>党要管党、</a:t>
            </a:r>
            <a:r>
              <a:rPr lang="zh-CN" altLang="en-US" sz="1400" b="1" dirty="0">
                <a:solidFill>
                  <a:srgbClr val="00B0F0"/>
                </a:solidFill>
                <a:latin typeface="微软雅黑" panose="020B0503020204020204" pitchFamily="34" charset="-122"/>
                <a:ea typeface="微软雅黑" panose="020B0503020204020204" pitchFamily="34" charset="-122"/>
              </a:rPr>
              <a:t>全面</a:t>
            </a:r>
            <a:r>
              <a:rPr lang="zh-CN" altLang="en-US" sz="1400" b="1" dirty="0">
                <a:solidFill>
                  <a:srgbClr val="BE0000"/>
                </a:solidFill>
                <a:latin typeface="微软雅黑" panose="020B0503020204020204" pitchFamily="34" charset="-122"/>
                <a:ea typeface="微软雅黑" panose="020B0503020204020204" pitchFamily="34" charset="-122"/>
              </a:rPr>
              <a:t>从严治党。</a:t>
            </a:r>
            <a:r>
              <a:rPr lang="zh-CN" altLang="en-US" sz="1400" b="1" dirty="0">
                <a:latin typeface="微软雅黑" panose="020B0503020204020204" pitchFamily="34" charset="-122"/>
                <a:ea typeface="微软雅黑" panose="020B0503020204020204" pitchFamily="34" charset="-122"/>
              </a:rPr>
              <a:t>加强对党的各级组织和全体党员的教育、管理和监督，把纪律挺在前面，注重抓早抓小、</a:t>
            </a:r>
            <a:r>
              <a:rPr lang="zh-CN" altLang="en-US" sz="1400" b="1" dirty="0">
                <a:solidFill>
                  <a:srgbClr val="00B0F0"/>
                </a:solidFill>
                <a:latin typeface="微软雅黑" panose="020B0503020204020204" pitchFamily="34" charset="-122"/>
                <a:ea typeface="微软雅黑" panose="020B0503020204020204" pitchFamily="34" charset="-122"/>
              </a:rPr>
              <a:t>防微杜渐</a:t>
            </a:r>
            <a:r>
              <a:rPr lang="zh-CN" altLang="en-US" sz="1400" b="1" dirty="0" smtClean="0">
                <a:solidFill>
                  <a:srgbClr val="BE0000"/>
                </a:solidFill>
                <a:latin typeface="微软雅黑" panose="020B0503020204020204" pitchFamily="34" charset="-122"/>
                <a:ea typeface="微软雅黑" panose="020B0503020204020204" pitchFamily="34" charset="-122"/>
              </a:rPr>
              <a:t>。</a:t>
            </a:r>
            <a:endParaRPr lang="zh-CN" altLang="en-US" sz="1400" b="1" dirty="0">
              <a:latin typeface="微软雅黑" panose="020B0503020204020204" pitchFamily="34" charset="-122"/>
              <a:ea typeface="微软雅黑" panose="020B0503020204020204" pitchFamily="34" charset="-122"/>
            </a:endParaRPr>
          </a:p>
          <a:p>
            <a:pPr algn="just">
              <a:lnSpc>
                <a:spcPts val="2000"/>
              </a:lnSpc>
              <a:spcAft>
                <a:spcPts val="300"/>
              </a:spcAft>
            </a:pPr>
            <a:r>
              <a:rPr lang="zh-CN" altLang="en-US" sz="1400" b="1" dirty="0">
                <a:latin typeface="微软雅黑" panose="020B0503020204020204" pitchFamily="34" charset="-122"/>
                <a:ea typeface="微软雅黑" panose="020B0503020204020204" pitchFamily="34" charset="-122"/>
              </a:rPr>
              <a:t>（二）</a:t>
            </a:r>
            <a:r>
              <a:rPr lang="zh-CN" altLang="en-US" sz="1400" b="1" dirty="0">
                <a:solidFill>
                  <a:srgbClr val="BE0000"/>
                </a:solidFill>
                <a:latin typeface="微软雅黑" panose="020B0503020204020204" pitchFamily="34" charset="-122"/>
                <a:ea typeface="微软雅黑" panose="020B0503020204020204" pitchFamily="34" charset="-122"/>
              </a:rPr>
              <a:t>党纪面前一律平等。</a:t>
            </a:r>
            <a:r>
              <a:rPr lang="zh-CN" altLang="en-US" sz="1400" b="1" dirty="0">
                <a:latin typeface="微软雅黑" panose="020B0503020204020204" pitchFamily="34" charset="-122"/>
                <a:ea typeface="微软雅黑" panose="020B0503020204020204" pitchFamily="34" charset="-122"/>
              </a:rPr>
              <a:t>对违犯党纪的党组织和党员必须严肃、公正执行纪律，党内不允许有任何不受纪律约束的党组织和党员</a:t>
            </a:r>
            <a:r>
              <a:rPr lang="zh-CN" altLang="en-US" sz="1400" b="1" dirty="0" smtClean="0">
                <a:latin typeface="微软雅黑" panose="020B0503020204020204" pitchFamily="34" charset="-122"/>
                <a:ea typeface="微软雅黑" panose="020B0503020204020204" pitchFamily="34" charset="-122"/>
              </a:rPr>
              <a:t>。</a:t>
            </a:r>
            <a:endParaRPr lang="zh-CN" altLang="en-US" sz="1400" b="1" dirty="0">
              <a:latin typeface="微软雅黑" panose="020B0503020204020204" pitchFamily="34" charset="-122"/>
              <a:ea typeface="微软雅黑" panose="020B0503020204020204" pitchFamily="34" charset="-122"/>
            </a:endParaRPr>
          </a:p>
          <a:p>
            <a:pPr algn="just">
              <a:lnSpc>
                <a:spcPts val="2000"/>
              </a:lnSpc>
              <a:spcAft>
                <a:spcPts val="300"/>
              </a:spcAft>
            </a:pPr>
            <a:r>
              <a:rPr lang="zh-CN" altLang="en-US" sz="1400" b="1" dirty="0">
                <a:latin typeface="微软雅黑" panose="020B0503020204020204" pitchFamily="34" charset="-122"/>
                <a:ea typeface="微软雅黑" panose="020B0503020204020204" pitchFamily="34" charset="-122"/>
              </a:rPr>
              <a:t>（三）</a:t>
            </a:r>
            <a:r>
              <a:rPr lang="zh-CN" altLang="en-US" sz="1400" b="1" dirty="0">
                <a:solidFill>
                  <a:srgbClr val="BE0000"/>
                </a:solidFill>
                <a:latin typeface="微软雅黑" panose="020B0503020204020204" pitchFamily="34" charset="-122"/>
                <a:ea typeface="微软雅黑" panose="020B0503020204020204" pitchFamily="34" charset="-122"/>
              </a:rPr>
              <a:t>实事求是。</a:t>
            </a:r>
            <a:r>
              <a:rPr lang="zh-CN" altLang="en-US" sz="1400" b="1" dirty="0">
                <a:latin typeface="微软雅黑" panose="020B0503020204020204" pitchFamily="34" charset="-122"/>
                <a:ea typeface="微软雅黑" panose="020B0503020204020204" pitchFamily="34" charset="-122"/>
              </a:rPr>
              <a:t>对党组织和党员违犯党纪的行为，应当以事实为依据，以党章、其他党内法规和国家法律法规为准绳，准确认定违纪性质，区别不同情况，恰当予以处理</a:t>
            </a:r>
            <a:r>
              <a:rPr lang="zh-CN" altLang="en-US" sz="1400" b="1" dirty="0" smtClean="0">
                <a:latin typeface="微软雅黑" panose="020B0503020204020204" pitchFamily="34" charset="-122"/>
                <a:ea typeface="微软雅黑" panose="020B0503020204020204" pitchFamily="34" charset="-122"/>
              </a:rPr>
              <a:t>。</a:t>
            </a:r>
            <a:endParaRPr lang="zh-CN" altLang="en-US" sz="1400" b="1" dirty="0">
              <a:latin typeface="微软雅黑" panose="020B0503020204020204" pitchFamily="34" charset="-122"/>
              <a:ea typeface="微软雅黑" panose="020B0503020204020204" pitchFamily="34" charset="-122"/>
            </a:endParaRPr>
          </a:p>
          <a:p>
            <a:pPr algn="just">
              <a:lnSpc>
                <a:spcPts val="2000"/>
              </a:lnSpc>
              <a:spcAft>
                <a:spcPts val="300"/>
              </a:spcAft>
            </a:pPr>
            <a:r>
              <a:rPr lang="zh-CN" altLang="en-US" sz="1400" b="1" dirty="0">
                <a:latin typeface="微软雅黑" panose="020B0503020204020204" pitchFamily="34" charset="-122"/>
                <a:ea typeface="微软雅黑" panose="020B0503020204020204" pitchFamily="34" charset="-122"/>
              </a:rPr>
              <a:t>（四）</a:t>
            </a:r>
            <a:r>
              <a:rPr lang="zh-CN" altLang="en-US" sz="1400" b="1" dirty="0">
                <a:solidFill>
                  <a:srgbClr val="BE0000"/>
                </a:solidFill>
                <a:latin typeface="微软雅黑" panose="020B0503020204020204" pitchFamily="34" charset="-122"/>
                <a:ea typeface="微软雅黑" panose="020B0503020204020204" pitchFamily="34" charset="-122"/>
              </a:rPr>
              <a:t>民主集中制。</a:t>
            </a:r>
            <a:r>
              <a:rPr lang="zh-CN" altLang="en-US" sz="1400" b="1" dirty="0">
                <a:latin typeface="微软雅黑" panose="020B0503020204020204" pitchFamily="34" charset="-122"/>
                <a:ea typeface="微软雅黑" panose="020B0503020204020204" pitchFamily="34" charset="-122"/>
              </a:rPr>
              <a:t>实施党纪处分，应当按照规定程序经党组织集体讨论决定，不允许任何个人或者少数人擅自决定和批准。上级党组织对违犯党纪的党组织和党员作出的处理决定，下级党组织必须执行</a:t>
            </a:r>
            <a:r>
              <a:rPr lang="zh-CN" altLang="en-US" sz="1400" b="1" dirty="0" smtClean="0">
                <a:latin typeface="微软雅黑" panose="020B0503020204020204" pitchFamily="34" charset="-122"/>
                <a:ea typeface="微软雅黑" panose="020B0503020204020204" pitchFamily="34" charset="-122"/>
              </a:rPr>
              <a:t>。</a:t>
            </a:r>
            <a:endParaRPr lang="zh-CN" altLang="en-US" sz="1400" b="1" dirty="0">
              <a:latin typeface="微软雅黑" panose="020B0503020204020204" pitchFamily="34" charset="-122"/>
              <a:ea typeface="微软雅黑" panose="020B0503020204020204" pitchFamily="34" charset="-122"/>
            </a:endParaRPr>
          </a:p>
          <a:p>
            <a:pPr algn="just">
              <a:lnSpc>
                <a:spcPts val="2000"/>
              </a:lnSpc>
              <a:spcAft>
                <a:spcPts val="300"/>
              </a:spcAft>
            </a:pPr>
            <a:r>
              <a:rPr lang="zh-CN" altLang="en-US" sz="1400" b="1" dirty="0">
                <a:latin typeface="微软雅黑" panose="020B0503020204020204" pitchFamily="34" charset="-122"/>
                <a:ea typeface="微软雅黑" panose="020B0503020204020204" pitchFamily="34" charset="-122"/>
              </a:rPr>
              <a:t>（五）</a:t>
            </a:r>
            <a:r>
              <a:rPr lang="zh-CN" altLang="en-US" sz="1400" b="1" dirty="0">
                <a:solidFill>
                  <a:srgbClr val="BE0000"/>
                </a:solidFill>
                <a:latin typeface="微软雅黑" panose="020B0503020204020204" pitchFamily="34" charset="-122"/>
                <a:ea typeface="微软雅黑" panose="020B0503020204020204" pitchFamily="34" charset="-122"/>
              </a:rPr>
              <a:t>惩前毖后、治病救人。</a:t>
            </a:r>
            <a:r>
              <a:rPr lang="zh-CN" altLang="en-US" sz="1400" b="1" dirty="0">
                <a:latin typeface="微软雅黑" panose="020B0503020204020204" pitchFamily="34" charset="-122"/>
                <a:ea typeface="微软雅黑" panose="020B0503020204020204" pitchFamily="34" charset="-122"/>
              </a:rPr>
              <a:t>处理违犯党纪的党组织和党员，应当实行惩戒与教育相结合，做到宽严相济</a:t>
            </a:r>
            <a:r>
              <a:rPr lang="zh-CN" altLang="en-US" sz="1400" b="1" dirty="0" smtClean="0">
                <a:latin typeface="微软雅黑" panose="020B0503020204020204" pitchFamily="34" charset="-122"/>
                <a:ea typeface="微软雅黑" panose="020B0503020204020204" pitchFamily="34" charset="-122"/>
              </a:rPr>
              <a:t>。</a:t>
            </a:r>
            <a:endParaRPr lang="zh-CN" altLang="en-US" sz="1400" b="1" dirty="0">
              <a:latin typeface="微软雅黑" panose="020B0503020204020204" pitchFamily="34" charset="-122"/>
              <a:ea typeface="微软雅黑" panose="020B0503020204020204" pitchFamily="34" charset="-122"/>
            </a:endParaRPr>
          </a:p>
        </p:txBody>
      </p:sp>
      <p:sp>
        <p:nvSpPr>
          <p:cNvPr id="8" name="Freeform 5"/>
          <p:cNvSpPr/>
          <p:nvPr/>
        </p:nvSpPr>
        <p:spPr bwMode="auto">
          <a:xfrm>
            <a:off x="3094513" y="1885069"/>
            <a:ext cx="1848937" cy="2073125"/>
          </a:xfrm>
          <a:custGeom>
            <a:avLst/>
            <a:gdLst>
              <a:gd name="T0" fmla="*/ 1837 w 3175"/>
              <a:gd name="T1" fmla="*/ 92 h 3561"/>
              <a:gd name="T2" fmla="*/ 2381 w 3175"/>
              <a:gd name="T3" fmla="*/ 406 h 3561"/>
              <a:gd name="T4" fmla="*/ 2925 w 3175"/>
              <a:gd name="T5" fmla="*/ 720 h 3561"/>
              <a:gd name="T6" fmla="*/ 3175 w 3175"/>
              <a:gd name="T7" fmla="*/ 1153 h 3561"/>
              <a:gd name="T8" fmla="*/ 3175 w 3175"/>
              <a:gd name="T9" fmla="*/ 1781 h 3561"/>
              <a:gd name="T10" fmla="*/ 3175 w 3175"/>
              <a:gd name="T11" fmla="*/ 2408 h 3561"/>
              <a:gd name="T12" fmla="*/ 2925 w 3175"/>
              <a:gd name="T13" fmla="*/ 2841 h 3561"/>
              <a:gd name="T14" fmla="*/ 2381 w 3175"/>
              <a:gd name="T15" fmla="*/ 3155 h 3561"/>
              <a:gd name="T16" fmla="*/ 1837 w 3175"/>
              <a:gd name="T17" fmla="*/ 3469 h 3561"/>
              <a:gd name="T18" fmla="*/ 1338 w 3175"/>
              <a:gd name="T19" fmla="*/ 3469 h 3561"/>
              <a:gd name="T20" fmla="*/ 794 w 3175"/>
              <a:gd name="T21" fmla="*/ 3155 h 3561"/>
              <a:gd name="T22" fmla="*/ 250 w 3175"/>
              <a:gd name="T23" fmla="*/ 2841 h 3561"/>
              <a:gd name="T24" fmla="*/ 0 w 3175"/>
              <a:gd name="T25" fmla="*/ 2408 h 3561"/>
              <a:gd name="T26" fmla="*/ 0 w 3175"/>
              <a:gd name="T27" fmla="*/ 1781 h 3561"/>
              <a:gd name="T28" fmla="*/ 0 w 3175"/>
              <a:gd name="T29" fmla="*/ 1153 h 3561"/>
              <a:gd name="T30" fmla="*/ 250 w 3175"/>
              <a:gd name="T31" fmla="*/ 720 h 3561"/>
              <a:gd name="T32" fmla="*/ 794 w 3175"/>
              <a:gd name="T33" fmla="*/ 406 h 3561"/>
              <a:gd name="T34" fmla="*/ 1338 w 3175"/>
              <a:gd name="T35" fmla="*/ 92 h 3561"/>
              <a:gd name="T36" fmla="*/ 1837 w 3175"/>
              <a:gd name="T37" fmla="*/ 92 h 3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75" h="3561">
                <a:moveTo>
                  <a:pt x="1837" y="92"/>
                </a:moveTo>
                <a:lnTo>
                  <a:pt x="2381" y="406"/>
                </a:lnTo>
                <a:lnTo>
                  <a:pt x="2925" y="720"/>
                </a:lnTo>
                <a:cubicBezTo>
                  <a:pt x="3084" y="812"/>
                  <a:pt x="3175" y="969"/>
                  <a:pt x="3175" y="1153"/>
                </a:cubicBezTo>
                <a:lnTo>
                  <a:pt x="3175" y="1781"/>
                </a:lnTo>
                <a:lnTo>
                  <a:pt x="3175" y="2408"/>
                </a:lnTo>
                <a:cubicBezTo>
                  <a:pt x="3175" y="2592"/>
                  <a:pt x="3084" y="2750"/>
                  <a:pt x="2925" y="2841"/>
                </a:cubicBezTo>
                <a:lnTo>
                  <a:pt x="2381" y="3155"/>
                </a:lnTo>
                <a:lnTo>
                  <a:pt x="1837" y="3469"/>
                </a:lnTo>
                <a:cubicBezTo>
                  <a:pt x="1678" y="3561"/>
                  <a:pt x="1496" y="3561"/>
                  <a:pt x="1338" y="3469"/>
                </a:cubicBezTo>
                <a:lnTo>
                  <a:pt x="794" y="3155"/>
                </a:lnTo>
                <a:lnTo>
                  <a:pt x="250" y="2841"/>
                </a:lnTo>
                <a:cubicBezTo>
                  <a:pt x="91" y="2750"/>
                  <a:pt x="0" y="2592"/>
                  <a:pt x="0" y="2408"/>
                </a:cubicBezTo>
                <a:lnTo>
                  <a:pt x="0" y="1781"/>
                </a:lnTo>
                <a:lnTo>
                  <a:pt x="0" y="1153"/>
                </a:lnTo>
                <a:cubicBezTo>
                  <a:pt x="0" y="969"/>
                  <a:pt x="91" y="812"/>
                  <a:pt x="250" y="720"/>
                </a:cubicBezTo>
                <a:lnTo>
                  <a:pt x="794" y="406"/>
                </a:lnTo>
                <a:lnTo>
                  <a:pt x="1338" y="92"/>
                </a:lnTo>
                <a:cubicBezTo>
                  <a:pt x="1496" y="0"/>
                  <a:pt x="1678" y="0"/>
                  <a:pt x="1837" y="92"/>
                </a:cubicBezTo>
                <a:close/>
              </a:path>
            </a:pathLst>
          </a:custGeom>
          <a:noFill/>
          <a:ln w="12700">
            <a:solidFill>
              <a:schemeClr val="tx2"/>
            </a:solidFill>
          </a:ln>
        </p:spPr>
        <p:txBody>
          <a:bodyPr vert="horz" wrap="square" lIns="91440" tIns="45720" rIns="91440" bIns="45720" numCol="1" anchor="t" anchorCtr="0" compatLnSpc="1"/>
          <a:lstStyle/>
          <a:p>
            <a:endParaRPr lang="zh-CN" altLang="en-US"/>
          </a:p>
        </p:txBody>
      </p:sp>
      <p:sp>
        <p:nvSpPr>
          <p:cNvPr id="9" name="Freeform 5"/>
          <p:cNvSpPr/>
          <p:nvPr/>
        </p:nvSpPr>
        <p:spPr bwMode="auto">
          <a:xfrm>
            <a:off x="3243442" y="2052056"/>
            <a:ext cx="1551080" cy="1739151"/>
          </a:xfrm>
          <a:custGeom>
            <a:avLst/>
            <a:gdLst>
              <a:gd name="T0" fmla="*/ 1837 w 3175"/>
              <a:gd name="T1" fmla="*/ 92 h 3561"/>
              <a:gd name="T2" fmla="*/ 2381 w 3175"/>
              <a:gd name="T3" fmla="*/ 406 h 3561"/>
              <a:gd name="T4" fmla="*/ 2925 w 3175"/>
              <a:gd name="T5" fmla="*/ 720 h 3561"/>
              <a:gd name="T6" fmla="*/ 3175 w 3175"/>
              <a:gd name="T7" fmla="*/ 1153 h 3561"/>
              <a:gd name="T8" fmla="*/ 3175 w 3175"/>
              <a:gd name="T9" fmla="*/ 1781 h 3561"/>
              <a:gd name="T10" fmla="*/ 3175 w 3175"/>
              <a:gd name="T11" fmla="*/ 2408 h 3561"/>
              <a:gd name="T12" fmla="*/ 2925 w 3175"/>
              <a:gd name="T13" fmla="*/ 2841 h 3561"/>
              <a:gd name="T14" fmla="*/ 2381 w 3175"/>
              <a:gd name="T15" fmla="*/ 3155 h 3561"/>
              <a:gd name="T16" fmla="*/ 1837 w 3175"/>
              <a:gd name="T17" fmla="*/ 3469 h 3561"/>
              <a:gd name="T18" fmla="*/ 1338 w 3175"/>
              <a:gd name="T19" fmla="*/ 3469 h 3561"/>
              <a:gd name="T20" fmla="*/ 794 w 3175"/>
              <a:gd name="T21" fmla="*/ 3155 h 3561"/>
              <a:gd name="T22" fmla="*/ 250 w 3175"/>
              <a:gd name="T23" fmla="*/ 2841 h 3561"/>
              <a:gd name="T24" fmla="*/ 0 w 3175"/>
              <a:gd name="T25" fmla="*/ 2408 h 3561"/>
              <a:gd name="T26" fmla="*/ 0 w 3175"/>
              <a:gd name="T27" fmla="*/ 1781 h 3561"/>
              <a:gd name="T28" fmla="*/ 0 w 3175"/>
              <a:gd name="T29" fmla="*/ 1153 h 3561"/>
              <a:gd name="T30" fmla="*/ 250 w 3175"/>
              <a:gd name="T31" fmla="*/ 720 h 3561"/>
              <a:gd name="T32" fmla="*/ 794 w 3175"/>
              <a:gd name="T33" fmla="*/ 406 h 3561"/>
              <a:gd name="T34" fmla="*/ 1338 w 3175"/>
              <a:gd name="T35" fmla="*/ 92 h 3561"/>
              <a:gd name="T36" fmla="*/ 1837 w 3175"/>
              <a:gd name="T37" fmla="*/ 92 h 3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75" h="3561">
                <a:moveTo>
                  <a:pt x="1837" y="92"/>
                </a:moveTo>
                <a:lnTo>
                  <a:pt x="2381" y="406"/>
                </a:lnTo>
                <a:lnTo>
                  <a:pt x="2925" y="720"/>
                </a:lnTo>
                <a:cubicBezTo>
                  <a:pt x="3084" y="812"/>
                  <a:pt x="3175" y="969"/>
                  <a:pt x="3175" y="1153"/>
                </a:cubicBezTo>
                <a:lnTo>
                  <a:pt x="3175" y="1781"/>
                </a:lnTo>
                <a:lnTo>
                  <a:pt x="3175" y="2408"/>
                </a:lnTo>
                <a:cubicBezTo>
                  <a:pt x="3175" y="2592"/>
                  <a:pt x="3084" y="2750"/>
                  <a:pt x="2925" y="2841"/>
                </a:cubicBezTo>
                <a:lnTo>
                  <a:pt x="2381" y="3155"/>
                </a:lnTo>
                <a:lnTo>
                  <a:pt x="1837" y="3469"/>
                </a:lnTo>
                <a:cubicBezTo>
                  <a:pt x="1678" y="3561"/>
                  <a:pt x="1496" y="3561"/>
                  <a:pt x="1338" y="3469"/>
                </a:cubicBezTo>
                <a:lnTo>
                  <a:pt x="794" y="3155"/>
                </a:lnTo>
                <a:lnTo>
                  <a:pt x="250" y="2841"/>
                </a:lnTo>
                <a:cubicBezTo>
                  <a:pt x="91" y="2750"/>
                  <a:pt x="0" y="2592"/>
                  <a:pt x="0" y="2408"/>
                </a:cubicBezTo>
                <a:lnTo>
                  <a:pt x="0" y="1781"/>
                </a:lnTo>
                <a:lnTo>
                  <a:pt x="0" y="1153"/>
                </a:lnTo>
                <a:cubicBezTo>
                  <a:pt x="0" y="969"/>
                  <a:pt x="91" y="812"/>
                  <a:pt x="250" y="720"/>
                </a:cubicBezTo>
                <a:lnTo>
                  <a:pt x="794" y="406"/>
                </a:lnTo>
                <a:lnTo>
                  <a:pt x="1338" y="92"/>
                </a:lnTo>
                <a:cubicBezTo>
                  <a:pt x="1496" y="0"/>
                  <a:pt x="1678" y="0"/>
                  <a:pt x="1837" y="92"/>
                </a:cubicBezTo>
                <a:close/>
              </a:path>
            </a:pathLst>
          </a:custGeom>
          <a:gradFill flip="none" rotWithShape="1">
            <a:gsLst>
              <a:gs pos="0">
                <a:srgbClr val="B40000"/>
              </a:gs>
              <a:gs pos="100000">
                <a:srgbClr val="FFFF00"/>
              </a:gs>
              <a:gs pos="67000">
                <a:srgbClr val="FF0000"/>
              </a:gs>
            </a:gsLst>
            <a:lin ang="16200000" scaled="1"/>
            <a:tileRect/>
          </a:gradFill>
          <a:ln w="28575">
            <a:gradFill>
              <a:gsLst>
                <a:gs pos="50000">
                  <a:srgbClr val="FFFF00"/>
                </a:gs>
                <a:gs pos="0">
                  <a:srgbClr val="FFA000"/>
                </a:gs>
                <a:gs pos="100000">
                  <a:srgbClr val="FFA000"/>
                </a:gs>
              </a:gsLst>
              <a:lin ang="1800000" scaled="0"/>
            </a:grad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矩形 9"/>
          <p:cNvSpPr/>
          <p:nvPr/>
        </p:nvSpPr>
        <p:spPr>
          <a:xfrm>
            <a:off x="3121451" y="2523878"/>
            <a:ext cx="1795061" cy="1015663"/>
          </a:xfrm>
          <a:prstGeom prst="rect">
            <a:avLst/>
          </a:prstGeom>
          <a:noFill/>
          <a:effectLst/>
        </p:spPr>
        <p:txBody>
          <a:bodyPr wrap="square" rtlCol="0">
            <a:spAutoFit/>
          </a:bodyPr>
          <a:lstStyle/>
          <a:p>
            <a:pPr algn="ctr"/>
            <a:r>
              <a:rPr lang="zh-CN" altLang="en-US" sz="2000" b="1" dirty="0">
                <a:gradFill>
                  <a:gsLst>
                    <a:gs pos="0">
                      <a:srgbClr val="FFC000"/>
                    </a:gs>
                    <a:gs pos="33000">
                      <a:srgbClr val="FFFF99"/>
                    </a:gs>
                    <a:gs pos="66000">
                      <a:srgbClr val="F2B800"/>
                    </a:gs>
                    <a:gs pos="100000">
                      <a:srgbClr val="FFFF00"/>
                    </a:gs>
                  </a:gsLst>
                  <a:lin ang="5400000" scaled="0"/>
                </a:gradFill>
                <a:effectLst>
                  <a:outerShdw blurRad="152400" dist="152400" dir="2700000" algn="tl" rotWithShape="0">
                    <a:prstClr val="black">
                      <a:alpha val="60000"/>
                    </a:prstClr>
                  </a:outerShdw>
                </a:effectLst>
                <a:latin typeface="微软雅黑" panose="020B0503020204020204" pitchFamily="34" charset="-122"/>
                <a:ea typeface="微软雅黑" panose="020B0503020204020204" pitchFamily="34" charset="-122"/>
              </a:rPr>
              <a:t>党的纪律处分工作应当坚持以下原则</a:t>
            </a:r>
          </a:p>
        </p:txBody>
      </p:sp>
      <p:sp>
        <p:nvSpPr>
          <p:cNvPr id="11" name="Freeform 5"/>
          <p:cNvSpPr/>
          <p:nvPr/>
        </p:nvSpPr>
        <p:spPr bwMode="auto">
          <a:xfrm>
            <a:off x="3354358" y="4191547"/>
            <a:ext cx="1329246" cy="1490420"/>
          </a:xfrm>
          <a:custGeom>
            <a:avLst/>
            <a:gdLst>
              <a:gd name="T0" fmla="*/ 1837 w 3175"/>
              <a:gd name="T1" fmla="*/ 92 h 3561"/>
              <a:gd name="T2" fmla="*/ 2381 w 3175"/>
              <a:gd name="T3" fmla="*/ 406 h 3561"/>
              <a:gd name="T4" fmla="*/ 2925 w 3175"/>
              <a:gd name="T5" fmla="*/ 720 h 3561"/>
              <a:gd name="T6" fmla="*/ 3175 w 3175"/>
              <a:gd name="T7" fmla="*/ 1153 h 3561"/>
              <a:gd name="T8" fmla="*/ 3175 w 3175"/>
              <a:gd name="T9" fmla="*/ 1781 h 3561"/>
              <a:gd name="T10" fmla="*/ 3175 w 3175"/>
              <a:gd name="T11" fmla="*/ 2408 h 3561"/>
              <a:gd name="T12" fmla="*/ 2925 w 3175"/>
              <a:gd name="T13" fmla="*/ 2841 h 3561"/>
              <a:gd name="T14" fmla="*/ 2381 w 3175"/>
              <a:gd name="T15" fmla="*/ 3155 h 3561"/>
              <a:gd name="T16" fmla="*/ 1837 w 3175"/>
              <a:gd name="T17" fmla="*/ 3469 h 3561"/>
              <a:gd name="T18" fmla="*/ 1338 w 3175"/>
              <a:gd name="T19" fmla="*/ 3469 h 3561"/>
              <a:gd name="T20" fmla="*/ 794 w 3175"/>
              <a:gd name="T21" fmla="*/ 3155 h 3561"/>
              <a:gd name="T22" fmla="*/ 250 w 3175"/>
              <a:gd name="T23" fmla="*/ 2841 h 3561"/>
              <a:gd name="T24" fmla="*/ 0 w 3175"/>
              <a:gd name="T25" fmla="*/ 2408 h 3561"/>
              <a:gd name="T26" fmla="*/ 0 w 3175"/>
              <a:gd name="T27" fmla="*/ 1781 h 3561"/>
              <a:gd name="T28" fmla="*/ 0 w 3175"/>
              <a:gd name="T29" fmla="*/ 1153 h 3561"/>
              <a:gd name="T30" fmla="*/ 250 w 3175"/>
              <a:gd name="T31" fmla="*/ 720 h 3561"/>
              <a:gd name="T32" fmla="*/ 794 w 3175"/>
              <a:gd name="T33" fmla="*/ 406 h 3561"/>
              <a:gd name="T34" fmla="*/ 1338 w 3175"/>
              <a:gd name="T35" fmla="*/ 92 h 3561"/>
              <a:gd name="T36" fmla="*/ 1837 w 3175"/>
              <a:gd name="T37" fmla="*/ 92 h 3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75" h="3561">
                <a:moveTo>
                  <a:pt x="1837" y="92"/>
                </a:moveTo>
                <a:lnTo>
                  <a:pt x="2381" y="406"/>
                </a:lnTo>
                <a:lnTo>
                  <a:pt x="2925" y="720"/>
                </a:lnTo>
                <a:cubicBezTo>
                  <a:pt x="3084" y="812"/>
                  <a:pt x="3175" y="969"/>
                  <a:pt x="3175" y="1153"/>
                </a:cubicBezTo>
                <a:lnTo>
                  <a:pt x="3175" y="1781"/>
                </a:lnTo>
                <a:lnTo>
                  <a:pt x="3175" y="2408"/>
                </a:lnTo>
                <a:cubicBezTo>
                  <a:pt x="3175" y="2592"/>
                  <a:pt x="3084" y="2750"/>
                  <a:pt x="2925" y="2841"/>
                </a:cubicBezTo>
                <a:lnTo>
                  <a:pt x="2381" y="3155"/>
                </a:lnTo>
                <a:lnTo>
                  <a:pt x="1837" y="3469"/>
                </a:lnTo>
                <a:cubicBezTo>
                  <a:pt x="1678" y="3561"/>
                  <a:pt x="1496" y="3561"/>
                  <a:pt x="1338" y="3469"/>
                </a:cubicBezTo>
                <a:lnTo>
                  <a:pt x="794" y="3155"/>
                </a:lnTo>
                <a:lnTo>
                  <a:pt x="250" y="2841"/>
                </a:lnTo>
                <a:cubicBezTo>
                  <a:pt x="91" y="2750"/>
                  <a:pt x="0" y="2592"/>
                  <a:pt x="0" y="2408"/>
                </a:cubicBezTo>
                <a:lnTo>
                  <a:pt x="0" y="1781"/>
                </a:lnTo>
                <a:lnTo>
                  <a:pt x="0" y="1153"/>
                </a:lnTo>
                <a:cubicBezTo>
                  <a:pt x="0" y="969"/>
                  <a:pt x="91" y="812"/>
                  <a:pt x="250" y="720"/>
                </a:cubicBezTo>
                <a:lnTo>
                  <a:pt x="794" y="406"/>
                </a:lnTo>
                <a:lnTo>
                  <a:pt x="1338" y="92"/>
                </a:lnTo>
                <a:cubicBezTo>
                  <a:pt x="1496" y="0"/>
                  <a:pt x="1678" y="0"/>
                  <a:pt x="1837" y="92"/>
                </a:cubicBezTo>
                <a:close/>
              </a:path>
            </a:pathLst>
          </a:custGeom>
          <a:noFill/>
          <a:ln w="12700">
            <a:solidFill>
              <a:schemeClr val="tx2"/>
            </a:solidFill>
          </a:ln>
        </p:spPr>
        <p:txBody>
          <a:bodyPr vert="horz" wrap="square" lIns="91440" tIns="45720" rIns="91440" bIns="45720" numCol="1" anchor="t" anchorCtr="0" compatLnSpc="1"/>
          <a:lstStyle/>
          <a:p>
            <a:endParaRPr lang="zh-CN" altLang="en-US"/>
          </a:p>
        </p:txBody>
      </p:sp>
      <p:sp>
        <p:nvSpPr>
          <p:cNvPr id="12" name="Freeform 5"/>
          <p:cNvSpPr/>
          <p:nvPr/>
        </p:nvSpPr>
        <p:spPr bwMode="auto">
          <a:xfrm>
            <a:off x="1634303" y="3855563"/>
            <a:ext cx="1329246" cy="1490420"/>
          </a:xfrm>
          <a:custGeom>
            <a:avLst/>
            <a:gdLst>
              <a:gd name="T0" fmla="*/ 1837 w 3175"/>
              <a:gd name="T1" fmla="*/ 92 h 3561"/>
              <a:gd name="T2" fmla="*/ 2381 w 3175"/>
              <a:gd name="T3" fmla="*/ 406 h 3561"/>
              <a:gd name="T4" fmla="*/ 2925 w 3175"/>
              <a:gd name="T5" fmla="*/ 720 h 3561"/>
              <a:gd name="T6" fmla="*/ 3175 w 3175"/>
              <a:gd name="T7" fmla="*/ 1153 h 3561"/>
              <a:gd name="T8" fmla="*/ 3175 w 3175"/>
              <a:gd name="T9" fmla="*/ 1781 h 3561"/>
              <a:gd name="T10" fmla="*/ 3175 w 3175"/>
              <a:gd name="T11" fmla="*/ 2408 h 3561"/>
              <a:gd name="T12" fmla="*/ 2925 w 3175"/>
              <a:gd name="T13" fmla="*/ 2841 h 3561"/>
              <a:gd name="T14" fmla="*/ 2381 w 3175"/>
              <a:gd name="T15" fmla="*/ 3155 h 3561"/>
              <a:gd name="T16" fmla="*/ 1837 w 3175"/>
              <a:gd name="T17" fmla="*/ 3469 h 3561"/>
              <a:gd name="T18" fmla="*/ 1338 w 3175"/>
              <a:gd name="T19" fmla="*/ 3469 h 3561"/>
              <a:gd name="T20" fmla="*/ 794 w 3175"/>
              <a:gd name="T21" fmla="*/ 3155 h 3561"/>
              <a:gd name="T22" fmla="*/ 250 w 3175"/>
              <a:gd name="T23" fmla="*/ 2841 h 3561"/>
              <a:gd name="T24" fmla="*/ 0 w 3175"/>
              <a:gd name="T25" fmla="*/ 2408 h 3561"/>
              <a:gd name="T26" fmla="*/ 0 w 3175"/>
              <a:gd name="T27" fmla="*/ 1781 h 3561"/>
              <a:gd name="T28" fmla="*/ 0 w 3175"/>
              <a:gd name="T29" fmla="*/ 1153 h 3561"/>
              <a:gd name="T30" fmla="*/ 250 w 3175"/>
              <a:gd name="T31" fmla="*/ 720 h 3561"/>
              <a:gd name="T32" fmla="*/ 794 w 3175"/>
              <a:gd name="T33" fmla="*/ 406 h 3561"/>
              <a:gd name="T34" fmla="*/ 1338 w 3175"/>
              <a:gd name="T35" fmla="*/ 92 h 3561"/>
              <a:gd name="T36" fmla="*/ 1837 w 3175"/>
              <a:gd name="T37" fmla="*/ 92 h 3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75" h="3561">
                <a:moveTo>
                  <a:pt x="1837" y="92"/>
                </a:moveTo>
                <a:lnTo>
                  <a:pt x="2381" y="406"/>
                </a:lnTo>
                <a:lnTo>
                  <a:pt x="2925" y="720"/>
                </a:lnTo>
                <a:cubicBezTo>
                  <a:pt x="3084" y="812"/>
                  <a:pt x="3175" y="969"/>
                  <a:pt x="3175" y="1153"/>
                </a:cubicBezTo>
                <a:lnTo>
                  <a:pt x="3175" y="1781"/>
                </a:lnTo>
                <a:lnTo>
                  <a:pt x="3175" y="2408"/>
                </a:lnTo>
                <a:cubicBezTo>
                  <a:pt x="3175" y="2592"/>
                  <a:pt x="3084" y="2750"/>
                  <a:pt x="2925" y="2841"/>
                </a:cubicBezTo>
                <a:lnTo>
                  <a:pt x="2381" y="3155"/>
                </a:lnTo>
                <a:lnTo>
                  <a:pt x="1837" y="3469"/>
                </a:lnTo>
                <a:cubicBezTo>
                  <a:pt x="1678" y="3561"/>
                  <a:pt x="1496" y="3561"/>
                  <a:pt x="1338" y="3469"/>
                </a:cubicBezTo>
                <a:lnTo>
                  <a:pt x="794" y="3155"/>
                </a:lnTo>
                <a:lnTo>
                  <a:pt x="250" y="2841"/>
                </a:lnTo>
                <a:cubicBezTo>
                  <a:pt x="91" y="2750"/>
                  <a:pt x="0" y="2592"/>
                  <a:pt x="0" y="2408"/>
                </a:cubicBezTo>
                <a:lnTo>
                  <a:pt x="0" y="1781"/>
                </a:lnTo>
                <a:lnTo>
                  <a:pt x="0" y="1153"/>
                </a:lnTo>
                <a:cubicBezTo>
                  <a:pt x="0" y="969"/>
                  <a:pt x="91" y="812"/>
                  <a:pt x="250" y="720"/>
                </a:cubicBezTo>
                <a:lnTo>
                  <a:pt x="794" y="406"/>
                </a:lnTo>
                <a:lnTo>
                  <a:pt x="1338" y="92"/>
                </a:lnTo>
                <a:cubicBezTo>
                  <a:pt x="1496" y="0"/>
                  <a:pt x="1678" y="0"/>
                  <a:pt x="1837" y="92"/>
                </a:cubicBezTo>
                <a:close/>
              </a:path>
            </a:pathLst>
          </a:custGeom>
          <a:noFill/>
          <a:ln w="12700">
            <a:solidFill>
              <a:schemeClr val="tx2"/>
            </a:solidFill>
          </a:ln>
        </p:spPr>
        <p:txBody>
          <a:bodyPr vert="horz" wrap="square" lIns="91440" tIns="45720" rIns="91440" bIns="45720" numCol="1" anchor="t" anchorCtr="0" compatLnSpc="1"/>
          <a:lstStyle/>
          <a:p>
            <a:endParaRPr lang="zh-CN" altLang="en-US"/>
          </a:p>
        </p:txBody>
      </p:sp>
      <p:sp>
        <p:nvSpPr>
          <p:cNvPr id="13" name="Freeform 5"/>
          <p:cNvSpPr/>
          <p:nvPr/>
        </p:nvSpPr>
        <p:spPr bwMode="auto">
          <a:xfrm>
            <a:off x="5074412" y="3855563"/>
            <a:ext cx="1329246" cy="1490420"/>
          </a:xfrm>
          <a:custGeom>
            <a:avLst/>
            <a:gdLst>
              <a:gd name="T0" fmla="*/ 1837 w 3175"/>
              <a:gd name="T1" fmla="*/ 92 h 3561"/>
              <a:gd name="T2" fmla="*/ 2381 w 3175"/>
              <a:gd name="T3" fmla="*/ 406 h 3561"/>
              <a:gd name="T4" fmla="*/ 2925 w 3175"/>
              <a:gd name="T5" fmla="*/ 720 h 3561"/>
              <a:gd name="T6" fmla="*/ 3175 w 3175"/>
              <a:gd name="T7" fmla="*/ 1153 h 3561"/>
              <a:gd name="T8" fmla="*/ 3175 w 3175"/>
              <a:gd name="T9" fmla="*/ 1781 h 3561"/>
              <a:gd name="T10" fmla="*/ 3175 w 3175"/>
              <a:gd name="T11" fmla="*/ 2408 h 3561"/>
              <a:gd name="T12" fmla="*/ 2925 w 3175"/>
              <a:gd name="T13" fmla="*/ 2841 h 3561"/>
              <a:gd name="T14" fmla="*/ 2381 w 3175"/>
              <a:gd name="T15" fmla="*/ 3155 h 3561"/>
              <a:gd name="T16" fmla="*/ 1837 w 3175"/>
              <a:gd name="T17" fmla="*/ 3469 h 3561"/>
              <a:gd name="T18" fmla="*/ 1338 w 3175"/>
              <a:gd name="T19" fmla="*/ 3469 h 3561"/>
              <a:gd name="T20" fmla="*/ 794 w 3175"/>
              <a:gd name="T21" fmla="*/ 3155 h 3561"/>
              <a:gd name="T22" fmla="*/ 250 w 3175"/>
              <a:gd name="T23" fmla="*/ 2841 h 3561"/>
              <a:gd name="T24" fmla="*/ 0 w 3175"/>
              <a:gd name="T25" fmla="*/ 2408 h 3561"/>
              <a:gd name="T26" fmla="*/ 0 w 3175"/>
              <a:gd name="T27" fmla="*/ 1781 h 3561"/>
              <a:gd name="T28" fmla="*/ 0 w 3175"/>
              <a:gd name="T29" fmla="*/ 1153 h 3561"/>
              <a:gd name="T30" fmla="*/ 250 w 3175"/>
              <a:gd name="T31" fmla="*/ 720 h 3561"/>
              <a:gd name="T32" fmla="*/ 794 w 3175"/>
              <a:gd name="T33" fmla="*/ 406 h 3561"/>
              <a:gd name="T34" fmla="*/ 1338 w 3175"/>
              <a:gd name="T35" fmla="*/ 92 h 3561"/>
              <a:gd name="T36" fmla="*/ 1837 w 3175"/>
              <a:gd name="T37" fmla="*/ 92 h 3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75" h="3561">
                <a:moveTo>
                  <a:pt x="1837" y="92"/>
                </a:moveTo>
                <a:lnTo>
                  <a:pt x="2381" y="406"/>
                </a:lnTo>
                <a:lnTo>
                  <a:pt x="2925" y="720"/>
                </a:lnTo>
                <a:cubicBezTo>
                  <a:pt x="3084" y="812"/>
                  <a:pt x="3175" y="969"/>
                  <a:pt x="3175" y="1153"/>
                </a:cubicBezTo>
                <a:lnTo>
                  <a:pt x="3175" y="1781"/>
                </a:lnTo>
                <a:lnTo>
                  <a:pt x="3175" y="2408"/>
                </a:lnTo>
                <a:cubicBezTo>
                  <a:pt x="3175" y="2592"/>
                  <a:pt x="3084" y="2750"/>
                  <a:pt x="2925" y="2841"/>
                </a:cubicBezTo>
                <a:lnTo>
                  <a:pt x="2381" y="3155"/>
                </a:lnTo>
                <a:lnTo>
                  <a:pt x="1837" y="3469"/>
                </a:lnTo>
                <a:cubicBezTo>
                  <a:pt x="1678" y="3561"/>
                  <a:pt x="1496" y="3561"/>
                  <a:pt x="1338" y="3469"/>
                </a:cubicBezTo>
                <a:lnTo>
                  <a:pt x="794" y="3155"/>
                </a:lnTo>
                <a:lnTo>
                  <a:pt x="250" y="2841"/>
                </a:lnTo>
                <a:cubicBezTo>
                  <a:pt x="91" y="2750"/>
                  <a:pt x="0" y="2592"/>
                  <a:pt x="0" y="2408"/>
                </a:cubicBezTo>
                <a:lnTo>
                  <a:pt x="0" y="1781"/>
                </a:lnTo>
                <a:lnTo>
                  <a:pt x="0" y="1153"/>
                </a:lnTo>
                <a:cubicBezTo>
                  <a:pt x="0" y="969"/>
                  <a:pt x="91" y="812"/>
                  <a:pt x="250" y="720"/>
                </a:cubicBezTo>
                <a:lnTo>
                  <a:pt x="794" y="406"/>
                </a:lnTo>
                <a:lnTo>
                  <a:pt x="1338" y="92"/>
                </a:lnTo>
                <a:cubicBezTo>
                  <a:pt x="1496" y="0"/>
                  <a:pt x="1678" y="0"/>
                  <a:pt x="1837" y="92"/>
                </a:cubicBezTo>
                <a:close/>
              </a:path>
            </a:pathLst>
          </a:custGeom>
          <a:noFill/>
          <a:ln w="12700">
            <a:solidFill>
              <a:schemeClr val="tx2"/>
            </a:solidFill>
          </a:ln>
        </p:spPr>
        <p:txBody>
          <a:bodyPr vert="horz" wrap="square" lIns="91440" tIns="45720" rIns="91440" bIns="45720" numCol="1" anchor="t" anchorCtr="0" compatLnSpc="1"/>
          <a:lstStyle/>
          <a:p>
            <a:endParaRPr lang="zh-CN" altLang="en-US"/>
          </a:p>
        </p:txBody>
      </p:sp>
      <p:sp>
        <p:nvSpPr>
          <p:cNvPr id="14" name="Freeform 5"/>
          <p:cNvSpPr/>
          <p:nvPr/>
        </p:nvSpPr>
        <p:spPr bwMode="auto">
          <a:xfrm>
            <a:off x="786922" y="2384430"/>
            <a:ext cx="1329246" cy="1490420"/>
          </a:xfrm>
          <a:custGeom>
            <a:avLst/>
            <a:gdLst>
              <a:gd name="T0" fmla="*/ 1837 w 3175"/>
              <a:gd name="T1" fmla="*/ 92 h 3561"/>
              <a:gd name="T2" fmla="*/ 2381 w 3175"/>
              <a:gd name="T3" fmla="*/ 406 h 3561"/>
              <a:gd name="T4" fmla="*/ 2925 w 3175"/>
              <a:gd name="T5" fmla="*/ 720 h 3561"/>
              <a:gd name="T6" fmla="*/ 3175 w 3175"/>
              <a:gd name="T7" fmla="*/ 1153 h 3561"/>
              <a:gd name="T8" fmla="*/ 3175 w 3175"/>
              <a:gd name="T9" fmla="*/ 1781 h 3561"/>
              <a:gd name="T10" fmla="*/ 3175 w 3175"/>
              <a:gd name="T11" fmla="*/ 2408 h 3561"/>
              <a:gd name="T12" fmla="*/ 2925 w 3175"/>
              <a:gd name="T13" fmla="*/ 2841 h 3561"/>
              <a:gd name="T14" fmla="*/ 2381 w 3175"/>
              <a:gd name="T15" fmla="*/ 3155 h 3561"/>
              <a:gd name="T16" fmla="*/ 1837 w 3175"/>
              <a:gd name="T17" fmla="*/ 3469 h 3561"/>
              <a:gd name="T18" fmla="*/ 1338 w 3175"/>
              <a:gd name="T19" fmla="*/ 3469 h 3561"/>
              <a:gd name="T20" fmla="*/ 794 w 3175"/>
              <a:gd name="T21" fmla="*/ 3155 h 3561"/>
              <a:gd name="T22" fmla="*/ 250 w 3175"/>
              <a:gd name="T23" fmla="*/ 2841 h 3561"/>
              <a:gd name="T24" fmla="*/ 0 w 3175"/>
              <a:gd name="T25" fmla="*/ 2408 h 3561"/>
              <a:gd name="T26" fmla="*/ 0 w 3175"/>
              <a:gd name="T27" fmla="*/ 1781 h 3561"/>
              <a:gd name="T28" fmla="*/ 0 w 3175"/>
              <a:gd name="T29" fmla="*/ 1153 h 3561"/>
              <a:gd name="T30" fmla="*/ 250 w 3175"/>
              <a:gd name="T31" fmla="*/ 720 h 3561"/>
              <a:gd name="T32" fmla="*/ 794 w 3175"/>
              <a:gd name="T33" fmla="*/ 406 h 3561"/>
              <a:gd name="T34" fmla="*/ 1338 w 3175"/>
              <a:gd name="T35" fmla="*/ 92 h 3561"/>
              <a:gd name="T36" fmla="*/ 1837 w 3175"/>
              <a:gd name="T37" fmla="*/ 92 h 3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75" h="3561">
                <a:moveTo>
                  <a:pt x="1837" y="92"/>
                </a:moveTo>
                <a:lnTo>
                  <a:pt x="2381" y="406"/>
                </a:lnTo>
                <a:lnTo>
                  <a:pt x="2925" y="720"/>
                </a:lnTo>
                <a:cubicBezTo>
                  <a:pt x="3084" y="812"/>
                  <a:pt x="3175" y="969"/>
                  <a:pt x="3175" y="1153"/>
                </a:cubicBezTo>
                <a:lnTo>
                  <a:pt x="3175" y="1781"/>
                </a:lnTo>
                <a:lnTo>
                  <a:pt x="3175" y="2408"/>
                </a:lnTo>
                <a:cubicBezTo>
                  <a:pt x="3175" y="2592"/>
                  <a:pt x="3084" y="2750"/>
                  <a:pt x="2925" y="2841"/>
                </a:cubicBezTo>
                <a:lnTo>
                  <a:pt x="2381" y="3155"/>
                </a:lnTo>
                <a:lnTo>
                  <a:pt x="1837" y="3469"/>
                </a:lnTo>
                <a:cubicBezTo>
                  <a:pt x="1678" y="3561"/>
                  <a:pt x="1496" y="3561"/>
                  <a:pt x="1338" y="3469"/>
                </a:cubicBezTo>
                <a:lnTo>
                  <a:pt x="794" y="3155"/>
                </a:lnTo>
                <a:lnTo>
                  <a:pt x="250" y="2841"/>
                </a:lnTo>
                <a:cubicBezTo>
                  <a:pt x="91" y="2750"/>
                  <a:pt x="0" y="2592"/>
                  <a:pt x="0" y="2408"/>
                </a:cubicBezTo>
                <a:lnTo>
                  <a:pt x="0" y="1781"/>
                </a:lnTo>
                <a:lnTo>
                  <a:pt x="0" y="1153"/>
                </a:lnTo>
                <a:cubicBezTo>
                  <a:pt x="0" y="969"/>
                  <a:pt x="91" y="812"/>
                  <a:pt x="250" y="720"/>
                </a:cubicBezTo>
                <a:lnTo>
                  <a:pt x="794" y="406"/>
                </a:lnTo>
                <a:lnTo>
                  <a:pt x="1338" y="92"/>
                </a:lnTo>
                <a:cubicBezTo>
                  <a:pt x="1496" y="0"/>
                  <a:pt x="1678" y="0"/>
                  <a:pt x="1837" y="92"/>
                </a:cubicBezTo>
                <a:close/>
              </a:path>
            </a:pathLst>
          </a:custGeom>
          <a:noFill/>
          <a:ln w="12700">
            <a:solidFill>
              <a:schemeClr val="tx2"/>
            </a:solidFill>
          </a:ln>
        </p:spPr>
        <p:txBody>
          <a:bodyPr vert="horz" wrap="square" lIns="91440" tIns="45720" rIns="91440" bIns="45720" numCol="1" anchor="t" anchorCtr="0" compatLnSpc="1"/>
          <a:lstStyle/>
          <a:p>
            <a:endParaRPr lang="zh-CN" altLang="en-US"/>
          </a:p>
        </p:txBody>
      </p:sp>
      <p:cxnSp>
        <p:nvCxnSpPr>
          <p:cNvPr id="17" name="直接箭头连接符 16"/>
          <p:cNvCxnSpPr/>
          <p:nvPr/>
        </p:nvCxnSpPr>
        <p:spPr>
          <a:xfrm rot="20520000" flipH="1">
            <a:off x="2219937" y="3046956"/>
            <a:ext cx="763662" cy="0"/>
          </a:xfrm>
          <a:prstGeom prst="straightConnector1">
            <a:avLst/>
          </a:prstGeom>
          <a:ln w="19050">
            <a:solidFill>
              <a:schemeClr val="tx2"/>
            </a:solidFill>
            <a:tailEnd type="arrow" w="lg" len="lg"/>
          </a:ln>
        </p:spPr>
        <p:style>
          <a:lnRef idx="1">
            <a:schemeClr val="accent1"/>
          </a:lnRef>
          <a:fillRef idx="0">
            <a:schemeClr val="accent1"/>
          </a:fillRef>
          <a:effectRef idx="0">
            <a:schemeClr val="accent1"/>
          </a:effectRef>
          <a:fontRef idx="minor">
            <a:schemeClr val="tx1"/>
          </a:fontRef>
        </p:style>
      </p:cxnSp>
      <p:cxnSp>
        <p:nvCxnSpPr>
          <p:cNvPr id="18" name="直接箭头连接符 17"/>
          <p:cNvCxnSpPr/>
          <p:nvPr/>
        </p:nvCxnSpPr>
        <p:spPr>
          <a:xfrm rot="16200000" flipH="1">
            <a:off x="3929887" y="4076590"/>
            <a:ext cx="178188" cy="0"/>
          </a:xfrm>
          <a:prstGeom prst="straightConnector1">
            <a:avLst/>
          </a:prstGeom>
          <a:ln w="19050">
            <a:solidFill>
              <a:schemeClr val="tx2"/>
            </a:solidFill>
            <a:tailEnd type="arrow" w="lg" len="lg"/>
          </a:ln>
        </p:spPr>
        <p:style>
          <a:lnRef idx="1">
            <a:schemeClr val="accent1"/>
          </a:lnRef>
          <a:fillRef idx="0">
            <a:schemeClr val="accent1"/>
          </a:fillRef>
          <a:effectRef idx="0">
            <a:schemeClr val="accent1"/>
          </a:effectRef>
          <a:fontRef idx="minor">
            <a:schemeClr val="tx1"/>
          </a:fontRef>
        </p:style>
      </p:cxnSp>
      <p:cxnSp>
        <p:nvCxnSpPr>
          <p:cNvPr id="19" name="直接箭头连接符 18"/>
          <p:cNvCxnSpPr/>
          <p:nvPr/>
        </p:nvCxnSpPr>
        <p:spPr>
          <a:xfrm rot="18600000" flipH="1">
            <a:off x="2730209" y="3826403"/>
            <a:ext cx="509108" cy="0"/>
          </a:xfrm>
          <a:prstGeom prst="straightConnector1">
            <a:avLst/>
          </a:prstGeom>
          <a:ln w="19050">
            <a:solidFill>
              <a:schemeClr val="tx2"/>
            </a:solidFill>
            <a:tailEnd type="arrow" w="lg" len="lg"/>
          </a:ln>
        </p:spPr>
        <p:style>
          <a:lnRef idx="1">
            <a:schemeClr val="accent1"/>
          </a:lnRef>
          <a:fillRef idx="0">
            <a:schemeClr val="accent1"/>
          </a:fillRef>
          <a:effectRef idx="0">
            <a:schemeClr val="accent1"/>
          </a:effectRef>
          <a:fontRef idx="minor">
            <a:schemeClr val="tx1"/>
          </a:fontRef>
        </p:style>
      </p:cxnSp>
      <p:cxnSp>
        <p:nvCxnSpPr>
          <p:cNvPr id="20" name="直接箭头连接符 19"/>
          <p:cNvCxnSpPr/>
          <p:nvPr/>
        </p:nvCxnSpPr>
        <p:spPr>
          <a:xfrm rot="3000000">
            <a:off x="4798645" y="3826403"/>
            <a:ext cx="509108" cy="0"/>
          </a:xfrm>
          <a:prstGeom prst="straightConnector1">
            <a:avLst/>
          </a:prstGeom>
          <a:ln w="19050">
            <a:solidFill>
              <a:schemeClr val="tx2"/>
            </a:solidFill>
            <a:tailEnd type="arrow" w="lg" len="lg"/>
          </a:ln>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733044" y="2837252"/>
            <a:ext cx="1415772" cy="584775"/>
          </a:xfrm>
          <a:prstGeom prst="rect">
            <a:avLst/>
          </a:prstGeom>
        </p:spPr>
        <p:txBody>
          <a:bodyPr wrap="none">
            <a:spAutoFit/>
          </a:bodyPr>
          <a:lstStyle/>
          <a:p>
            <a:r>
              <a:rPr lang="zh-CN" altLang="en-US" sz="1600" b="1" dirty="0">
                <a:latin typeface="微软雅黑" panose="020B0503020204020204" pitchFamily="34" charset="-122"/>
                <a:ea typeface="微软雅黑" panose="020B0503020204020204" pitchFamily="34" charset="-122"/>
              </a:rPr>
              <a:t>坚持党要管</a:t>
            </a:r>
            <a:r>
              <a:rPr lang="zh-CN" altLang="en-US" sz="1600" b="1" dirty="0" smtClean="0">
                <a:latin typeface="微软雅黑" panose="020B0503020204020204" pitchFamily="34" charset="-122"/>
                <a:ea typeface="微软雅黑" panose="020B0503020204020204" pitchFamily="34" charset="-122"/>
              </a:rPr>
              <a:t>党</a:t>
            </a:r>
            <a:endParaRPr lang="en-US" altLang="zh-CN" sz="1600" b="1" dirty="0" smtClean="0">
              <a:latin typeface="微软雅黑" panose="020B0503020204020204" pitchFamily="34" charset="-122"/>
              <a:ea typeface="微软雅黑" panose="020B0503020204020204" pitchFamily="34" charset="-122"/>
            </a:endParaRPr>
          </a:p>
          <a:p>
            <a:r>
              <a:rPr lang="zh-CN" altLang="en-US" sz="1600" b="1" dirty="0" smtClean="0">
                <a:latin typeface="微软雅黑" panose="020B0503020204020204" pitchFamily="34" charset="-122"/>
                <a:ea typeface="微软雅黑" panose="020B0503020204020204" pitchFamily="34" charset="-122"/>
              </a:rPr>
              <a:t>全面</a:t>
            </a:r>
            <a:r>
              <a:rPr lang="zh-CN" altLang="en-US" sz="1600" b="1" dirty="0">
                <a:latin typeface="微软雅黑" panose="020B0503020204020204" pitchFamily="34" charset="-122"/>
                <a:ea typeface="微软雅黑" panose="020B0503020204020204" pitchFamily="34" charset="-122"/>
              </a:rPr>
              <a:t>从严治党</a:t>
            </a:r>
          </a:p>
        </p:txBody>
      </p:sp>
      <p:sp>
        <p:nvSpPr>
          <p:cNvPr id="22" name="矩形 21"/>
          <p:cNvSpPr/>
          <p:nvPr/>
        </p:nvSpPr>
        <p:spPr>
          <a:xfrm>
            <a:off x="1796224" y="4308385"/>
            <a:ext cx="1005403" cy="584775"/>
          </a:xfrm>
          <a:prstGeom prst="rect">
            <a:avLst/>
          </a:prstGeom>
        </p:spPr>
        <p:txBody>
          <a:bodyPr wrap="none">
            <a:spAutoFit/>
          </a:bodyPr>
          <a:lstStyle/>
          <a:p>
            <a:pPr algn="ctr"/>
            <a:r>
              <a:rPr lang="zh-CN" altLang="en-US" sz="1600" b="1" dirty="0" smtClean="0">
                <a:latin typeface="微软雅黑" panose="020B0503020204020204" pitchFamily="34" charset="-122"/>
                <a:ea typeface="微软雅黑" panose="020B0503020204020204" pitchFamily="34" charset="-122"/>
              </a:rPr>
              <a:t>党纪面前</a:t>
            </a:r>
            <a:endParaRPr lang="en-US" altLang="zh-CN" sz="1600" b="1" dirty="0" smtClean="0">
              <a:latin typeface="微软雅黑" panose="020B0503020204020204" pitchFamily="34" charset="-122"/>
              <a:ea typeface="微软雅黑" panose="020B0503020204020204" pitchFamily="34" charset="-122"/>
            </a:endParaRPr>
          </a:p>
          <a:p>
            <a:pPr algn="ctr"/>
            <a:r>
              <a:rPr lang="zh-CN" altLang="en-US" sz="1600" b="1" dirty="0" smtClean="0">
                <a:latin typeface="微软雅黑" panose="020B0503020204020204" pitchFamily="34" charset="-122"/>
                <a:ea typeface="微软雅黑" panose="020B0503020204020204" pitchFamily="34" charset="-122"/>
              </a:rPr>
              <a:t>一律平等</a:t>
            </a:r>
            <a:endParaRPr lang="zh-CN" altLang="en-US" sz="1600" b="1" dirty="0">
              <a:latin typeface="微软雅黑" panose="020B0503020204020204" pitchFamily="34" charset="-122"/>
              <a:ea typeface="微软雅黑" panose="020B0503020204020204" pitchFamily="34" charset="-122"/>
            </a:endParaRPr>
          </a:p>
        </p:txBody>
      </p:sp>
      <p:sp>
        <p:nvSpPr>
          <p:cNvPr id="23" name="矩形 22"/>
          <p:cNvSpPr/>
          <p:nvPr/>
        </p:nvSpPr>
        <p:spPr>
          <a:xfrm>
            <a:off x="3311095" y="4705924"/>
            <a:ext cx="1415773" cy="461665"/>
          </a:xfrm>
          <a:prstGeom prst="rect">
            <a:avLst/>
          </a:prstGeom>
        </p:spPr>
        <p:txBody>
          <a:bodyPr wrap="none">
            <a:spAutoFit/>
          </a:bodyPr>
          <a:lstStyle/>
          <a:p>
            <a:pPr algn="ctr"/>
            <a:r>
              <a:rPr lang="zh-CN" altLang="en-US" sz="2400" b="1" dirty="0" smtClean="0">
                <a:latin typeface="微软雅黑" panose="020B0503020204020204" pitchFamily="34" charset="-122"/>
                <a:ea typeface="微软雅黑" panose="020B0503020204020204" pitchFamily="34" charset="-122"/>
              </a:rPr>
              <a:t>实事求是</a:t>
            </a:r>
            <a:endParaRPr lang="zh-CN" altLang="en-US" sz="2400" b="1" dirty="0">
              <a:latin typeface="微软雅黑" panose="020B0503020204020204" pitchFamily="34" charset="-122"/>
              <a:ea typeface="微软雅黑" panose="020B0503020204020204" pitchFamily="34" charset="-122"/>
            </a:endParaRPr>
          </a:p>
        </p:txBody>
      </p:sp>
      <p:sp>
        <p:nvSpPr>
          <p:cNvPr id="24" name="矩形 23"/>
          <p:cNvSpPr/>
          <p:nvPr/>
        </p:nvSpPr>
        <p:spPr>
          <a:xfrm>
            <a:off x="5005501" y="4380712"/>
            <a:ext cx="1467068" cy="400110"/>
          </a:xfrm>
          <a:prstGeom prst="rect">
            <a:avLst/>
          </a:prstGeom>
        </p:spPr>
        <p:txBody>
          <a:bodyPr wrap="none">
            <a:spAutoFit/>
          </a:bodyPr>
          <a:lstStyle/>
          <a:p>
            <a:pPr algn="ctr"/>
            <a:r>
              <a:rPr lang="zh-CN" altLang="en-US" sz="2000" b="1" dirty="0" smtClean="0">
                <a:latin typeface="微软雅黑" panose="020B0503020204020204" pitchFamily="34" charset="-122"/>
                <a:ea typeface="微软雅黑" panose="020B0503020204020204" pitchFamily="34" charset="-122"/>
              </a:rPr>
              <a:t>民主集中制</a:t>
            </a:r>
            <a:endParaRPr lang="en-US" altLang="zh-CN" sz="2000" b="1" dirty="0">
              <a:latin typeface="微软雅黑" panose="020B0503020204020204" pitchFamily="34" charset="-122"/>
              <a:ea typeface="微软雅黑" panose="020B0503020204020204" pitchFamily="34" charset="-122"/>
            </a:endParaRPr>
          </a:p>
        </p:txBody>
      </p:sp>
      <p:cxnSp>
        <p:nvCxnSpPr>
          <p:cNvPr id="26" name="直接箭头连接符 25"/>
          <p:cNvCxnSpPr/>
          <p:nvPr/>
        </p:nvCxnSpPr>
        <p:spPr>
          <a:xfrm>
            <a:off x="5074412" y="2851956"/>
            <a:ext cx="829774" cy="195000"/>
          </a:xfrm>
          <a:prstGeom prst="straightConnector1">
            <a:avLst/>
          </a:prstGeom>
          <a:ln w="19050">
            <a:solidFill>
              <a:schemeClr val="tx2"/>
            </a:solidFill>
            <a:tailEnd type="arrow" w="lg" len="lg"/>
          </a:ln>
        </p:spPr>
        <p:style>
          <a:lnRef idx="1">
            <a:schemeClr val="accent1"/>
          </a:lnRef>
          <a:fillRef idx="0">
            <a:schemeClr val="accent1"/>
          </a:fillRef>
          <a:effectRef idx="0">
            <a:schemeClr val="accent1"/>
          </a:effectRef>
          <a:fontRef idx="minor">
            <a:schemeClr val="tx1"/>
          </a:fontRef>
        </p:style>
      </p:cxnSp>
      <p:sp>
        <p:nvSpPr>
          <p:cNvPr id="27" name="Freeform 5"/>
          <p:cNvSpPr/>
          <p:nvPr/>
        </p:nvSpPr>
        <p:spPr bwMode="auto">
          <a:xfrm>
            <a:off x="6096000" y="2304309"/>
            <a:ext cx="1329246" cy="1490420"/>
          </a:xfrm>
          <a:custGeom>
            <a:avLst/>
            <a:gdLst>
              <a:gd name="T0" fmla="*/ 1837 w 3175"/>
              <a:gd name="T1" fmla="*/ 92 h 3561"/>
              <a:gd name="T2" fmla="*/ 2381 w 3175"/>
              <a:gd name="T3" fmla="*/ 406 h 3561"/>
              <a:gd name="T4" fmla="*/ 2925 w 3175"/>
              <a:gd name="T5" fmla="*/ 720 h 3561"/>
              <a:gd name="T6" fmla="*/ 3175 w 3175"/>
              <a:gd name="T7" fmla="*/ 1153 h 3561"/>
              <a:gd name="T8" fmla="*/ 3175 w 3175"/>
              <a:gd name="T9" fmla="*/ 1781 h 3561"/>
              <a:gd name="T10" fmla="*/ 3175 w 3175"/>
              <a:gd name="T11" fmla="*/ 2408 h 3561"/>
              <a:gd name="T12" fmla="*/ 2925 w 3175"/>
              <a:gd name="T13" fmla="*/ 2841 h 3561"/>
              <a:gd name="T14" fmla="*/ 2381 w 3175"/>
              <a:gd name="T15" fmla="*/ 3155 h 3561"/>
              <a:gd name="T16" fmla="*/ 1837 w 3175"/>
              <a:gd name="T17" fmla="*/ 3469 h 3561"/>
              <a:gd name="T18" fmla="*/ 1338 w 3175"/>
              <a:gd name="T19" fmla="*/ 3469 h 3561"/>
              <a:gd name="T20" fmla="*/ 794 w 3175"/>
              <a:gd name="T21" fmla="*/ 3155 h 3561"/>
              <a:gd name="T22" fmla="*/ 250 w 3175"/>
              <a:gd name="T23" fmla="*/ 2841 h 3561"/>
              <a:gd name="T24" fmla="*/ 0 w 3175"/>
              <a:gd name="T25" fmla="*/ 2408 h 3561"/>
              <a:gd name="T26" fmla="*/ 0 w 3175"/>
              <a:gd name="T27" fmla="*/ 1781 h 3561"/>
              <a:gd name="T28" fmla="*/ 0 w 3175"/>
              <a:gd name="T29" fmla="*/ 1153 h 3561"/>
              <a:gd name="T30" fmla="*/ 250 w 3175"/>
              <a:gd name="T31" fmla="*/ 720 h 3561"/>
              <a:gd name="T32" fmla="*/ 794 w 3175"/>
              <a:gd name="T33" fmla="*/ 406 h 3561"/>
              <a:gd name="T34" fmla="*/ 1338 w 3175"/>
              <a:gd name="T35" fmla="*/ 92 h 3561"/>
              <a:gd name="T36" fmla="*/ 1837 w 3175"/>
              <a:gd name="T37" fmla="*/ 92 h 3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75" h="3561">
                <a:moveTo>
                  <a:pt x="1837" y="92"/>
                </a:moveTo>
                <a:lnTo>
                  <a:pt x="2381" y="406"/>
                </a:lnTo>
                <a:lnTo>
                  <a:pt x="2925" y="720"/>
                </a:lnTo>
                <a:cubicBezTo>
                  <a:pt x="3084" y="812"/>
                  <a:pt x="3175" y="969"/>
                  <a:pt x="3175" y="1153"/>
                </a:cubicBezTo>
                <a:lnTo>
                  <a:pt x="3175" y="1781"/>
                </a:lnTo>
                <a:lnTo>
                  <a:pt x="3175" y="2408"/>
                </a:lnTo>
                <a:cubicBezTo>
                  <a:pt x="3175" y="2592"/>
                  <a:pt x="3084" y="2750"/>
                  <a:pt x="2925" y="2841"/>
                </a:cubicBezTo>
                <a:lnTo>
                  <a:pt x="2381" y="3155"/>
                </a:lnTo>
                <a:lnTo>
                  <a:pt x="1837" y="3469"/>
                </a:lnTo>
                <a:cubicBezTo>
                  <a:pt x="1678" y="3561"/>
                  <a:pt x="1496" y="3561"/>
                  <a:pt x="1338" y="3469"/>
                </a:cubicBezTo>
                <a:lnTo>
                  <a:pt x="794" y="3155"/>
                </a:lnTo>
                <a:lnTo>
                  <a:pt x="250" y="2841"/>
                </a:lnTo>
                <a:cubicBezTo>
                  <a:pt x="91" y="2750"/>
                  <a:pt x="0" y="2592"/>
                  <a:pt x="0" y="2408"/>
                </a:cubicBezTo>
                <a:lnTo>
                  <a:pt x="0" y="1781"/>
                </a:lnTo>
                <a:lnTo>
                  <a:pt x="0" y="1153"/>
                </a:lnTo>
                <a:cubicBezTo>
                  <a:pt x="0" y="969"/>
                  <a:pt x="91" y="812"/>
                  <a:pt x="250" y="720"/>
                </a:cubicBezTo>
                <a:lnTo>
                  <a:pt x="794" y="406"/>
                </a:lnTo>
                <a:lnTo>
                  <a:pt x="1338" y="92"/>
                </a:lnTo>
                <a:cubicBezTo>
                  <a:pt x="1496" y="0"/>
                  <a:pt x="1678" y="0"/>
                  <a:pt x="1837" y="92"/>
                </a:cubicBezTo>
                <a:close/>
              </a:path>
            </a:pathLst>
          </a:custGeom>
          <a:noFill/>
          <a:ln w="12700">
            <a:solidFill>
              <a:schemeClr val="tx2"/>
            </a:solidFill>
          </a:ln>
        </p:spPr>
        <p:txBody>
          <a:bodyPr vert="horz" wrap="square" lIns="91440" tIns="45720" rIns="91440" bIns="45720" numCol="1" anchor="t" anchorCtr="0" compatLnSpc="1"/>
          <a:lstStyle/>
          <a:p>
            <a:endParaRPr lang="zh-CN" altLang="en-US"/>
          </a:p>
        </p:txBody>
      </p:sp>
      <p:sp>
        <p:nvSpPr>
          <p:cNvPr id="28" name="TextBox 27"/>
          <p:cNvSpPr txBox="1"/>
          <p:nvPr/>
        </p:nvSpPr>
        <p:spPr>
          <a:xfrm>
            <a:off x="6197006" y="2754568"/>
            <a:ext cx="1127234" cy="584775"/>
          </a:xfrm>
          <a:prstGeom prst="rect">
            <a:avLst/>
          </a:prstGeom>
          <a:noFill/>
        </p:spPr>
        <p:txBody>
          <a:bodyPr wrap="square" rtlCol="0">
            <a:spAutoFit/>
          </a:bodyPr>
          <a:lstStyle/>
          <a:p>
            <a:r>
              <a:rPr lang="zh-CN" altLang="en-US" sz="1600" b="1" dirty="0">
                <a:latin typeface="微软雅黑" panose="020B0503020204020204" pitchFamily="34" charset="-122"/>
                <a:ea typeface="微软雅黑" panose="020B0503020204020204" pitchFamily="34" charset="-122"/>
              </a:rPr>
              <a:t>惩前毖后</a:t>
            </a:r>
            <a:endParaRPr lang="en-US" altLang="zh-CN" sz="1600" b="1" dirty="0">
              <a:latin typeface="微软雅黑" panose="020B0503020204020204" pitchFamily="34" charset="-122"/>
              <a:ea typeface="微软雅黑" panose="020B0503020204020204" pitchFamily="34" charset="-122"/>
            </a:endParaRPr>
          </a:p>
          <a:p>
            <a:r>
              <a:rPr lang="zh-CN" altLang="en-US" sz="1600" b="1" dirty="0">
                <a:latin typeface="微软雅黑" panose="020B0503020204020204" pitchFamily="34" charset="-122"/>
                <a:ea typeface="微软雅黑" panose="020B0503020204020204" pitchFamily="34" charset="-122"/>
              </a:rPr>
              <a:t>治病救人</a:t>
            </a:r>
          </a:p>
        </p:txBody>
      </p:sp>
    </p:spTree>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7 -3.7037E-6 L 0.18997 -3.7037E-6 "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16"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6 L -0.41185 -3.7037E-6 "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p:stCondLst>
                              <p:cond delay="500"/>
                            </p:stCondLst>
                            <p:childTnLst>
                              <p:par>
                                <p:cTn id="20" presetID="53" presetClass="entr" presetSubtype="16"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p:stCondLst>
                              <p:cond delay="1000"/>
                            </p:stCondLst>
                            <p:childTnLst>
                              <p:par>
                                <p:cTn id="30" presetID="53" presetClass="entr" presetSubtype="16"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6 -3.7037E-6 L -0.30273 -3.7037E-6 " pathEditMode="relative" rAng="0" ptsTypes="AA">
                                      <p:cBhvr>
                                        <p:cTn id="36" dur="1000" spd="-100000" fill="hold"/>
                                        <p:tgtEl>
                                          <p:spTgt spid="5"/>
                                        </p:tgtEl>
                                        <p:attrNameLst>
                                          <p:attrName>ppt_x</p:attrName>
                                          <p:attrName>ppt_y</p:attrName>
                                        </p:attrNameLst>
                                      </p:cBhvr>
                                      <p:rCtr x="-15143" y="0"/>
                                    </p:animMotion>
                                  </p:childTnLst>
                                </p:cTn>
                              </p:par>
                            </p:childTnLst>
                          </p:cTn>
                        </p:par>
                        <p:par>
                          <p:cTn id="37" fill="hold">
                            <p:stCondLst>
                              <p:cond delay="1500"/>
                            </p:stCondLst>
                            <p:childTnLst>
                              <p:par>
                                <p:cTn id="38" presetID="53" presetClass="entr" presetSubtype="16"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 calcmode="lin" valueType="num">
                                      <p:cBhvr>
                                        <p:cTn id="40" dur="250" fill="hold"/>
                                        <p:tgtEl>
                                          <p:spTgt spid="8"/>
                                        </p:tgtEl>
                                        <p:attrNameLst>
                                          <p:attrName>ppt_w</p:attrName>
                                        </p:attrNameLst>
                                      </p:cBhvr>
                                      <p:tavLst>
                                        <p:tav tm="0">
                                          <p:val>
                                            <p:fltVal val="0"/>
                                          </p:val>
                                        </p:tav>
                                        <p:tav tm="100000">
                                          <p:val>
                                            <p:strVal val="#ppt_w"/>
                                          </p:val>
                                        </p:tav>
                                      </p:tavLst>
                                    </p:anim>
                                    <p:anim calcmode="lin" valueType="num">
                                      <p:cBhvr>
                                        <p:cTn id="41" dur="250" fill="hold"/>
                                        <p:tgtEl>
                                          <p:spTgt spid="8"/>
                                        </p:tgtEl>
                                        <p:attrNameLst>
                                          <p:attrName>ppt_h</p:attrName>
                                        </p:attrNameLst>
                                      </p:cBhvr>
                                      <p:tavLst>
                                        <p:tav tm="0">
                                          <p:val>
                                            <p:fltVal val="0"/>
                                          </p:val>
                                        </p:tav>
                                        <p:tav tm="100000">
                                          <p:val>
                                            <p:strVal val="#ppt_h"/>
                                          </p:val>
                                        </p:tav>
                                      </p:tavLst>
                                    </p:anim>
                                    <p:animEffect transition="in" filter="fade">
                                      <p:cBhvr>
                                        <p:cTn id="42" dur="250"/>
                                        <p:tgtEl>
                                          <p:spTgt spid="8"/>
                                        </p:tgtEl>
                                      </p:cBhvr>
                                    </p:animEffect>
                                  </p:childTnLst>
                                </p:cTn>
                              </p:par>
                              <p:par>
                                <p:cTn id="43" presetID="6" presetClass="emph" presetSubtype="0" decel="100000" fill="hold" grpId="1" nodeType="withEffect">
                                  <p:stCondLst>
                                    <p:cond delay="200"/>
                                  </p:stCondLst>
                                  <p:childTnLst>
                                    <p:animScale>
                                      <p:cBhvr>
                                        <p:cTn id="44" dur="250" fill="hold"/>
                                        <p:tgtEl>
                                          <p:spTgt spid="8"/>
                                        </p:tgtEl>
                                      </p:cBhvr>
                                      <p:by x="120000" y="120000"/>
                                    </p:animScale>
                                  </p:childTnLst>
                                </p:cTn>
                              </p:par>
                              <p:par>
                                <p:cTn id="45" presetID="6" presetClass="emph" presetSubtype="0" decel="100000" fill="hold" grpId="2" nodeType="withEffect">
                                  <p:stCondLst>
                                    <p:cond delay="400"/>
                                  </p:stCondLst>
                                  <p:childTnLst>
                                    <p:animScale>
                                      <p:cBhvr>
                                        <p:cTn id="46" dur="250" fill="hold"/>
                                        <p:tgtEl>
                                          <p:spTgt spid="8"/>
                                        </p:tgtEl>
                                      </p:cBhvr>
                                      <p:by x="83000" y="83000"/>
                                    </p:animScale>
                                  </p:childTnLst>
                                </p:cTn>
                              </p:par>
                              <p:par>
                                <p:cTn id="47" presetID="53" presetClass="entr" presetSubtype="16" fill="hold" grpId="0" nodeType="withEffect">
                                  <p:stCondLst>
                                    <p:cond delay="400"/>
                                  </p:stCondLst>
                                  <p:childTnLst>
                                    <p:set>
                                      <p:cBhvr>
                                        <p:cTn id="48" dur="1" fill="hold">
                                          <p:stCondLst>
                                            <p:cond delay="0"/>
                                          </p:stCondLst>
                                        </p:cTn>
                                        <p:tgtEl>
                                          <p:spTgt spid="9"/>
                                        </p:tgtEl>
                                        <p:attrNameLst>
                                          <p:attrName>style.visibility</p:attrName>
                                        </p:attrNameLst>
                                      </p:cBhvr>
                                      <p:to>
                                        <p:strVal val="visible"/>
                                      </p:to>
                                    </p:set>
                                    <p:anim calcmode="lin" valueType="num">
                                      <p:cBhvr>
                                        <p:cTn id="49" dur="250" fill="hold"/>
                                        <p:tgtEl>
                                          <p:spTgt spid="9"/>
                                        </p:tgtEl>
                                        <p:attrNameLst>
                                          <p:attrName>ppt_w</p:attrName>
                                        </p:attrNameLst>
                                      </p:cBhvr>
                                      <p:tavLst>
                                        <p:tav tm="0">
                                          <p:val>
                                            <p:fltVal val="0"/>
                                          </p:val>
                                        </p:tav>
                                        <p:tav tm="100000">
                                          <p:val>
                                            <p:strVal val="#ppt_w"/>
                                          </p:val>
                                        </p:tav>
                                      </p:tavLst>
                                    </p:anim>
                                    <p:anim calcmode="lin" valueType="num">
                                      <p:cBhvr>
                                        <p:cTn id="50" dur="250" fill="hold"/>
                                        <p:tgtEl>
                                          <p:spTgt spid="9"/>
                                        </p:tgtEl>
                                        <p:attrNameLst>
                                          <p:attrName>ppt_h</p:attrName>
                                        </p:attrNameLst>
                                      </p:cBhvr>
                                      <p:tavLst>
                                        <p:tav tm="0">
                                          <p:val>
                                            <p:fltVal val="0"/>
                                          </p:val>
                                        </p:tav>
                                        <p:tav tm="100000">
                                          <p:val>
                                            <p:strVal val="#ppt_h"/>
                                          </p:val>
                                        </p:tav>
                                      </p:tavLst>
                                    </p:anim>
                                    <p:animEffect transition="in" filter="fade">
                                      <p:cBhvr>
                                        <p:cTn id="51" dur="250"/>
                                        <p:tgtEl>
                                          <p:spTgt spid="9"/>
                                        </p:tgtEl>
                                      </p:cBhvr>
                                    </p:animEffect>
                                  </p:childTnLst>
                                </p:cTn>
                              </p:par>
                              <p:par>
                                <p:cTn id="52" presetID="6" presetClass="emph" presetSubtype="0" decel="100000" fill="hold" grpId="1" nodeType="withEffect">
                                  <p:stCondLst>
                                    <p:cond delay="600"/>
                                  </p:stCondLst>
                                  <p:childTnLst>
                                    <p:animScale>
                                      <p:cBhvr>
                                        <p:cTn id="53" dur="250" fill="hold"/>
                                        <p:tgtEl>
                                          <p:spTgt spid="9"/>
                                        </p:tgtEl>
                                      </p:cBhvr>
                                      <p:by x="120000" y="120000"/>
                                    </p:animScale>
                                  </p:childTnLst>
                                </p:cTn>
                              </p:par>
                              <p:par>
                                <p:cTn id="54" presetID="6" presetClass="emph" presetSubtype="0" decel="100000" fill="hold" grpId="2" nodeType="withEffect">
                                  <p:stCondLst>
                                    <p:cond delay="800"/>
                                  </p:stCondLst>
                                  <p:childTnLst>
                                    <p:animScale>
                                      <p:cBhvr>
                                        <p:cTn id="55" dur="250" fill="hold"/>
                                        <p:tgtEl>
                                          <p:spTgt spid="9"/>
                                        </p:tgtEl>
                                      </p:cBhvr>
                                      <p:by x="83000" y="83000"/>
                                    </p:animScale>
                                  </p:childTnLst>
                                </p:cTn>
                              </p:par>
                              <p:par>
                                <p:cTn id="56" presetID="53" presetClass="entr" presetSubtype="16" fill="hold" grpId="0" nodeType="withEffect">
                                  <p:stCondLst>
                                    <p:cond delay="600"/>
                                  </p:stCondLst>
                                  <p:childTnLst>
                                    <p:set>
                                      <p:cBhvr>
                                        <p:cTn id="57" dur="1" fill="hold">
                                          <p:stCondLst>
                                            <p:cond delay="0"/>
                                          </p:stCondLst>
                                        </p:cTn>
                                        <p:tgtEl>
                                          <p:spTgt spid="10"/>
                                        </p:tgtEl>
                                        <p:attrNameLst>
                                          <p:attrName>style.visibility</p:attrName>
                                        </p:attrNameLst>
                                      </p:cBhvr>
                                      <p:to>
                                        <p:strVal val="visible"/>
                                      </p:to>
                                    </p:set>
                                    <p:anim calcmode="lin" valueType="num">
                                      <p:cBhvr>
                                        <p:cTn id="58" dur="250" fill="hold"/>
                                        <p:tgtEl>
                                          <p:spTgt spid="10"/>
                                        </p:tgtEl>
                                        <p:attrNameLst>
                                          <p:attrName>ppt_w</p:attrName>
                                        </p:attrNameLst>
                                      </p:cBhvr>
                                      <p:tavLst>
                                        <p:tav tm="0">
                                          <p:val>
                                            <p:fltVal val="0"/>
                                          </p:val>
                                        </p:tav>
                                        <p:tav tm="100000">
                                          <p:val>
                                            <p:strVal val="#ppt_w"/>
                                          </p:val>
                                        </p:tav>
                                      </p:tavLst>
                                    </p:anim>
                                    <p:anim calcmode="lin" valueType="num">
                                      <p:cBhvr>
                                        <p:cTn id="59" dur="250" fill="hold"/>
                                        <p:tgtEl>
                                          <p:spTgt spid="10"/>
                                        </p:tgtEl>
                                        <p:attrNameLst>
                                          <p:attrName>ppt_h</p:attrName>
                                        </p:attrNameLst>
                                      </p:cBhvr>
                                      <p:tavLst>
                                        <p:tav tm="0">
                                          <p:val>
                                            <p:fltVal val="0"/>
                                          </p:val>
                                        </p:tav>
                                        <p:tav tm="100000">
                                          <p:val>
                                            <p:strVal val="#ppt_h"/>
                                          </p:val>
                                        </p:tav>
                                      </p:tavLst>
                                    </p:anim>
                                    <p:animEffect transition="in" filter="fade">
                                      <p:cBhvr>
                                        <p:cTn id="60" dur="250"/>
                                        <p:tgtEl>
                                          <p:spTgt spid="10"/>
                                        </p:tgtEl>
                                      </p:cBhvr>
                                    </p:animEffect>
                                  </p:childTnLst>
                                </p:cTn>
                              </p:par>
                              <p:par>
                                <p:cTn id="61" presetID="6" presetClass="emph" presetSubtype="0" decel="100000" fill="hold" grpId="1" nodeType="withEffect">
                                  <p:stCondLst>
                                    <p:cond delay="800"/>
                                  </p:stCondLst>
                                  <p:childTnLst>
                                    <p:animScale>
                                      <p:cBhvr>
                                        <p:cTn id="62" dur="250" fill="hold"/>
                                        <p:tgtEl>
                                          <p:spTgt spid="10"/>
                                        </p:tgtEl>
                                      </p:cBhvr>
                                      <p:by x="120000" y="120000"/>
                                    </p:animScale>
                                  </p:childTnLst>
                                </p:cTn>
                              </p:par>
                              <p:par>
                                <p:cTn id="63" presetID="6" presetClass="emph" presetSubtype="0" decel="100000" fill="hold" grpId="2" nodeType="withEffect">
                                  <p:stCondLst>
                                    <p:cond delay="1000"/>
                                  </p:stCondLst>
                                  <p:childTnLst>
                                    <p:animScale>
                                      <p:cBhvr>
                                        <p:cTn id="64" dur="250" fill="hold"/>
                                        <p:tgtEl>
                                          <p:spTgt spid="10"/>
                                        </p:tgtEl>
                                      </p:cBhvr>
                                      <p:by x="83000" y="83000"/>
                                    </p:animScale>
                                  </p:childTnLst>
                                </p:cTn>
                              </p:par>
                            </p:childTnLst>
                          </p:cTn>
                        </p:par>
                        <p:par>
                          <p:cTn id="65" fill="hold">
                            <p:stCondLst>
                              <p:cond delay="2000"/>
                            </p:stCondLst>
                            <p:childTnLst>
                              <p:par>
                                <p:cTn id="66" presetID="22" presetClass="entr" presetSubtype="2" fill="hold" nodeType="afterEffect">
                                  <p:stCondLst>
                                    <p:cond delay="0"/>
                                  </p:stCondLst>
                                  <p:childTnLst>
                                    <p:set>
                                      <p:cBhvr>
                                        <p:cTn id="67" dur="1" fill="hold">
                                          <p:stCondLst>
                                            <p:cond delay="0"/>
                                          </p:stCondLst>
                                        </p:cTn>
                                        <p:tgtEl>
                                          <p:spTgt spid="17"/>
                                        </p:tgtEl>
                                        <p:attrNameLst>
                                          <p:attrName>style.visibility</p:attrName>
                                        </p:attrNameLst>
                                      </p:cBhvr>
                                      <p:to>
                                        <p:strVal val="visible"/>
                                      </p:to>
                                    </p:set>
                                    <p:animEffect transition="in" filter="wipe(right)">
                                      <p:cBhvr>
                                        <p:cTn id="68" dur="500"/>
                                        <p:tgtEl>
                                          <p:spTgt spid="17"/>
                                        </p:tgtEl>
                                      </p:cBhvr>
                                    </p:animEffect>
                                  </p:childTnLst>
                                </p:cTn>
                              </p:par>
                              <p:par>
                                <p:cTn id="69" presetID="22" presetClass="entr" presetSubtype="1" fill="hold" nodeType="withEffect">
                                  <p:stCondLst>
                                    <p:cond delay="0"/>
                                  </p:stCondLst>
                                  <p:childTnLst>
                                    <p:set>
                                      <p:cBhvr>
                                        <p:cTn id="70" dur="1" fill="hold">
                                          <p:stCondLst>
                                            <p:cond delay="0"/>
                                          </p:stCondLst>
                                        </p:cTn>
                                        <p:tgtEl>
                                          <p:spTgt spid="19"/>
                                        </p:tgtEl>
                                        <p:attrNameLst>
                                          <p:attrName>style.visibility</p:attrName>
                                        </p:attrNameLst>
                                      </p:cBhvr>
                                      <p:to>
                                        <p:strVal val="visible"/>
                                      </p:to>
                                    </p:set>
                                    <p:animEffect transition="in" filter="wipe(up)">
                                      <p:cBhvr>
                                        <p:cTn id="71" dur="500"/>
                                        <p:tgtEl>
                                          <p:spTgt spid="19"/>
                                        </p:tgtEl>
                                      </p:cBhvr>
                                    </p:animEffect>
                                  </p:childTnLst>
                                </p:cTn>
                              </p:par>
                              <p:par>
                                <p:cTn id="72" presetID="22" presetClass="entr" presetSubtype="1" fill="hold" nodeType="withEffect">
                                  <p:stCondLst>
                                    <p:cond delay="0"/>
                                  </p:stCondLst>
                                  <p:childTnLst>
                                    <p:set>
                                      <p:cBhvr>
                                        <p:cTn id="73" dur="1" fill="hold">
                                          <p:stCondLst>
                                            <p:cond delay="0"/>
                                          </p:stCondLst>
                                        </p:cTn>
                                        <p:tgtEl>
                                          <p:spTgt spid="18"/>
                                        </p:tgtEl>
                                        <p:attrNameLst>
                                          <p:attrName>style.visibility</p:attrName>
                                        </p:attrNameLst>
                                      </p:cBhvr>
                                      <p:to>
                                        <p:strVal val="visible"/>
                                      </p:to>
                                    </p:set>
                                    <p:animEffect transition="in" filter="wipe(up)">
                                      <p:cBhvr>
                                        <p:cTn id="74" dur="500"/>
                                        <p:tgtEl>
                                          <p:spTgt spid="18"/>
                                        </p:tgtEl>
                                      </p:cBhvr>
                                    </p:animEffect>
                                  </p:childTnLst>
                                </p:cTn>
                              </p:par>
                              <p:par>
                                <p:cTn id="75" presetID="22" presetClass="entr" presetSubtype="1" fill="hold" nodeType="withEffect">
                                  <p:stCondLst>
                                    <p:cond delay="0"/>
                                  </p:stCondLst>
                                  <p:childTnLst>
                                    <p:set>
                                      <p:cBhvr>
                                        <p:cTn id="76" dur="1" fill="hold">
                                          <p:stCondLst>
                                            <p:cond delay="0"/>
                                          </p:stCondLst>
                                        </p:cTn>
                                        <p:tgtEl>
                                          <p:spTgt spid="20"/>
                                        </p:tgtEl>
                                        <p:attrNameLst>
                                          <p:attrName>style.visibility</p:attrName>
                                        </p:attrNameLst>
                                      </p:cBhvr>
                                      <p:to>
                                        <p:strVal val="visible"/>
                                      </p:to>
                                    </p:set>
                                    <p:animEffect transition="in" filter="wipe(up)">
                                      <p:cBhvr>
                                        <p:cTn id="77" dur="500"/>
                                        <p:tgtEl>
                                          <p:spTgt spid="20"/>
                                        </p:tgtEl>
                                      </p:cBhvr>
                                    </p:animEffect>
                                  </p:childTnLst>
                                </p:cTn>
                              </p:par>
                            </p:childTnLst>
                          </p:cTn>
                        </p:par>
                        <p:par>
                          <p:cTn id="78" fill="hold">
                            <p:stCondLst>
                              <p:cond delay="2500"/>
                            </p:stCondLst>
                            <p:childTnLst>
                              <p:par>
                                <p:cTn id="79" presetID="53" presetClass="entr" presetSubtype="16" fill="hold" grpId="0" nodeType="afterEffect">
                                  <p:stCondLst>
                                    <p:cond delay="0"/>
                                  </p:stCondLst>
                                  <p:childTnLst>
                                    <p:set>
                                      <p:cBhvr>
                                        <p:cTn id="80" dur="1" fill="hold">
                                          <p:stCondLst>
                                            <p:cond delay="0"/>
                                          </p:stCondLst>
                                        </p:cTn>
                                        <p:tgtEl>
                                          <p:spTgt spid="14"/>
                                        </p:tgtEl>
                                        <p:attrNameLst>
                                          <p:attrName>style.visibility</p:attrName>
                                        </p:attrNameLst>
                                      </p:cBhvr>
                                      <p:to>
                                        <p:strVal val="visible"/>
                                      </p:to>
                                    </p:set>
                                    <p:anim calcmode="lin" valueType="num">
                                      <p:cBhvr>
                                        <p:cTn id="81" dur="500" fill="hold"/>
                                        <p:tgtEl>
                                          <p:spTgt spid="14"/>
                                        </p:tgtEl>
                                        <p:attrNameLst>
                                          <p:attrName>ppt_w</p:attrName>
                                        </p:attrNameLst>
                                      </p:cBhvr>
                                      <p:tavLst>
                                        <p:tav tm="0">
                                          <p:val>
                                            <p:fltVal val="0"/>
                                          </p:val>
                                        </p:tav>
                                        <p:tav tm="100000">
                                          <p:val>
                                            <p:strVal val="#ppt_w"/>
                                          </p:val>
                                        </p:tav>
                                      </p:tavLst>
                                    </p:anim>
                                    <p:anim calcmode="lin" valueType="num">
                                      <p:cBhvr>
                                        <p:cTn id="82" dur="500" fill="hold"/>
                                        <p:tgtEl>
                                          <p:spTgt spid="14"/>
                                        </p:tgtEl>
                                        <p:attrNameLst>
                                          <p:attrName>ppt_h</p:attrName>
                                        </p:attrNameLst>
                                      </p:cBhvr>
                                      <p:tavLst>
                                        <p:tav tm="0">
                                          <p:val>
                                            <p:fltVal val="0"/>
                                          </p:val>
                                        </p:tav>
                                        <p:tav tm="100000">
                                          <p:val>
                                            <p:strVal val="#ppt_h"/>
                                          </p:val>
                                        </p:tav>
                                      </p:tavLst>
                                    </p:anim>
                                    <p:animEffect transition="in" filter="fade">
                                      <p:cBhvr>
                                        <p:cTn id="83" dur="500"/>
                                        <p:tgtEl>
                                          <p:spTgt spid="14"/>
                                        </p:tgtEl>
                                      </p:cBhvr>
                                    </p:animEffect>
                                  </p:childTnLst>
                                </p:cTn>
                              </p:par>
                              <p:par>
                                <p:cTn id="84" presetID="53" presetClass="entr" presetSubtype="16" fill="hold" grpId="0" nodeType="withEffect">
                                  <p:stCondLst>
                                    <p:cond delay="100"/>
                                  </p:stCondLst>
                                  <p:childTnLst>
                                    <p:set>
                                      <p:cBhvr>
                                        <p:cTn id="85" dur="1" fill="hold">
                                          <p:stCondLst>
                                            <p:cond delay="0"/>
                                          </p:stCondLst>
                                        </p:cTn>
                                        <p:tgtEl>
                                          <p:spTgt spid="12"/>
                                        </p:tgtEl>
                                        <p:attrNameLst>
                                          <p:attrName>style.visibility</p:attrName>
                                        </p:attrNameLst>
                                      </p:cBhvr>
                                      <p:to>
                                        <p:strVal val="visible"/>
                                      </p:to>
                                    </p:set>
                                    <p:anim calcmode="lin" valueType="num">
                                      <p:cBhvr>
                                        <p:cTn id="86" dur="500" fill="hold"/>
                                        <p:tgtEl>
                                          <p:spTgt spid="12"/>
                                        </p:tgtEl>
                                        <p:attrNameLst>
                                          <p:attrName>ppt_w</p:attrName>
                                        </p:attrNameLst>
                                      </p:cBhvr>
                                      <p:tavLst>
                                        <p:tav tm="0">
                                          <p:val>
                                            <p:fltVal val="0"/>
                                          </p:val>
                                        </p:tav>
                                        <p:tav tm="100000">
                                          <p:val>
                                            <p:strVal val="#ppt_w"/>
                                          </p:val>
                                        </p:tav>
                                      </p:tavLst>
                                    </p:anim>
                                    <p:anim calcmode="lin" valueType="num">
                                      <p:cBhvr>
                                        <p:cTn id="87" dur="500" fill="hold"/>
                                        <p:tgtEl>
                                          <p:spTgt spid="12"/>
                                        </p:tgtEl>
                                        <p:attrNameLst>
                                          <p:attrName>ppt_h</p:attrName>
                                        </p:attrNameLst>
                                      </p:cBhvr>
                                      <p:tavLst>
                                        <p:tav tm="0">
                                          <p:val>
                                            <p:fltVal val="0"/>
                                          </p:val>
                                        </p:tav>
                                        <p:tav tm="100000">
                                          <p:val>
                                            <p:strVal val="#ppt_h"/>
                                          </p:val>
                                        </p:tav>
                                      </p:tavLst>
                                    </p:anim>
                                    <p:animEffect transition="in" filter="fade">
                                      <p:cBhvr>
                                        <p:cTn id="88" dur="500"/>
                                        <p:tgtEl>
                                          <p:spTgt spid="12"/>
                                        </p:tgtEl>
                                      </p:cBhvr>
                                    </p:animEffect>
                                  </p:childTnLst>
                                </p:cTn>
                              </p:par>
                              <p:par>
                                <p:cTn id="89" presetID="53" presetClass="entr" presetSubtype="16" fill="hold" grpId="0" nodeType="withEffect">
                                  <p:stCondLst>
                                    <p:cond delay="200"/>
                                  </p:stCondLst>
                                  <p:childTnLst>
                                    <p:set>
                                      <p:cBhvr>
                                        <p:cTn id="90" dur="1" fill="hold">
                                          <p:stCondLst>
                                            <p:cond delay="0"/>
                                          </p:stCondLst>
                                        </p:cTn>
                                        <p:tgtEl>
                                          <p:spTgt spid="11"/>
                                        </p:tgtEl>
                                        <p:attrNameLst>
                                          <p:attrName>style.visibility</p:attrName>
                                        </p:attrNameLst>
                                      </p:cBhvr>
                                      <p:to>
                                        <p:strVal val="visible"/>
                                      </p:to>
                                    </p:set>
                                    <p:anim calcmode="lin" valueType="num">
                                      <p:cBhvr>
                                        <p:cTn id="91" dur="500" fill="hold"/>
                                        <p:tgtEl>
                                          <p:spTgt spid="11"/>
                                        </p:tgtEl>
                                        <p:attrNameLst>
                                          <p:attrName>ppt_w</p:attrName>
                                        </p:attrNameLst>
                                      </p:cBhvr>
                                      <p:tavLst>
                                        <p:tav tm="0">
                                          <p:val>
                                            <p:fltVal val="0"/>
                                          </p:val>
                                        </p:tav>
                                        <p:tav tm="100000">
                                          <p:val>
                                            <p:strVal val="#ppt_w"/>
                                          </p:val>
                                        </p:tav>
                                      </p:tavLst>
                                    </p:anim>
                                    <p:anim calcmode="lin" valueType="num">
                                      <p:cBhvr>
                                        <p:cTn id="92" dur="500" fill="hold"/>
                                        <p:tgtEl>
                                          <p:spTgt spid="11"/>
                                        </p:tgtEl>
                                        <p:attrNameLst>
                                          <p:attrName>ppt_h</p:attrName>
                                        </p:attrNameLst>
                                      </p:cBhvr>
                                      <p:tavLst>
                                        <p:tav tm="0">
                                          <p:val>
                                            <p:fltVal val="0"/>
                                          </p:val>
                                        </p:tav>
                                        <p:tav tm="100000">
                                          <p:val>
                                            <p:strVal val="#ppt_h"/>
                                          </p:val>
                                        </p:tav>
                                      </p:tavLst>
                                    </p:anim>
                                    <p:animEffect transition="in" filter="fade">
                                      <p:cBhvr>
                                        <p:cTn id="93" dur="500"/>
                                        <p:tgtEl>
                                          <p:spTgt spid="11"/>
                                        </p:tgtEl>
                                      </p:cBhvr>
                                    </p:animEffect>
                                  </p:childTnLst>
                                </p:cTn>
                              </p:par>
                              <p:par>
                                <p:cTn id="94" presetID="53" presetClass="entr" presetSubtype="16" fill="hold" grpId="0" nodeType="withEffect">
                                  <p:stCondLst>
                                    <p:cond delay="300"/>
                                  </p:stCondLst>
                                  <p:childTnLst>
                                    <p:set>
                                      <p:cBhvr>
                                        <p:cTn id="95" dur="1" fill="hold">
                                          <p:stCondLst>
                                            <p:cond delay="0"/>
                                          </p:stCondLst>
                                        </p:cTn>
                                        <p:tgtEl>
                                          <p:spTgt spid="13"/>
                                        </p:tgtEl>
                                        <p:attrNameLst>
                                          <p:attrName>style.visibility</p:attrName>
                                        </p:attrNameLst>
                                      </p:cBhvr>
                                      <p:to>
                                        <p:strVal val="visible"/>
                                      </p:to>
                                    </p:set>
                                    <p:anim calcmode="lin" valueType="num">
                                      <p:cBhvr>
                                        <p:cTn id="96" dur="500" fill="hold"/>
                                        <p:tgtEl>
                                          <p:spTgt spid="13"/>
                                        </p:tgtEl>
                                        <p:attrNameLst>
                                          <p:attrName>ppt_w</p:attrName>
                                        </p:attrNameLst>
                                      </p:cBhvr>
                                      <p:tavLst>
                                        <p:tav tm="0">
                                          <p:val>
                                            <p:fltVal val="0"/>
                                          </p:val>
                                        </p:tav>
                                        <p:tav tm="100000">
                                          <p:val>
                                            <p:strVal val="#ppt_w"/>
                                          </p:val>
                                        </p:tav>
                                      </p:tavLst>
                                    </p:anim>
                                    <p:anim calcmode="lin" valueType="num">
                                      <p:cBhvr>
                                        <p:cTn id="97" dur="500" fill="hold"/>
                                        <p:tgtEl>
                                          <p:spTgt spid="13"/>
                                        </p:tgtEl>
                                        <p:attrNameLst>
                                          <p:attrName>ppt_h</p:attrName>
                                        </p:attrNameLst>
                                      </p:cBhvr>
                                      <p:tavLst>
                                        <p:tav tm="0">
                                          <p:val>
                                            <p:fltVal val="0"/>
                                          </p:val>
                                        </p:tav>
                                        <p:tav tm="100000">
                                          <p:val>
                                            <p:strVal val="#ppt_h"/>
                                          </p:val>
                                        </p:tav>
                                      </p:tavLst>
                                    </p:anim>
                                    <p:animEffect transition="in" filter="fade">
                                      <p:cBhvr>
                                        <p:cTn id="98" dur="500"/>
                                        <p:tgtEl>
                                          <p:spTgt spid="13"/>
                                        </p:tgtEl>
                                      </p:cBhvr>
                                    </p:animEffect>
                                  </p:childTnLst>
                                </p:cTn>
                              </p:par>
                            </p:childTnLst>
                          </p:cTn>
                        </p:par>
                        <p:par>
                          <p:cTn id="99" fill="hold">
                            <p:stCondLst>
                              <p:cond delay="3000"/>
                            </p:stCondLst>
                            <p:childTnLst>
                              <p:par>
                                <p:cTn id="100" presetID="53" presetClass="entr" presetSubtype="16" fill="hold" grpId="0" nodeType="afterEffect">
                                  <p:stCondLst>
                                    <p:cond delay="0"/>
                                  </p:stCondLst>
                                  <p:childTnLst>
                                    <p:set>
                                      <p:cBhvr>
                                        <p:cTn id="101" dur="1" fill="hold">
                                          <p:stCondLst>
                                            <p:cond delay="0"/>
                                          </p:stCondLst>
                                        </p:cTn>
                                        <p:tgtEl>
                                          <p:spTgt spid="21"/>
                                        </p:tgtEl>
                                        <p:attrNameLst>
                                          <p:attrName>style.visibility</p:attrName>
                                        </p:attrNameLst>
                                      </p:cBhvr>
                                      <p:to>
                                        <p:strVal val="visible"/>
                                      </p:to>
                                    </p:set>
                                    <p:anim calcmode="lin" valueType="num">
                                      <p:cBhvr>
                                        <p:cTn id="102" dur="500" fill="hold"/>
                                        <p:tgtEl>
                                          <p:spTgt spid="21"/>
                                        </p:tgtEl>
                                        <p:attrNameLst>
                                          <p:attrName>ppt_w</p:attrName>
                                        </p:attrNameLst>
                                      </p:cBhvr>
                                      <p:tavLst>
                                        <p:tav tm="0">
                                          <p:val>
                                            <p:fltVal val="0"/>
                                          </p:val>
                                        </p:tav>
                                        <p:tav tm="100000">
                                          <p:val>
                                            <p:strVal val="#ppt_w"/>
                                          </p:val>
                                        </p:tav>
                                      </p:tavLst>
                                    </p:anim>
                                    <p:anim calcmode="lin" valueType="num">
                                      <p:cBhvr>
                                        <p:cTn id="103" dur="500" fill="hold"/>
                                        <p:tgtEl>
                                          <p:spTgt spid="21"/>
                                        </p:tgtEl>
                                        <p:attrNameLst>
                                          <p:attrName>ppt_h</p:attrName>
                                        </p:attrNameLst>
                                      </p:cBhvr>
                                      <p:tavLst>
                                        <p:tav tm="0">
                                          <p:val>
                                            <p:fltVal val="0"/>
                                          </p:val>
                                        </p:tav>
                                        <p:tav tm="100000">
                                          <p:val>
                                            <p:strVal val="#ppt_h"/>
                                          </p:val>
                                        </p:tav>
                                      </p:tavLst>
                                    </p:anim>
                                    <p:animEffect transition="in" filter="fade">
                                      <p:cBhvr>
                                        <p:cTn id="104" dur="500"/>
                                        <p:tgtEl>
                                          <p:spTgt spid="21"/>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22"/>
                                        </p:tgtEl>
                                        <p:attrNameLst>
                                          <p:attrName>style.visibility</p:attrName>
                                        </p:attrNameLst>
                                      </p:cBhvr>
                                      <p:to>
                                        <p:strVal val="visible"/>
                                      </p:to>
                                    </p:set>
                                    <p:anim calcmode="lin" valueType="num">
                                      <p:cBhvr>
                                        <p:cTn id="107" dur="500" fill="hold"/>
                                        <p:tgtEl>
                                          <p:spTgt spid="22"/>
                                        </p:tgtEl>
                                        <p:attrNameLst>
                                          <p:attrName>ppt_w</p:attrName>
                                        </p:attrNameLst>
                                      </p:cBhvr>
                                      <p:tavLst>
                                        <p:tav tm="0">
                                          <p:val>
                                            <p:fltVal val="0"/>
                                          </p:val>
                                        </p:tav>
                                        <p:tav tm="100000">
                                          <p:val>
                                            <p:strVal val="#ppt_w"/>
                                          </p:val>
                                        </p:tav>
                                      </p:tavLst>
                                    </p:anim>
                                    <p:anim calcmode="lin" valueType="num">
                                      <p:cBhvr>
                                        <p:cTn id="108" dur="500" fill="hold"/>
                                        <p:tgtEl>
                                          <p:spTgt spid="22"/>
                                        </p:tgtEl>
                                        <p:attrNameLst>
                                          <p:attrName>ppt_h</p:attrName>
                                        </p:attrNameLst>
                                      </p:cBhvr>
                                      <p:tavLst>
                                        <p:tav tm="0">
                                          <p:val>
                                            <p:fltVal val="0"/>
                                          </p:val>
                                        </p:tav>
                                        <p:tav tm="100000">
                                          <p:val>
                                            <p:strVal val="#ppt_h"/>
                                          </p:val>
                                        </p:tav>
                                      </p:tavLst>
                                    </p:anim>
                                    <p:animEffect transition="in" filter="fade">
                                      <p:cBhvr>
                                        <p:cTn id="109" dur="500"/>
                                        <p:tgtEl>
                                          <p:spTgt spid="22"/>
                                        </p:tgtEl>
                                      </p:cBhvr>
                                    </p:animEffect>
                                  </p:childTnLst>
                                </p:cTn>
                              </p:par>
                              <p:par>
                                <p:cTn id="110" presetID="53" presetClass="entr" presetSubtype="16" fill="hold" grpId="0" nodeType="withEffect">
                                  <p:stCondLst>
                                    <p:cond delay="0"/>
                                  </p:stCondLst>
                                  <p:childTnLst>
                                    <p:set>
                                      <p:cBhvr>
                                        <p:cTn id="111" dur="1" fill="hold">
                                          <p:stCondLst>
                                            <p:cond delay="0"/>
                                          </p:stCondLst>
                                        </p:cTn>
                                        <p:tgtEl>
                                          <p:spTgt spid="23"/>
                                        </p:tgtEl>
                                        <p:attrNameLst>
                                          <p:attrName>style.visibility</p:attrName>
                                        </p:attrNameLst>
                                      </p:cBhvr>
                                      <p:to>
                                        <p:strVal val="visible"/>
                                      </p:to>
                                    </p:set>
                                    <p:anim calcmode="lin" valueType="num">
                                      <p:cBhvr>
                                        <p:cTn id="112" dur="500" fill="hold"/>
                                        <p:tgtEl>
                                          <p:spTgt spid="23"/>
                                        </p:tgtEl>
                                        <p:attrNameLst>
                                          <p:attrName>ppt_w</p:attrName>
                                        </p:attrNameLst>
                                      </p:cBhvr>
                                      <p:tavLst>
                                        <p:tav tm="0">
                                          <p:val>
                                            <p:fltVal val="0"/>
                                          </p:val>
                                        </p:tav>
                                        <p:tav tm="100000">
                                          <p:val>
                                            <p:strVal val="#ppt_w"/>
                                          </p:val>
                                        </p:tav>
                                      </p:tavLst>
                                    </p:anim>
                                    <p:anim calcmode="lin" valueType="num">
                                      <p:cBhvr>
                                        <p:cTn id="113" dur="500" fill="hold"/>
                                        <p:tgtEl>
                                          <p:spTgt spid="23"/>
                                        </p:tgtEl>
                                        <p:attrNameLst>
                                          <p:attrName>ppt_h</p:attrName>
                                        </p:attrNameLst>
                                      </p:cBhvr>
                                      <p:tavLst>
                                        <p:tav tm="0">
                                          <p:val>
                                            <p:fltVal val="0"/>
                                          </p:val>
                                        </p:tav>
                                        <p:tav tm="100000">
                                          <p:val>
                                            <p:strVal val="#ppt_h"/>
                                          </p:val>
                                        </p:tav>
                                      </p:tavLst>
                                    </p:anim>
                                    <p:animEffect transition="in" filter="fade">
                                      <p:cBhvr>
                                        <p:cTn id="114" dur="500"/>
                                        <p:tgtEl>
                                          <p:spTgt spid="23"/>
                                        </p:tgtEl>
                                      </p:cBhvr>
                                    </p:animEffect>
                                  </p:childTnLst>
                                </p:cTn>
                              </p:par>
                              <p:par>
                                <p:cTn id="115" presetID="53" presetClass="entr" presetSubtype="16" fill="hold" grpId="0" nodeType="withEffect">
                                  <p:stCondLst>
                                    <p:cond delay="0"/>
                                  </p:stCondLst>
                                  <p:childTnLst>
                                    <p:set>
                                      <p:cBhvr>
                                        <p:cTn id="116" dur="1" fill="hold">
                                          <p:stCondLst>
                                            <p:cond delay="0"/>
                                          </p:stCondLst>
                                        </p:cTn>
                                        <p:tgtEl>
                                          <p:spTgt spid="24"/>
                                        </p:tgtEl>
                                        <p:attrNameLst>
                                          <p:attrName>style.visibility</p:attrName>
                                        </p:attrNameLst>
                                      </p:cBhvr>
                                      <p:to>
                                        <p:strVal val="visible"/>
                                      </p:to>
                                    </p:set>
                                    <p:anim calcmode="lin" valueType="num">
                                      <p:cBhvr>
                                        <p:cTn id="117" dur="500" fill="hold"/>
                                        <p:tgtEl>
                                          <p:spTgt spid="24"/>
                                        </p:tgtEl>
                                        <p:attrNameLst>
                                          <p:attrName>ppt_w</p:attrName>
                                        </p:attrNameLst>
                                      </p:cBhvr>
                                      <p:tavLst>
                                        <p:tav tm="0">
                                          <p:val>
                                            <p:fltVal val="0"/>
                                          </p:val>
                                        </p:tav>
                                        <p:tav tm="100000">
                                          <p:val>
                                            <p:strVal val="#ppt_w"/>
                                          </p:val>
                                        </p:tav>
                                      </p:tavLst>
                                    </p:anim>
                                    <p:anim calcmode="lin" valueType="num">
                                      <p:cBhvr>
                                        <p:cTn id="118" dur="500" fill="hold"/>
                                        <p:tgtEl>
                                          <p:spTgt spid="24"/>
                                        </p:tgtEl>
                                        <p:attrNameLst>
                                          <p:attrName>ppt_h</p:attrName>
                                        </p:attrNameLst>
                                      </p:cBhvr>
                                      <p:tavLst>
                                        <p:tav tm="0">
                                          <p:val>
                                            <p:fltVal val="0"/>
                                          </p:val>
                                        </p:tav>
                                        <p:tav tm="100000">
                                          <p:val>
                                            <p:strVal val="#ppt_h"/>
                                          </p:val>
                                        </p:tav>
                                      </p:tavLst>
                                    </p:anim>
                                    <p:animEffect transition="in" filter="fade">
                                      <p:cBhvr>
                                        <p:cTn id="119" dur="500"/>
                                        <p:tgtEl>
                                          <p:spTgt spid="24"/>
                                        </p:tgtEl>
                                      </p:cBhvr>
                                    </p:animEffect>
                                  </p:childTnLst>
                                </p:cTn>
                              </p:par>
                            </p:childTnLst>
                          </p:cTn>
                        </p:par>
                        <p:par>
                          <p:cTn id="120" fill="hold">
                            <p:stCondLst>
                              <p:cond delay="3500"/>
                            </p:stCondLst>
                            <p:childTnLst>
                              <p:par>
                                <p:cTn id="121" presetID="53" presetClass="entr" presetSubtype="16" fill="hold" grpId="0" nodeType="afterEffect">
                                  <p:stCondLst>
                                    <p:cond delay="0"/>
                                  </p:stCondLst>
                                  <p:iterate type="lt">
                                    <p:tmPct val="10000"/>
                                  </p:iterate>
                                  <p:childTnLst>
                                    <p:set>
                                      <p:cBhvr>
                                        <p:cTn id="122" dur="1" fill="hold">
                                          <p:stCondLst>
                                            <p:cond delay="0"/>
                                          </p:stCondLst>
                                        </p:cTn>
                                        <p:tgtEl>
                                          <p:spTgt spid="7"/>
                                        </p:tgtEl>
                                        <p:attrNameLst>
                                          <p:attrName>style.visibility</p:attrName>
                                        </p:attrNameLst>
                                      </p:cBhvr>
                                      <p:to>
                                        <p:strVal val="visible"/>
                                      </p:to>
                                    </p:set>
                                    <p:anim calcmode="lin" valueType="num">
                                      <p:cBhvr>
                                        <p:cTn id="123" dur="250" fill="hold"/>
                                        <p:tgtEl>
                                          <p:spTgt spid="7"/>
                                        </p:tgtEl>
                                        <p:attrNameLst>
                                          <p:attrName>ppt_w</p:attrName>
                                        </p:attrNameLst>
                                      </p:cBhvr>
                                      <p:tavLst>
                                        <p:tav tm="0">
                                          <p:val>
                                            <p:fltVal val="0"/>
                                          </p:val>
                                        </p:tav>
                                        <p:tav tm="100000">
                                          <p:val>
                                            <p:strVal val="#ppt_w"/>
                                          </p:val>
                                        </p:tav>
                                      </p:tavLst>
                                    </p:anim>
                                    <p:anim calcmode="lin" valueType="num">
                                      <p:cBhvr>
                                        <p:cTn id="124" dur="250" fill="hold"/>
                                        <p:tgtEl>
                                          <p:spTgt spid="7"/>
                                        </p:tgtEl>
                                        <p:attrNameLst>
                                          <p:attrName>ppt_h</p:attrName>
                                        </p:attrNameLst>
                                      </p:cBhvr>
                                      <p:tavLst>
                                        <p:tav tm="0">
                                          <p:val>
                                            <p:fltVal val="0"/>
                                          </p:val>
                                        </p:tav>
                                        <p:tav tm="100000">
                                          <p:val>
                                            <p:strVal val="#ppt_h"/>
                                          </p:val>
                                        </p:tav>
                                      </p:tavLst>
                                    </p:anim>
                                    <p:animEffect transition="in" filter="fade">
                                      <p:cBhvr>
                                        <p:cTn id="125" dur="250"/>
                                        <p:tgtEl>
                                          <p:spTgt spid="7"/>
                                        </p:tgtEl>
                                      </p:cBhvr>
                                    </p:animEffect>
                                  </p:childTnLst>
                                </p:cTn>
                              </p:par>
                              <p:par>
                                <p:cTn id="126" presetID="22" presetClass="entr" presetSubtype="1" fill="hold" nodeType="withEffect">
                                  <p:stCondLst>
                                    <p:cond delay="0"/>
                                  </p:stCondLst>
                                  <p:childTnLst>
                                    <p:set>
                                      <p:cBhvr>
                                        <p:cTn id="127" dur="1" fill="hold">
                                          <p:stCondLst>
                                            <p:cond delay="0"/>
                                          </p:stCondLst>
                                        </p:cTn>
                                        <p:tgtEl>
                                          <p:spTgt spid="26"/>
                                        </p:tgtEl>
                                        <p:attrNameLst>
                                          <p:attrName>style.visibility</p:attrName>
                                        </p:attrNameLst>
                                      </p:cBhvr>
                                      <p:to>
                                        <p:strVal val="visible"/>
                                      </p:to>
                                    </p:set>
                                    <p:animEffect transition="in" filter="wipe(up)">
                                      <p:cBhvr>
                                        <p:cTn id="128" dur="500"/>
                                        <p:tgtEl>
                                          <p:spTgt spid="26"/>
                                        </p:tgtEl>
                                      </p:cBhvr>
                                    </p:animEffect>
                                  </p:childTnLst>
                                </p:cTn>
                              </p:par>
                              <p:par>
                                <p:cTn id="129" presetID="53" presetClass="entr" presetSubtype="16" fill="hold" grpId="0" nodeType="withEffect">
                                  <p:stCondLst>
                                    <p:cond delay="300"/>
                                  </p:stCondLst>
                                  <p:childTnLst>
                                    <p:set>
                                      <p:cBhvr>
                                        <p:cTn id="130" dur="1" fill="hold">
                                          <p:stCondLst>
                                            <p:cond delay="0"/>
                                          </p:stCondLst>
                                        </p:cTn>
                                        <p:tgtEl>
                                          <p:spTgt spid="27"/>
                                        </p:tgtEl>
                                        <p:attrNameLst>
                                          <p:attrName>style.visibility</p:attrName>
                                        </p:attrNameLst>
                                      </p:cBhvr>
                                      <p:to>
                                        <p:strVal val="visible"/>
                                      </p:to>
                                    </p:set>
                                    <p:anim calcmode="lin" valueType="num">
                                      <p:cBhvr>
                                        <p:cTn id="131" dur="500" fill="hold"/>
                                        <p:tgtEl>
                                          <p:spTgt spid="27"/>
                                        </p:tgtEl>
                                        <p:attrNameLst>
                                          <p:attrName>ppt_w</p:attrName>
                                        </p:attrNameLst>
                                      </p:cBhvr>
                                      <p:tavLst>
                                        <p:tav tm="0">
                                          <p:val>
                                            <p:fltVal val="0"/>
                                          </p:val>
                                        </p:tav>
                                        <p:tav tm="100000">
                                          <p:val>
                                            <p:strVal val="#ppt_w"/>
                                          </p:val>
                                        </p:tav>
                                      </p:tavLst>
                                    </p:anim>
                                    <p:anim calcmode="lin" valueType="num">
                                      <p:cBhvr>
                                        <p:cTn id="132" dur="500" fill="hold"/>
                                        <p:tgtEl>
                                          <p:spTgt spid="27"/>
                                        </p:tgtEl>
                                        <p:attrNameLst>
                                          <p:attrName>ppt_h</p:attrName>
                                        </p:attrNameLst>
                                      </p:cBhvr>
                                      <p:tavLst>
                                        <p:tav tm="0">
                                          <p:val>
                                            <p:fltVal val="0"/>
                                          </p:val>
                                        </p:tav>
                                        <p:tav tm="100000">
                                          <p:val>
                                            <p:strVal val="#ppt_h"/>
                                          </p:val>
                                        </p:tav>
                                      </p:tavLst>
                                    </p:anim>
                                    <p:animEffect transition="in" filter="fade">
                                      <p:cBhvr>
                                        <p:cTn id="133"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animBg="1"/>
      <p:bldP spid="6" grpId="1" animBg="1"/>
      <p:bldP spid="6" grpId="2" animBg="1"/>
      <p:bldP spid="7" grpId="0"/>
      <p:bldP spid="8" grpId="0" animBg="1"/>
      <p:bldP spid="8" grpId="1" animBg="1"/>
      <p:bldP spid="8" grpId="2" animBg="1"/>
      <p:bldP spid="9" grpId="0" animBg="1"/>
      <p:bldP spid="9" grpId="1" animBg="1"/>
      <p:bldP spid="9" grpId="2" animBg="1"/>
      <p:bldP spid="10" grpId="0"/>
      <p:bldP spid="10" grpId="1"/>
      <p:bldP spid="10" grpId="2"/>
      <p:bldP spid="11" grpId="0" animBg="1"/>
      <p:bldP spid="12" grpId="0" animBg="1"/>
      <p:bldP spid="13" grpId="0" animBg="1"/>
      <p:bldP spid="14" grpId="0" animBg="1"/>
      <p:bldP spid="21" grpId="0"/>
      <p:bldP spid="22" grpId="0"/>
      <p:bldP spid="23" grpId="0"/>
      <p:bldP spid="24" grpId="0"/>
      <p:bldP spid="27"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88923" y="246423"/>
            <a:ext cx="4103077" cy="675011"/>
          </a:xfrm>
          <a:prstGeom prst="rect">
            <a:avLst/>
          </a:prstGeom>
        </p:spPr>
      </p:pic>
      <p:cxnSp>
        <p:nvCxnSpPr>
          <p:cNvPr id="4" name="直接连接符 3"/>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1060287" y="353095"/>
            <a:ext cx="5262188" cy="461665"/>
          </a:xfrm>
          <a:prstGeom prst="rect">
            <a:avLst/>
          </a:prstGeom>
        </p:spPr>
        <p:txBody>
          <a:bodyPr wrap="square">
            <a:spAutoFit/>
          </a:bodyPr>
          <a:lstStyle/>
          <a:p>
            <a:r>
              <a:rPr lang="zh-CN" altLang="en-US" sz="2400" b="1" dirty="0" smtClean="0">
                <a:solidFill>
                  <a:schemeClr val="accent1"/>
                </a:solidFill>
                <a:latin typeface="微软雅黑" panose="020B0503020204020204" pitchFamily="34" charset="-122"/>
                <a:ea typeface="微软雅黑" panose="020B0503020204020204" pitchFamily="34" charset="-122"/>
              </a:rPr>
              <a:t>第二部分：总则</a:t>
            </a:r>
            <a:endParaRPr lang="zh-CN" altLang="en-US" sz="2400" b="1" dirty="0">
              <a:solidFill>
                <a:schemeClr val="accent1"/>
              </a:solidFill>
              <a:latin typeface="微软雅黑" panose="020B0503020204020204" pitchFamily="34" charset="-122"/>
              <a:ea typeface="微软雅黑" panose="020B0503020204020204" pitchFamily="34" charset="-122"/>
            </a:endParaRPr>
          </a:p>
        </p:txBody>
      </p:sp>
      <p:sp>
        <p:nvSpPr>
          <p:cNvPr id="6" name="Freeform 29"/>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9" name="矩形 8"/>
          <p:cNvSpPr/>
          <p:nvPr/>
        </p:nvSpPr>
        <p:spPr>
          <a:xfrm>
            <a:off x="3092888" y="1741493"/>
            <a:ext cx="5598746" cy="521970"/>
          </a:xfrm>
          <a:prstGeom prst="rect">
            <a:avLst/>
          </a:prstGeom>
          <a:ln>
            <a:noFill/>
          </a:ln>
        </p:spPr>
        <p:txBody>
          <a:bodyPr wrap="square">
            <a:spAutoFit/>
          </a:bodyPr>
          <a:lstStyle/>
          <a:p>
            <a:pPr algn="ctr">
              <a:spcAft>
                <a:spcPts val="300"/>
              </a:spcAft>
            </a:pPr>
            <a:r>
              <a:rPr lang="zh-CN" altLang="en-US" sz="2800" b="1" dirty="0" smtClean="0">
                <a:solidFill>
                  <a:schemeClr val="accent1"/>
                </a:solidFill>
                <a:latin typeface="微软雅黑" panose="020B0503020204020204" pitchFamily="34" charset="-122"/>
                <a:ea typeface="微软雅黑" panose="020B0503020204020204" pitchFamily="34" charset="-122"/>
              </a:rPr>
              <a:t>第五条（新增条款）</a:t>
            </a:r>
            <a:endParaRPr lang="zh-CN" altLang="en-US" sz="2800" b="1" dirty="0">
              <a:solidFill>
                <a:schemeClr val="accent1"/>
              </a:solidFill>
              <a:latin typeface="微软雅黑" panose="020B0503020204020204" pitchFamily="34" charset="-122"/>
              <a:ea typeface="微软雅黑" panose="020B0503020204020204" pitchFamily="34" charset="-122"/>
            </a:endParaRPr>
          </a:p>
        </p:txBody>
      </p:sp>
      <p:sp>
        <p:nvSpPr>
          <p:cNvPr id="11" name="圆角矩形 10"/>
          <p:cNvSpPr/>
          <p:nvPr/>
        </p:nvSpPr>
        <p:spPr>
          <a:xfrm>
            <a:off x="674377" y="2806262"/>
            <a:ext cx="11149761" cy="974802"/>
          </a:xfrm>
          <a:prstGeom prst="roundRect">
            <a:avLst/>
          </a:prstGeom>
          <a:ln>
            <a:noFill/>
          </a:ln>
          <a:effectLst>
            <a:outerShdw blurRad="127000" dist="508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endParaRPr>
          </a:p>
        </p:txBody>
      </p:sp>
      <p:sp>
        <p:nvSpPr>
          <p:cNvPr id="7" name="矩形 6"/>
          <p:cNvSpPr/>
          <p:nvPr/>
        </p:nvSpPr>
        <p:spPr>
          <a:xfrm>
            <a:off x="774065" y="5593715"/>
            <a:ext cx="11050270" cy="398780"/>
          </a:xfrm>
          <a:prstGeom prst="rect">
            <a:avLst/>
          </a:prstGeom>
          <a:solidFill>
            <a:schemeClr val="bg1"/>
          </a:solidFill>
        </p:spPr>
        <p:txBody>
          <a:bodyPr wrap="square">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六条 本</a:t>
            </a:r>
            <a:r>
              <a:rPr lang="zh-CN" altLang="en-US" sz="2000" dirty="0">
                <a:solidFill>
                  <a:schemeClr val="bg1"/>
                </a:solidFill>
                <a:latin typeface="微软雅黑" panose="020B0503020204020204" pitchFamily="34" charset="-122"/>
                <a:ea typeface="微软雅黑" panose="020B0503020204020204" pitchFamily="34" charset="-122"/>
              </a:rPr>
              <a:t>条例适用于违犯党纪应当受到党纪责任追究的党组织和党员。</a:t>
            </a:r>
          </a:p>
        </p:txBody>
      </p:sp>
      <p:sp>
        <p:nvSpPr>
          <p:cNvPr id="8" name="矩形 7"/>
          <p:cNvSpPr/>
          <p:nvPr/>
        </p:nvSpPr>
        <p:spPr>
          <a:xfrm>
            <a:off x="723900" y="2806065"/>
            <a:ext cx="11099800" cy="1014730"/>
          </a:xfrm>
          <a:prstGeom prst="rect">
            <a:avLst/>
          </a:prstGeom>
          <a:ln>
            <a:noFill/>
          </a:ln>
        </p:spPr>
        <p:txBody>
          <a:bodyPr wrap="square">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第五条　运用监督执纪“四种形态”，经常开展批评和自我批评、约谈函询，让“红红脸、出出汗”成为常态；党纪轻处分、组织调整成为违纪处理的大多数；党纪重处分、重大职务调整的成为少数；严重违纪涉嫌违法立案审查的成为极少数。</a:t>
            </a:r>
          </a:p>
        </p:txBody>
      </p:sp>
    </p:spTree>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strVal val="(6*min(max(#ppt_w*#ppt_h,.3),1)-7.4)/-.7*#ppt_w"/>
                                          </p:val>
                                        </p:tav>
                                        <p:tav tm="100000">
                                          <p:val>
                                            <p:strVal val="#ppt_w"/>
                                          </p:val>
                                        </p:tav>
                                      </p:tavLst>
                                    </p:anim>
                                    <p:anim calcmode="lin" valueType="num">
                                      <p:cBhvr>
                                        <p:cTn id="8" dur="1000" fill="hold"/>
                                        <p:tgtEl>
                                          <p:spTgt spid="9"/>
                                        </p:tgtEl>
                                        <p:attrNameLst>
                                          <p:attrName>ppt_h</p:attrName>
                                        </p:attrNameLst>
                                      </p:cBhvr>
                                      <p:tavLst>
                                        <p:tav tm="0">
                                          <p:val>
                                            <p:strVal val="(6*min(max(#ppt_w*#ppt_h,.3),1)-7.4)/-.7*#ppt_h"/>
                                          </p:val>
                                        </p:tav>
                                        <p:tav tm="100000">
                                          <p:val>
                                            <p:strVal val="#ppt_h"/>
                                          </p:val>
                                        </p:tav>
                                      </p:tavLst>
                                    </p:anim>
                                    <p:anim calcmode="lin" valueType="num">
                                      <p:cBhvr>
                                        <p:cTn id="9" dur="1000" fill="hold"/>
                                        <p:tgtEl>
                                          <p:spTgt spid="9"/>
                                        </p:tgtEl>
                                        <p:attrNameLst>
                                          <p:attrName>ppt_x</p:attrName>
                                        </p:attrNameLst>
                                      </p:cBhvr>
                                      <p:tavLst>
                                        <p:tav tm="0">
                                          <p:val>
                                            <p:fltVal val="0.5"/>
                                          </p:val>
                                        </p:tav>
                                        <p:tav tm="100000">
                                          <p:val>
                                            <p:strVal val="#ppt_x"/>
                                          </p:val>
                                        </p:tav>
                                      </p:tavLst>
                                    </p:anim>
                                    <p:anim calcmode="lin" valueType="num">
                                      <p:cBhvr>
                                        <p:cTn id="10" dur="1000" fill="hold"/>
                                        <p:tgtEl>
                                          <p:spTgt spid="9"/>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1000"/>
                            </p:stCondLst>
                            <p:childTnLst>
                              <p:par>
                                <p:cTn id="12" presetID="53" presetClass="entr" presetSubtype="16" fill="hold" grpId="0" nodeType="after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p:cTn id="14" dur="500" fill="hold"/>
                                        <p:tgtEl>
                                          <p:spTgt spid="11"/>
                                        </p:tgtEl>
                                        <p:attrNameLst>
                                          <p:attrName>ppt_w</p:attrName>
                                        </p:attrNameLst>
                                      </p:cBhvr>
                                      <p:tavLst>
                                        <p:tav tm="0">
                                          <p:val>
                                            <p:fltVal val="0"/>
                                          </p:val>
                                        </p:tav>
                                        <p:tav tm="100000">
                                          <p:val>
                                            <p:strVal val="#ppt_w"/>
                                          </p:val>
                                        </p:tav>
                                      </p:tavLst>
                                    </p:anim>
                                    <p:anim calcmode="lin" valueType="num">
                                      <p:cBhvr>
                                        <p:cTn id="15" dur="500" fill="hold"/>
                                        <p:tgtEl>
                                          <p:spTgt spid="11"/>
                                        </p:tgtEl>
                                        <p:attrNameLst>
                                          <p:attrName>ppt_h</p:attrName>
                                        </p:attrNameLst>
                                      </p:cBhvr>
                                      <p:tavLst>
                                        <p:tav tm="0">
                                          <p:val>
                                            <p:fltVal val="0"/>
                                          </p:val>
                                        </p:tav>
                                        <p:tav tm="100000">
                                          <p:val>
                                            <p:strVal val="#ppt_h"/>
                                          </p:val>
                                        </p:tav>
                                      </p:tavLst>
                                    </p:anim>
                                    <p:animEffect transition="in" filter="fade">
                                      <p:cBhvr>
                                        <p:cTn id="16" dur="500"/>
                                        <p:tgtEl>
                                          <p:spTgt spid="11"/>
                                        </p:tgtEl>
                                      </p:cBhvr>
                                    </p:animEffect>
                                  </p:childTnLst>
                                </p:cTn>
                              </p:par>
                            </p:childTnLst>
                          </p:cTn>
                        </p:par>
                        <p:par>
                          <p:cTn id="17" fill="hold">
                            <p:stCondLst>
                              <p:cond delay="1500"/>
                            </p:stCondLst>
                            <p:childTnLst>
                              <p:par>
                                <p:cTn id="18" presetID="53" presetClass="entr" presetSubtype="16" fill="hold" grpId="0" nodeType="afterEffect">
                                  <p:stCondLst>
                                    <p:cond delay="0"/>
                                  </p:stCondLst>
                                  <p:iterate type="lt">
                                    <p:tmPct val="10000"/>
                                  </p:iterate>
                                  <p:childTnLst>
                                    <p:set>
                                      <p:cBhvr>
                                        <p:cTn id="19" dur="1" fill="hold">
                                          <p:stCondLst>
                                            <p:cond delay="0"/>
                                          </p:stCondLst>
                                        </p:cTn>
                                        <p:tgtEl>
                                          <p:spTgt spid="8"/>
                                        </p:tgtEl>
                                        <p:attrNameLst>
                                          <p:attrName>style.visibility</p:attrName>
                                        </p:attrNameLst>
                                      </p:cBhvr>
                                      <p:to>
                                        <p:strVal val="visible"/>
                                      </p:to>
                                    </p:set>
                                    <p:anim calcmode="lin" valueType="num">
                                      <p:cBhvr>
                                        <p:cTn id="20" dur="250" fill="hold"/>
                                        <p:tgtEl>
                                          <p:spTgt spid="8"/>
                                        </p:tgtEl>
                                        <p:attrNameLst>
                                          <p:attrName>ppt_w</p:attrName>
                                        </p:attrNameLst>
                                      </p:cBhvr>
                                      <p:tavLst>
                                        <p:tav tm="0">
                                          <p:val>
                                            <p:fltVal val="0"/>
                                          </p:val>
                                        </p:tav>
                                        <p:tav tm="100000">
                                          <p:val>
                                            <p:strVal val="#ppt_w"/>
                                          </p:val>
                                        </p:tav>
                                      </p:tavLst>
                                    </p:anim>
                                    <p:anim calcmode="lin" valueType="num">
                                      <p:cBhvr>
                                        <p:cTn id="21" dur="250" fill="hold"/>
                                        <p:tgtEl>
                                          <p:spTgt spid="8"/>
                                        </p:tgtEl>
                                        <p:attrNameLst>
                                          <p:attrName>ppt_h</p:attrName>
                                        </p:attrNameLst>
                                      </p:cBhvr>
                                      <p:tavLst>
                                        <p:tav tm="0">
                                          <p:val>
                                            <p:fltVal val="0"/>
                                          </p:val>
                                        </p:tav>
                                        <p:tav tm="100000">
                                          <p:val>
                                            <p:strVal val="#ppt_h"/>
                                          </p:val>
                                        </p:tav>
                                      </p:tavLst>
                                    </p:anim>
                                    <p:animEffect transition="in" filter="fade">
                                      <p:cBhvr>
                                        <p:cTn id="22" dur="250"/>
                                        <p:tgtEl>
                                          <p:spTgt spid="8"/>
                                        </p:tgtEl>
                                      </p:cBhvr>
                                    </p:animEffect>
                                  </p:childTnLst>
                                </p:cTn>
                              </p:par>
                            </p:childTnLst>
                          </p:cTn>
                        </p:par>
                        <p:par>
                          <p:cTn id="23" fill="hold">
                            <p:stCondLst>
                              <p:cond delay="4400"/>
                            </p:stCondLst>
                            <p:childTnLst>
                              <p:par>
                                <p:cTn id="24" presetID="53" presetClass="entr" presetSubtype="16" fill="hold" grpId="0" nodeType="afterEffect">
                                  <p:stCondLst>
                                    <p:cond delay="0"/>
                                  </p:stCondLst>
                                  <p:iterate type="lt">
                                    <p:tmPct val="10000"/>
                                  </p:iterate>
                                  <p:childTnLst>
                                    <p:set>
                                      <p:cBhvr>
                                        <p:cTn id="25" dur="1" fill="hold">
                                          <p:stCondLst>
                                            <p:cond delay="0"/>
                                          </p:stCondLst>
                                        </p:cTn>
                                        <p:tgtEl>
                                          <p:spTgt spid="7"/>
                                        </p:tgtEl>
                                        <p:attrNameLst>
                                          <p:attrName>style.visibility</p:attrName>
                                        </p:attrNameLst>
                                      </p:cBhvr>
                                      <p:to>
                                        <p:strVal val="visible"/>
                                      </p:to>
                                    </p:set>
                                    <p:anim calcmode="lin" valueType="num">
                                      <p:cBhvr>
                                        <p:cTn id="26" dur="250" fill="hold"/>
                                        <p:tgtEl>
                                          <p:spTgt spid="7"/>
                                        </p:tgtEl>
                                        <p:attrNameLst>
                                          <p:attrName>ppt_w</p:attrName>
                                        </p:attrNameLst>
                                      </p:cBhvr>
                                      <p:tavLst>
                                        <p:tav tm="0">
                                          <p:val>
                                            <p:fltVal val="0"/>
                                          </p:val>
                                        </p:tav>
                                        <p:tav tm="100000">
                                          <p:val>
                                            <p:strVal val="#ppt_w"/>
                                          </p:val>
                                        </p:tav>
                                      </p:tavLst>
                                    </p:anim>
                                    <p:anim calcmode="lin" valueType="num">
                                      <p:cBhvr>
                                        <p:cTn id="27" dur="250" fill="hold"/>
                                        <p:tgtEl>
                                          <p:spTgt spid="7"/>
                                        </p:tgtEl>
                                        <p:attrNameLst>
                                          <p:attrName>ppt_h</p:attrName>
                                        </p:attrNameLst>
                                      </p:cBhvr>
                                      <p:tavLst>
                                        <p:tav tm="0">
                                          <p:val>
                                            <p:fltVal val="0"/>
                                          </p:val>
                                        </p:tav>
                                        <p:tav tm="100000">
                                          <p:val>
                                            <p:strVal val="#ppt_h"/>
                                          </p:val>
                                        </p:tav>
                                      </p:tavLst>
                                    </p:anim>
                                    <p:animEffect transition="in" filter="fade">
                                      <p:cBhvr>
                                        <p:cTn id="28" dur="2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animBg="1"/>
      <p:bldP spid="7" grpId="0" bldLvl="0" animBg="1"/>
      <p:bldP spid="8" grpId="0" bldLvl="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88923" y="246423"/>
            <a:ext cx="4103077" cy="675011"/>
          </a:xfrm>
          <a:prstGeom prst="rect">
            <a:avLst/>
          </a:prstGeom>
        </p:spPr>
      </p:pic>
      <p:cxnSp>
        <p:nvCxnSpPr>
          <p:cNvPr id="3" name="直接连接符 2"/>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060287" y="353095"/>
            <a:ext cx="5262188" cy="461665"/>
          </a:xfrm>
          <a:prstGeom prst="rect">
            <a:avLst/>
          </a:prstGeom>
        </p:spPr>
        <p:txBody>
          <a:bodyPr wrap="square">
            <a:spAutoFit/>
          </a:bodyPr>
          <a:lstStyle/>
          <a:p>
            <a:r>
              <a:rPr lang="zh-CN" altLang="en-US" sz="2400" b="1" dirty="0" smtClean="0">
                <a:solidFill>
                  <a:schemeClr val="accent1"/>
                </a:solidFill>
                <a:latin typeface="微软雅黑" panose="020B0503020204020204" pitchFamily="34" charset="-122"/>
                <a:ea typeface="微软雅黑" panose="020B0503020204020204" pitchFamily="34" charset="-122"/>
              </a:rPr>
              <a:t>第二部分：总则</a:t>
            </a:r>
            <a:endParaRPr lang="zh-CN" altLang="en-US" sz="2400" b="1" dirty="0">
              <a:solidFill>
                <a:srgbClr val="C00000"/>
              </a:solidFill>
              <a:latin typeface="微软雅黑" panose="020B0503020204020204" pitchFamily="34" charset="-122"/>
              <a:ea typeface="微软雅黑" panose="020B0503020204020204" pitchFamily="34" charset="-122"/>
            </a:endParaRPr>
          </a:p>
        </p:txBody>
      </p:sp>
      <p:sp>
        <p:nvSpPr>
          <p:cNvPr id="5" name="Freeform 29"/>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6" name="Freeform 5"/>
          <p:cNvSpPr/>
          <p:nvPr/>
        </p:nvSpPr>
        <p:spPr bwMode="auto">
          <a:xfrm>
            <a:off x="2134024" y="2343480"/>
            <a:ext cx="1520530" cy="311615"/>
          </a:xfrm>
          <a:custGeom>
            <a:avLst/>
            <a:gdLst>
              <a:gd name="T0" fmla="*/ 0 w 5290"/>
              <a:gd name="T1" fmla="*/ 0 h 1083"/>
              <a:gd name="T2" fmla="*/ 3703 w 5290"/>
              <a:gd name="T3" fmla="*/ 0 h 1083"/>
              <a:gd name="T4" fmla="*/ 5290 w 5290"/>
              <a:gd name="T5" fmla="*/ 1083 h 1083"/>
              <a:gd name="T6" fmla="*/ 3774 w 5290"/>
              <a:gd name="T7" fmla="*/ 157 h 1083"/>
              <a:gd name="T8" fmla="*/ 0 w 5290"/>
              <a:gd name="T9" fmla="*/ 157 h 1083"/>
              <a:gd name="T10" fmla="*/ 0 w 5290"/>
              <a:gd name="T11" fmla="*/ 0 h 1083"/>
            </a:gdLst>
            <a:ahLst/>
            <a:cxnLst>
              <a:cxn ang="0">
                <a:pos x="T0" y="T1"/>
              </a:cxn>
              <a:cxn ang="0">
                <a:pos x="T2" y="T3"/>
              </a:cxn>
              <a:cxn ang="0">
                <a:pos x="T4" y="T5"/>
              </a:cxn>
              <a:cxn ang="0">
                <a:pos x="T6" y="T7"/>
              </a:cxn>
              <a:cxn ang="0">
                <a:pos x="T8" y="T9"/>
              </a:cxn>
              <a:cxn ang="0">
                <a:pos x="T10" y="T11"/>
              </a:cxn>
            </a:cxnLst>
            <a:rect l="0" t="0" r="r" b="b"/>
            <a:pathLst>
              <a:path w="5290" h="1083">
                <a:moveTo>
                  <a:pt x="0" y="0"/>
                </a:moveTo>
                <a:lnTo>
                  <a:pt x="3703" y="0"/>
                </a:lnTo>
                <a:cubicBezTo>
                  <a:pt x="4422" y="0"/>
                  <a:pt x="5040" y="451"/>
                  <a:pt x="5290" y="1083"/>
                </a:cubicBezTo>
                <a:cubicBezTo>
                  <a:pt x="5006" y="534"/>
                  <a:pt x="4432" y="157"/>
                  <a:pt x="3774" y="157"/>
                </a:cubicBezTo>
                <a:lnTo>
                  <a:pt x="0" y="157"/>
                </a:lnTo>
                <a:lnTo>
                  <a:pt x="0" y="0"/>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7" name="Freeform 6"/>
          <p:cNvSpPr/>
          <p:nvPr/>
        </p:nvSpPr>
        <p:spPr bwMode="auto">
          <a:xfrm>
            <a:off x="787271" y="4686221"/>
            <a:ext cx="2839573" cy="311615"/>
          </a:xfrm>
          <a:custGeom>
            <a:avLst/>
            <a:gdLst>
              <a:gd name="T0" fmla="*/ 9880 w 9880"/>
              <a:gd name="T1" fmla="*/ 1083 h 1083"/>
              <a:gd name="T2" fmla="*/ 1586 w 9880"/>
              <a:gd name="T3" fmla="*/ 1083 h 1083"/>
              <a:gd name="T4" fmla="*/ 0 w 9880"/>
              <a:gd name="T5" fmla="*/ 0 h 1083"/>
              <a:gd name="T6" fmla="*/ 1515 w 9880"/>
              <a:gd name="T7" fmla="*/ 926 h 1083"/>
              <a:gd name="T8" fmla="*/ 9880 w 9880"/>
              <a:gd name="T9" fmla="*/ 926 h 1083"/>
              <a:gd name="T10" fmla="*/ 9880 w 9880"/>
              <a:gd name="T11" fmla="*/ 1083 h 1083"/>
            </a:gdLst>
            <a:ahLst/>
            <a:cxnLst>
              <a:cxn ang="0">
                <a:pos x="T0" y="T1"/>
              </a:cxn>
              <a:cxn ang="0">
                <a:pos x="T2" y="T3"/>
              </a:cxn>
              <a:cxn ang="0">
                <a:pos x="T4" y="T5"/>
              </a:cxn>
              <a:cxn ang="0">
                <a:pos x="T6" y="T7"/>
              </a:cxn>
              <a:cxn ang="0">
                <a:pos x="T8" y="T9"/>
              </a:cxn>
              <a:cxn ang="0">
                <a:pos x="T10" y="T11"/>
              </a:cxn>
            </a:cxnLst>
            <a:rect l="0" t="0" r="r" b="b"/>
            <a:pathLst>
              <a:path w="9880" h="1083">
                <a:moveTo>
                  <a:pt x="9880" y="1083"/>
                </a:moveTo>
                <a:lnTo>
                  <a:pt x="1586" y="1083"/>
                </a:lnTo>
                <a:cubicBezTo>
                  <a:pt x="868" y="1083"/>
                  <a:pt x="250" y="632"/>
                  <a:pt x="0" y="0"/>
                </a:cubicBezTo>
                <a:cubicBezTo>
                  <a:pt x="284" y="549"/>
                  <a:pt x="858" y="926"/>
                  <a:pt x="1515" y="926"/>
                </a:cubicBezTo>
                <a:lnTo>
                  <a:pt x="9880" y="926"/>
                </a:lnTo>
                <a:lnTo>
                  <a:pt x="9880" y="1083"/>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8" name="Oval 7"/>
          <p:cNvSpPr>
            <a:spLocks noChangeArrowheads="1"/>
          </p:cNvSpPr>
          <p:nvPr/>
        </p:nvSpPr>
        <p:spPr bwMode="auto">
          <a:xfrm>
            <a:off x="844838" y="2339725"/>
            <a:ext cx="1182634" cy="1182634"/>
          </a:xfrm>
          <a:prstGeom prst="ellipse">
            <a:avLst/>
          </a:prstGeom>
          <a:solidFill>
            <a:schemeClr val="accent1"/>
          </a:solidFill>
          <a:ln>
            <a:noFill/>
          </a:ln>
        </p:spPr>
        <p:txBody>
          <a:bodyPr vert="horz" wrap="square" lIns="91440" tIns="45720" rIns="91440" bIns="45720" numCol="1" anchor="t" anchorCtr="0" compatLnSpc="1"/>
          <a:lstStyle/>
          <a:p>
            <a:endParaRPr lang="zh-CN" altLang="en-US"/>
          </a:p>
        </p:txBody>
      </p:sp>
      <p:cxnSp>
        <p:nvCxnSpPr>
          <p:cNvPr id="9" name="直接连接符 8"/>
          <p:cNvCxnSpPr/>
          <p:nvPr/>
        </p:nvCxnSpPr>
        <p:spPr>
          <a:xfrm>
            <a:off x="890844" y="3670658"/>
            <a:ext cx="2736000" cy="0"/>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702510" y="3856718"/>
            <a:ext cx="3120857" cy="584775"/>
          </a:xfrm>
          <a:prstGeom prst="rect">
            <a:avLst/>
          </a:prstGeom>
          <a:noFill/>
          <a:effectLst/>
        </p:spPr>
        <p:txBody>
          <a:bodyPr wrap="square" rtlCol="0">
            <a:spAutoFit/>
          </a:bodyPr>
          <a:lstStyle>
            <a:defPPr>
              <a:defRPr lang="zh-CN"/>
            </a:defPPr>
            <a:lvl1pPr algn="ctr">
              <a:defRPr sz="2400">
                <a:solidFill>
                  <a:srgbClr val="C80000"/>
                </a:solidFill>
                <a:effectLst/>
                <a:latin typeface="微软雅黑" panose="020B0503020204020204" pitchFamily="34" charset="-122"/>
                <a:ea typeface="微软雅黑" panose="020B0503020204020204" pitchFamily="34" charset="-122"/>
              </a:defRPr>
            </a:lvl1pPr>
          </a:lstStyle>
          <a:p>
            <a:r>
              <a:rPr lang="zh-CN" altLang="en-US" sz="3200" b="1" dirty="0" smtClean="0">
                <a:gradFill>
                  <a:gsLst>
                    <a:gs pos="60000">
                      <a:srgbClr val="D40000"/>
                    </a:gs>
                    <a:gs pos="0">
                      <a:srgbClr val="D40000"/>
                    </a:gs>
                    <a:gs pos="80000">
                      <a:srgbClr val="640000"/>
                    </a:gs>
                    <a:gs pos="100000">
                      <a:srgbClr val="640000"/>
                    </a:gs>
                  </a:gsLst>
                  <a:lin ang="5400000" scaled="0"/>
                </a:gradFill>
              </a:rPr>
              <a:t>违纪与纪律处分</a:t>
            </a:r>
            <a:endParaRPr lang="zh-CN" altLang="en-US" sz="3200" b="1" dirty="0">
              <a:gradFill>
                <a:gsLst>
                  <a:gs pos="60000">
                    <a:srgbClr val="D40000"/>
                  </a:gs>
                  <a:gs pos="0">
                    <a:srgbClr val="D40000"/>
                  </a:gs>
                  <a:gs pos="80000">
                    <a:srgbClr val="640000"/>
                  </a:gs>
                  <a:gs pos="100000">
                    <a:srgbClr val="640000"/>
                  </a:gs>
                </a:gsLst>
                <a:lin ang="5400000" scaled="0"/>
              </a:gradFill>
            </a:endParaRPr>
          </a:p>
        </p:txBody>
      </p:sp>
      <p:sp>
        <p:nvSpPr>
          <p:cNvPr id="13" name="矩形 12"/>
          <p:cNvSpPr/>
          <p:nvPr/>
        </p:nvSpPr>
        <p:spPr>
          <a:xfrm>
            <a:off x="2062556" y="2817722"/>
            <a:ext cx="1668845" cy="523220"/>
          </a:xfrm>
          <a:prstGeom prst="rect">
            <a:avLst/>
          </a:prstGeom>
        </p:spPr>
        <p:txBody>
          <a:bodyPr wrap="square">
            <a:spAutoFit/>
          </a:bodyPr>
          <a:lstStyle/>
          <a:p>
            <a:pPr algn="ctr"/>
            <a:r>
              <a:rPr lang="zh-CN" altLang="en-US" sz="2800" b="1" dirty="0" smtClean="0">
                <a:solidFill>
                  <a:srgbClr val="C00000"/>
                </a:solidFill>
                <a:latin typeface="微软雅黑" panose="020B0503020204020204" pitchFamily="34" charset="-122"/>
                <a:ea typeface="微软雅黑" panose="020B0503020204020204" pitchFamily="34" charset="-122"/>
              </a:rPr>
              <a:t>第二章</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4" name="圆角矩形 13"/>
          <p:cNvSpPr/>
          <p:nvPr/>
        </p:nvSpPr>
        <p:spPr>
          <a:xfrm>
            <a:off x="4161880" y="1936163"/>
            <a:ext cx="1274247" cy="1274247"/>
          </a:xfrm>
          <a:prstGeom prst="roundRect">
            <a:avLst/>
          </a:prstGeom>
          <a:solidFill>
            <a:schemeClr val="accent1"/>
          </a:solidFill>
          <a:ln>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smtClean="0">
                <a:latin typeface="微软雅黑" panose="020B0503020204020204" pitchFamily="34" charset="-122"/>
                <a:ea typeface="微软雅黑" panose="020B0503020204020204" pitchFamily="34" charset="-122"/>
              </a:rPr>
              <a:t>2018</a:t>
            </a:r>
            <a:r>
              <a:rPr lang="zh-CN" altLang="en-US" sz="1600" b="1" dirty="0" smtClean="0">
                <a:latin typeface="微软雅黑" panose="020B0503020204020204" pitchFamily="34" charset="-122"/>
                <a:ea typeface="微软雅黑" panose="020B0503020204020204" pitchFamily="34" charset="-122"/>
              </a:rPr>
              <a:t>条例</a:t>
            </a:r>
            <a:endParaRPr lang="en-US" altLang="zh-CN" sz="1600" b="1" dirty="0" smtClean="0">
              <a:latin typeface="微软雅黑" panose="020B0503020204020204" pitchFamily="34" charset="-122"/>
              <a:ea typeface="微软雅黑" panose="020B0503020204020204" pitchFamily="34" charset="-122"/>
            </a:endParaRPr>
          </a:p>
          <a:p>
            <a:pPr algn="ctr"/>
            <a:r>
              <a:rPr lang="zh-CN" altLang="en-US" sz="1600" b="1" dirty="0" smtClean="0">
                <a:latin typeface="微软雅黑" panose="020B0503020204020204" pitchFamily="34" charset="-122"/>
                <a:ea typeface="微软雅黑" panose="020B0503020204020204" pitchFamily="34" charset="-122"/>
              </a:rPr>
              <a:t>第七</a:t>
            </a:r>
            <a:r>
              <a:rPr lang="zh-CN" altLang="en-US" sz="1600" b="1" dirty="0">
                <a:latin typeface="微软雅黑" panose="020B0503020204020204" pitchFamily="34" charset="-122"/>
                <a:ea typeface="微软雅黑" panose="020B0503020204020204" pitchFamily="34" charset="-122"/>
              </a:rPr>
              <a:t>条</a:t>
            </a:r>
          </a:p>
        </p:txBody>
      </p:sp>
      <p:sp>
        <p:nvSpPr>
          <p:cNvPr id="16" name="圆角矩形 15"/>
          <p:cNvSpPr/>
          <p:nvPr/>
        </p:nvSpPr>
        <p:spPr>
          <a:xfrm>
            <a:off x="4161881" y="1945878"/>
            <a:ext cx="7630726" cy="1274247"/>
          </a:xfrm>
          <a:prstGeom prst="roundRect">
            <a:avLst/>
          </a:prstGeom>
          <a:noFill/>
          <a:ln w="12700">
            <a:solidFill>
              <a:schemeClr val="tx2"/>
            </a:solidFill>
          </a:ln>
        </p:spPr>
        <p:txBody>
          <a:bodyPr vert="horz" wrap="square" lIns="91440" tIns="45720" rIns="91440" bIns="45720" numCol="1" anchor="t" anchorCtr="0" compatLnSpc="1"/>
          <a:lstStyle/>
          <a:p>
            <a:endParaRPr lang="zh-CN" altLang="en-US"/>
          </a:p>
        </p:txBody>
      </p:sp>
      <p:sp>
        <p:nvSpPr>
          <p:cNvPr id="21" name="圆角矩形 20"/>
          <p:cNvSpPr/>
          <p:nvPr/>
        </p:nvSpPr>
        <p:spPr>
          <a:xfrm>
            <a:off x="4161881" y="3804369"/>
            <a:ext cx="1274247" cy="1274247"/>
          </a:xfrm>
          <a:prstGeom prst="roundRect">
            <a:avLst/>
          </a:prstGeom>
          <a:solidFill>
            <a:schemeClr val="accent1"/>
          </a:solidFill>
          <a:ln>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smtClean="0">
                <a:latin typeface="微软雅黑" panose="020B0503020204020204" pitchFamily="34" charset="-122"/>
                <a:ea typeface="微软雅黑" panose="020B0503020204020204" pitchFamily="34" charset="-122"/>
              </a:rPr>
              <a:t>2015</a:t>
            </a:r>
            <a:r>
              <a:rPr lang="zh-CN" altLang="en-US" sz="1600" b="1" dirty="0" smtClean="0">
                <a:latin typeface="微软雅黑" panose="020B0503020204020204" pitchFamily="34" charset="-122"/>
                <a:ea typeface="微软雅黑" panose="020B0503020204020204" pitchFamily="34" charset="-122"/>
              </a:rPr>
              <a:t>条例</a:t>
            </a:r>
            <a:endParaRPr lang="en-US" altLang="zh-CN" sz="1600" b="1" dirty="0">
              <a:latin typeface="微软雅黑" panose="020B0503020204020204" pitchFamily="34" charset="-122"/>
              <a:ea typeface="微软雅黑" panose="020B0503020204020204" pitchFamily="34" charset="-122"/>
            </a:endParaRPr>
          </a:p>
          <a:p>
            <a:pPr algn="ctr"/>
            <a:r>
              <a:rPr lang="zh-CN" altLang="en-US" sz="1600" b="1" dirty="0" smtClean="0">
                <a:latin typeface="微软雅黑" panose="020B0503020204020204" pitchFamily="34" charset="-122"/>
                <a:ea typeface="微软雅黑" panose="020B0503020204020204" pitchFamily="34" charset="-122"/>
              </a:rPr>
              <a:t>第六条</a:t>
            </a:r>
            <a:endParaRPr lang="zh-CN" altLang="en-US" sz="1600" b="1" dirty="0">
              <a:latin typeface="微软雅黑" panose="020B0503020204020204" pitchFamily="34" charset="-122"/>
              <a:ea typeface="微软雅黑" panose="020B0503020204020204" pitchFamily="34" charset="-122"/>
            </a:endParaRPr>
          </a:p>
        </p:txBody>
      </p:sp>
      <p:sp>
        <p:nvSpPr>
          <p:cNvPr id="22" name="圆角矩形 21"/>
          <p:cNvSpPr/>
          <p:nvPr/>
        </p:nvSpPr>
        <p:spPr>
          <a:xfrm>
            <a:off x="4161882" y="3804369"/>
            <a:ext cx="7630726" cy="1274247"/>
          </a:xfrm>
          <a:prstGeom prst="roundRect">
            <a:avLst/>
          </a:prstGeom>
          <a:noFill/>
          <a:ln w="12700">
            <a:solidFill>
              <a:schemeClr val="tx2"/>
            </a:solidFill>
          </a:ln>
        </p:spPr>
        <p:txBody>
          <a:bodyPr vert="horz" wrap="square" lIns="91440" tIns="45720" rIns="91440" bIns="45720" numCol="1" anchor="t" anchorCtr="0" compatLnSpc="1"/>
          <a:lstStyle/>
          <a:p>
            <a:endParaRPr lang="zh-CN" altLang="en-US"/>
          </a:p>
        </p:txBody>
      </p:sp>
      <p:sp>
        <p:nvSpPr>
          <p:cNvPr id="27" name="矩形 26"/>
          <p:cNvSpPr/>
          <p:nvPr/>
        </p:nvSpPr>
        <p:spPr>
          <a:xfrm>
            <a:off x="5533697" y="1998225"/>
            <a:ext cx="6132786" cy="1168400"/>
          </a:xfrm>
          <a:prstGeom prst="rect">
            <a:avLst/>
          </a:prstGeom>
          <a:noFill/>
        </p:spPr>
        <p:txBody>
          <a:bodyPr wrap="square">
            <a:spAutoFit/>
          </a:bodyPr>
          <a:lstStyle/>
          <a:p>
            <a:pPr algn="just"/>
            <a:r>
              <a:rPr lang="zh-CN" altLang="en-US" sz="1400" b="1" dirty="0" smtClean="0">
                <a:latin typeface="微软雅黑" panose="020B0503020204020204" pitchFamily="34" charset="-122"/>
                <a:ea typeface="微软雅黑" panose="020B0503020204020204" pitchFamily="34" charset="-122"/>
              </a:rPr>
              <a:t>党组织</a:t>
            </a:r>
            <a:r>
              <a:rPr lang="zh-CN" altLang="en-US" sz="1400" b="1" dirty="0">
                <a:latin typeface="微软雅黑" panose="020B0503020204020204" pitchFamily="34" charset="-122"/>
                <a:ea typeface="微软雅黑" panose="020B0503020204020204" pitchFamily="34" charset="-122"/>
              </a:rPr>
              <a:t>和党员违反党章和其他党内法规，违反国家法律法规，违反党和国家政策，违反社会主义道德，危害党、国家和人民利益的行为，依照规定应当给予纪律处理或者处分的，都必须受到追究。 </a:t>
            </a:r>
          </a:p>
          <a:p>
            <a:pPr algn="just"/>
            <a:r>
              <a:rPr lang="zh-CN" altLang="en-US" sz="1400" b="1" dirty="0">
                <a:solidFill>
                  <a:srgbClr val="C00000"/>
                </a:solidFill>
                <a:latin typeface="黑体" panose="02010609060101010101" charset="-122"/>
                <a:ea typeface="黑体" panose="02010609060101010101" charset="-122"/>
              </a:rPr>
              <a:t>重点查处党的十八大以来不收敛、不收手，问题线索反映集中、群众反映强烈，政治问题和经济问题交织的腐败案件，违反中央八项规定精神的问题。 </a:t>
            </a:r>
          </a:p>
        </p:txBody>
      </p:sp>
      <p:sp>
        <p:nvSpPr>
          <p:cNvPr id="28" name="矩形 27"/>
          <p:cNvSpPr/>
          <p:nvPr/>
        </p:nvSpPr>
        <p:spPr>
          <a:xfrm>
            <a:off x="5533697" y="3973963"/>
            <a:ext cx="6132786" cy="954107"/>
          </a:xfrm>
          <a:prstGeom prst="rect">
            <a:avLst/>
          </a:prstGeom>
          <a:noFill/>
        </p:spPr>
        <p:txBody>
          <a:bodyPr wrap="square">
            <a:spAutoFit/>
          </a:bodyPr>
          <a:lstStyle/>
          <a:p>
            <a:r>
              <a:rPr lang="zh-CN" altLang="en-US" sz="1400" dirty="0">
                <a:latin typeface="微软雅黑" panose="020B0503020204020204" pitchFamily="34" charset="-122"/>
                <a:ea typeface="微软雅黑" panose="020B0503020204020204" pitchFamily="34" charset="-122"/>
              </a:rPr>
              <a:t>党组织和党员违反党章和其他党内法规，违反国家法律法规，违反党和国家政策，违反社会主义道德，危害党、国家和人民利益的行为，依照规定应当给予纪律处理或者处分的，都必须受到追究。 </a:t>
            </a:r>
          </a:p>
          <a:p>
            <a:endParaRPr lang="zh-CN" altLang="en-US" sz="1400" dirty="0">
              <a:latin typeface="微软雅黑" panose="020B0503020204020204" pitchFamily="34" charset="-122"/>
              <a:ea typeface="微软雅黑" panose="020B0503020204020204" pitchFamily="34" charset="-122"/>
            </a:endParaRPr>
          </a:p>
        </p:txBody>
      </p:sp>
      <p:pic>
        <p:nvPicPr>
          <p:cNvPr id="23" name="图片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7656" y="5618628"/>
            <a:ext cx="8442434" cy="1239372"/>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250" fill="hold"/>
                                        <p:tgtEl>
                                          <p:spTgt spid="8"/>
                                        </p:tgtEl>
                                        <p:attrNameLst>
                                          <p:attrName>ppt_w</p:attrName>
                                        </p:attrNameLst>
                                      </p:cBhvr>
                                      <p:tavLst>
                                        <p:tav tm="0">
                                          <p:val>
                                            <p:fltVal val="0"/>
                                          </p:val>
                                        </p:tav>
                                        <p:tav tm="100000">
                                          <p:val>
                                            <p:strVal val="#ppt_w"/>
                                          </p:val>
                                        </p:tav>
                                      </p:tavLst>
                                    </p:anim>
                                    <p:anim calcmode="lin" valueType="num">
                                      <p:cBhvr>
                                        <p:cTn id="8" dur="250" fill="hold"/>
                                        <p:tgtEl>
                                          <p:spTgt spid="8"/>
                                        </p:tgtEl>
                                        <p:attrNameLst>
                                          <p:attrName>ppt_h</p:attrName>
                                        </p:attrNameLst>
                                      </p:cBhvr>
                                      <p:tavLst>
                                        <p:tav tm="0">
                                          <p:val>
                                            <p:fltVal val="0"/>
                                          </p:val>
                                        </p:tav>
                                        <p:tav tm="100000">
                                          <p:val>
                                            <p:strVal val="#ppt_h"/>
                                          </p:val>
                                        </p:tav>
                                      </p:tavLst>
                                    </p:anim>
                                    <p:animEffect transition="in" filter="fade">
                                      <p:cBhvr>
                                        <p:cTn id="9" dur="250"/>
                                        <p:tgtEl>
                                          <p:spTgt spid="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250" fill="hold"/>
                                        <p:tgtEl>
                                          <p:spTgt spid="13"/>
                                        </p:tgtEl>
                                        <p:attrNameLst>
                                          <p:attrName>ppt_w</p:attrName>
                                        </p:attrNameLst>
                                      </p:cBhvr>
                                      <p:tavLst>
                                        <p:tav tm="0">
                                          <p:val>
                                            <p:fltVal val="0"/>
                                          </p:val>
                                        </p:tav>
                                        <p:tav tm="100000">
                                          <p:val>
                                            <p:strVal val="#ppt_w"/>
                                          </p:val>
                                        </p:tav>
                                      </p:tavLst>
                                    </p:anim>
                                    <p:anim calcmode="lin" valueType="num">
                                      <p:cBhvr>
                                        <p:cTn id="14" dur="250" fill="hold"/>
                                        <p:tgtEl>
                                          <p:spTgt spid="13"/>
                                        </p:tgtEl>
                                        <p:attrNameLst>
                                          <p:attrName>ppt_h</p:attrName>
                                        </p:attrNameLst>
                                      </p:cBhvr>
                                      <p:tavLst>
                                        <p:tav tm="0">
                                          <p:val>
                                            <p:fltVal val="0"/>
                                          </p:val>
                                        </p:tav>
                                        <p:tav tm="100000">
                                          <p:val>
                                            <p:strVal val="#ppt_h"/>
                                          </p:val>
                                        </p:tav>
                                      </p:tavLst>
                                    </p:anim>
                                    <p:animEffect transition="in" filter="fade">
                                      <p:cBhvr>
                                        <p:cTn id="15" dur="250"/>
                                        <p:tgtEl>
                                          <p:spTgt spid="13"/>
                                        </p:tgtEl>
                                      </p:cBhvr>
                                    </p:animEffect>
                                  </p:childTnLst>
                                </p:cTn>
                              </p:par>
                            </p:childTnLst>
                          </p:cTn>
                        </p:par>
                        <p:par>
                          <p:cTn id="16" fill="hold">
                            <p:stCondLst>
                              <p:cond delay="1000"/>
                            </p:stCondLst>
                            <p:childTnLst>
                              <p:par>
                                <p:cTn id="17" presetID="22" presetClass="entr" presetSubtype="8"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250"/>
                                        <p:tgtEl>
                                          <p:spTgt spid="9"/>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250" fill="hold"/>
                                        <p:tgtEl>
                                          <p:spTgt spid="12"/>
                                        </p:tgtEl>
                                        <p:attrNameLst>
                                          <p:attrName>ppt_w</p:attrName>
                                        </p:attrNameLst>
                                      </p:cBhvr>
                                      <p:tavLst>
                                        <p:tav tm="0">
                                          <p:val>
                                            <p:fltVal val="0"/>
                                          </p:val>
                                        </p:tav>
                                        <p:tav tm="100000">
                                          <p:val>
                                            <p:strVal val="#ppt_w"/>
                                          </p:val>
                                        </p:tav>
                                      </p:tavLst>
                                    </p:anim>
                                    <p:anim calcmode="lin" valueType="num">
                                      <p:cBhvr>
                                        <p:cTn id="24" dur="250" fill="hold"/>
                                        <p:tgtEl>
                                          <p:spTgt spid="12"/>
                                        </p:tgtEl>
                                        <p:attrNameLst>
                                          <p:attrName>ppt_h</p:attrName>
                                        </p:attrNameLst>
                                      </p:cBhvr>
                                      <p:tavLst>
                                        <p:tav tm="0">
                                          <p:val>
                                            <p:fltVal val="0"/>
                                          </p:val>
                                        </p:tav>
                                        <p:tav tm="100000">
                                          <p:val>
                                            <p:strVal val="#ppt_h"/>
                                          </p:val>
                                        </p:tav>
                                      </p:tavLst>
                                    </p:anim>
                                    <p:animEffect transition="in" filter="fade">
                                      <p:cBhvr>
                                        <p:cTn id="25" dur="250"/>
                                        <p:tgtEl>
                                          <p:spTgt spid="12"/>
                                        </p:tgtEl>
                                      </p:cBhvr>
                                    </p:animEffect>
                                  </p:childTnLst>
                                </p:cTn>
                              </p:par>
                            </p:childTnLst>
                          </p:cTn>
                        </p:par>
                        <p:par>
                          <p:cTn id="26" fill="hold">
                            <p:stCondLst>
                              <p:cond delay="2000"/>
                            </p:stCondLst>
                            <p:childTnLst>
                              <p:par>
                                <p:cTn id="27" presetID="22" presetClass="entr" presetSubtype="2"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right)">
                                      <p:cBhvr>
                                        <p:cTn id="29" dur="250"/>
                                        <p:tgtEl>
                                          <p:spTgt spid="7"/>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ipe(left)">
                                      <p:cBhvr>
                                        <p:cTn id="33" dur="250"/>
                                        <p:tgtEl>
                                          <p:spTgt spid="6"/>
                                        </p:tgtEl>
                                      </p:cBhvr>
                                    </p:animEffect>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p:cTn id="37" dur="250" fill="hold"/>
                                        <p:tgtEl>
                                          <p:spTgt spid="14"/>
                                        </p:tgtEl>
                                        <p:attrNameLst>
                                          <p:attrName>ppt_w</p:attrName>
                                        </p:attrNameLst>
                                      </p:cBhvr>
                                      <p:tavLst>
                                        <p:tav tm="0">
                                          <p:val>
                                            <p:fltVal val="0"/>
                                          </p:val>
                                        </p:tav>
                                        <p:tav tm="100000">
                                          <p:val>
                                            <p:strVal val="#ppt_w"/>
                                          </p:val>
                                        </p:tav>
                                      </p:tavLst>
                                    </p:anim>
                                    <p:anim calcmode="lin" valueType="num">
                                      <p:cBhvr>
                                        <p:cTn id="38" dur="250" fill="hold"/>
                                        <p:tgtEl>
                                          <p:spTgt spid="14"/>
                                        </p:tgtEl>
                                        <p:attrNameLst>
                                          <p:attrName>ppt_h</p:attrName>
                                        </p:attrNameLst>
                                      </p:cBhvr>
                                      <p:tavLst>
                                        <p:tav tm="0">
                                          <p:val>
                                            <p:fltVal val="0"/>
                                          </p:val>
                                        </p:tav>
                                        <p:tav tm="100000">
                                          <p:val>
                                            <p:strVal val="#ppt_h"/>
                                          </p:val>
                                        </p:tav>
                                      </p:tavLst>
                                    </p:anim>
                                    <p:animEffect transition="in" filter="fade">
                                      <p:cBhvr>
                                        <p:cTn id="39" dur="250"/>
                                        <p:tgtEl>
                                          <p:spTgt spid="14"/>
                                        </p:tgtEl>
                                      </p:cBhvr>
                                    </p:animEffect>
                                  </p:childTnLst>
                                </p:cTn>
                              </p:par>
                            </p:childTnLst>
                          </p:cTn>
                        </p:par>
                        <p:par>
                          <p:cTn id="40" fill="hold">
                            <p:stCondLst>
                              <p:cond delay="3500"/>
                            </p:stCondLst>
                            <p:childTnLst>
                              <p:par>
                                <p:cTn id="41" presetID="6" presetClass="emph" presetSubtype="0" decel="100000" fill="hold" grpId="1" nodeType="afterEffect">
                                  <p:stCondLst>
                                    <p:cond delay="0"/>
                                  </p:stCondLst>
                                  <p:childTnLst>
                                    <p:animScale>
                                      <p:cBhvr>
                                        <p:cTn id="42" dur="250" fill="hold"/>
                                        <p:tgtEl>
                                          <p:spTgt spid="14"/>
                                        </p:tgtEl>
                                      </p:cBhvr>
                                      <p:by x="120000" y="120000"/>
                                    </p:animScale>
                                  </p:childTnLst>
                                </p:cTn>
                              </p:par>
                            </p:childTnLst>
                          </p:cTn>
                        </p:par>
                        <p:par>
                          <p:cTn id="43" fill="hold">
                            <p:stCondLst>
                              <p:cond delay="4000"/>
                            </p:stCondLst>
                            <p:childTnLst>
                              <p:par>
                                <p:cTn id="44" presetID="6" presetClass="emph" presetSubtype="0" decel="100000" fill="hold" grpId="2" nodeType="afterEffect">
                                  <p:stCondLst>
                                    <p:cond delay="0"/>
                                  </p:stCondLst>
                                  <p:childTnLst>
                                    <p:animScale>
                                      <p:cBhvr>
                                        <p:cTn id="45" dur="250" fill="hold"/>
                                        <p:tgtEl>
                                          <p:spTgt spid="14"/>
                                        </p:tgtEl>
                                      </p:cBhvr>
                                      <p:by x="83000" y="83000"/>
                                    </p:animScale>
                                  </p:childTnLst>
                                </p:cTn>
                              </p:par>
                            </p:childTnLst>
                          </p:cTn>
                        </p:par>
                        <p:par>
                          <p:cTn id="46" fill="hold">
                            <p:stCondLst>
                              <p:cond delay="4500"/>
                            </p:stCondLst>
                            <p:childTnLst>
                              <p:par>
                                <p:cTn id="47" presetID="12" presetClass="entr" presetSubtype="8" fill="hold" grpId="0" nodeType="after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additive="base">
                                        <p:cTn id="49" dur="500"/>
                                        <p:tgtEl>
                                          <p:spTgt spid="16"/>
                                        </p:tgtEl>
                                        <p:attrNameLst>
                                          <p:attrName>ppt_x</p:attrName>
                                        </p:attrNameLst>
                                      </p:cBhvr>
                                      <p:tavLst>
                                        <p:tav tm="0">
                                          <p:val>
                                            <p:strVal val="#ppt_x-#ppt_w*1.125000"/>
                                          </p:val>
                                        </p:tav>
                                        <p:tav tm="100000">
                                          <p:val>
                                            <p:strVal val="#ppt_x"/>
                                          </p:val>
                                        </p:tav>
                                      </p:tavLst>
                                    </p:anim>
                                    <p:animEffect transition="in" filter="wipe(right)">
                                      <p:cBhvr>
                                        <p:cTn id="50" dur="500"/>
                                        <p:tgtEl>
                                          <p:spTgt spid="16"/>
                                        </p:tgtEl>
                                      </p:cBhvr>
                                    </p:animEffect>
                                  </p:childTnLst>
                                </p:cTn>
                              </p:par>
                            </p:childTnLst>
                          </p:cTn>
                        </p:par>
                        <p:par>
                          <p:cTn id="51" fill="hold">
                            <p:stCondLst>
                              <p:cond delay="5000"/>
                            </p:stCondLst>
                            <p:childTnLst>
                              <p:par>
                                <p:cTn id="52" presetID="53" presetClass="entr" presetSubtype="16" fill="hold" grpId="0" nodeType="afterEffect">
                                  <p:stCondLst>
                                    <p:cond delay="0"/>
                                  </p:stCondLst>
                                  <p:iterate type="lt">
                                    <p:tmPct val="10000"/>
                                  </p:iterate>
                                  <p:childTnLst>
                                    <p:set>
                                      <p:cBhvr>
                                        <p:cTn id="53" dur="1" fill="hold">
                                          <p:stCondLst>
                                            <p:cond delay="0"/>
                                          </p:stCondLst>
                                        </p:cTn>
                                        <p:tgtEl>
                                          <p:spTgt spid="27"/>
                                        </p:tgtEl>
                                        <p:attrNameLst>
                                          <p:attrName>style.visibility</p:attrName>
                                        </p:attrNameLst>
                                      </p:cBhvr>
                                      <p:to>
                                        <p:strVal val="visible"/>
                                      </p:to>
                                    </p:set>
                                    <p:anim calcmode="lin" valueType="num">
                                      <p:cBhvr>
                                        <p:cTn id="54" dur="250" fill="hold"/>
                                        <p:tgtEl>
                                          <p:spTgt spid="27"/>
                                        </p:tgtEl>
                                        <p:attrNameLst>
                                          <p:attrName>ppt_w</p:attrName>
                                        </p:attrNameLst>
                                      </p:cBhvr>
                                      <p:tavLst>
                                        <p:tav tm="0">
                                          <p:val>
                                            <p:fltVal val="0"/>
                                          </p:val>
                                        </p:tav>
                                        <p:tav tm="100000">
                                          <p:val>
                                            <p:strVal val="#ppt_w"/>
                                          </p:val>
                                        </p:tav>
                                      </p:tavLst>
                                    </p:anim>
                                    <p:anim calcmode="lin" valueType="num">
                                      <p:cBhvr>
                                        <p:cTn id="55" dur="250" fill="hold"/>
                                        <p:tgtEl>
                                          <p:spTgt spid="27"/>
                                        </p:tgtEl>
                                        <p:attrNameLst>
                                          <p:attrName>ppt_h</p:attrName>
                                        </p:attrNameLst>
                                      </p:cBhvr>
                                      <p:tavLst>
                                        <p:tav tm="0">
                                          <p:val>
                                            <p:fltVal val="0"/>
                                          </p:val>
                                        </p:tav>
                                        <p:tav tm="100000">
                                          <p:val>
                                            <p:strVal val="#ppt_h"/>
                                          </p:val>
                                        </p:tav>
                                      </p:tavLst>
                                    </p:anim>
                                    <p:animEffect transition="in" filter="fade">
                                      <p:cBhvr>
                                        <p:cTn id="56" dur="250"/>
                                        <p:tgtEl>
                                          <p:spTgt spid="27"/>
                                        </p:tgtEl>
                                      </p:cBhvr>
                                    </p:animEffect>
                                  </p:childTnLst>
                                </p:cTn>
                              </p:par>
                            </p:childTnLst>
                          </p:cTn>
                        </p:par>
                        <p:par>
                          <p:cTn id="57" fill="hold">
                            <p:stCondLst>
                              <p:cond delay="6824"/>
                            </p:stCondLst>
                            <p:childTnLst>
                              <p:par>
                                <p:cTn id="58" presetID="53" presetClass="entr" presetSubtype="16" fill="hold" grpId="0" nodeType="afterEffect">
                                  <p:stCondLst>
                                    <p:cond delay="0"/>
                                  </p:stCondLst>
                                  <p:childTnLst>
                                    <p:set>
                                      <p:cBhvr>
                                        <p:cTn id="59" dur="1" fill="hold">
                                          <p:stCondLst>
                                            <p:cond delay="0"/>
                                          </p:stCondLst>
                                        </p:cTn>
                                        <p:tgtEl>
                                          <p:spTgt spid="21"/>
                                        </p:tgtEl>
                                        <p:attrNameLst>
                                          <p:attrName>style.visibility</p:attrName>
                                        </p:attrNameLst>
                                      </p:cBhvr>
                                      <p:to>
                                        <p:strVal val="visible"/>
                                      </p:to>
                                    </p:set>
                                    <p:anim calcmode="lin" valueType="num">
                                      <p:cBhvr>
                                        <p:cTn id="60" dur="250" fill="hold"/>
                                        <p:tgtEl>
                                          <p:spTgt spid="21"/>
                                        </p:tgtEl>
                                        <p:attrNameLst>
                                          <p:attrName>ppt_w</p:attrName>
                                        </p:attrNameLst>
                                      </p:cBhvr>
                                      <p:tavLst>
                                        <p:tav tm="0">
                                          <p:val>
                                            <p:fltVal val="0"/>
                                          </p:val>
                                        </p:tav>
                                        <p:tav tm="100000">
                                          <p:val>
                                            <p:strVal val="#ppt_w"/>
                                          </p:val>
                                        </p:tav>
                                      </p:tavLst>
                                    </p:anim>
                                    <p:anim calcmode="lin" valueType="num">
                                      <p:cBhvr>
                                        <p:cTn id="61" dur="250" fill="hold"/>
                                        <p:tgtEl>
                                          <p:spTgt spid="21"/>
                                        </p:tgtEl>
                                        <p:attrNameLst>
                                          <p:attrName>ppt_h</p:attrName>
                                        </p:attrNameLst>
                                      </p:cBhvr>
                                      <p:tavLst>
                                        <p:tav tm="0">
                                          <p:val>
                                            <p:fltVal val="0"/>
                                          </p:val>
                                        </p:tav>
                                        <p:tav tm="100000">
                                          <p:val>
                                            <p:strVal val="#ppt_h"/>
                                          </p:val>
                                        </p:tav>
                                      </p:tavLst>
                                    </p:anim>
                                    <p:animEffect transition="in" filter="fade">
                                      <p:cBhvr>
                                        <p:cTn id="62" dur="250"/>
                                        <p:tgtEl>
                                          <p:spTgt spid="21"/>
                                        </p:tgtEl>
                                      </p:cBhvr>
                                    </p:animEffect>
                                  </p:childTnLst>
                                </p:cTn>
                              </p:par>
                            </p:childTnLst>
                          </p:cTn>
                        </p:par>
                        <p:par>
                          <p:cTn id="63" fill="hold">
                            <p:stCondLst>
                              <p:cond delay="7324"/>
                            </p:stCondLst>
                            <p:childTnLst>
                              <p:par>
                                <p:cTn id="64" presetID="6" presetClass="emph" presetSubtype="0" decel="100000" fill="hold" grpId="1" nodeType="afterEffect">
                                  <p:stCondLst>
                                    <p:cond delay="0"/>
                                  </p:stCondLst>
                                  <p:childTnLst>
                                    <p:animScale>
                                      <p:cBhvr>
                                        <p:cTn id="65" dur="250" fill="hold"/>
                                        <p:tgtEl>
                                          <p:spTgt spid="21"/>
                                        </p:tgtEl>
                                      </p:cBhvr>
                                      <p:by x="120000" y="120000"/>
                                    </p:animScale>
                                  </p:childTnLst>
                                </p:cTn>
                              </p:par>
                            </p:childTnLst>
                          </p:cTn>
                        </p:par>
                        <p:par>
                          <p:cTn id="66" fill="hold">
                            <p:stCondLst>
                              <p:cond delay="7824"/>
                            </p:stCondLst>
                            <p:childTnLst>
                              <p:par>
                                <p:cTn id="67" presetID="6" presetClass="emph" presetSubtype="0" decel="100000" fill="hold" grpId="2" nodeType="afterEffect">
                                  <p:stCondLst>
                                    <p:cond delay="0"/>
                                  </p:stCondLst>
                                  <p:childTnLst>
                                    <p:animScale>
                                      <p:cBhvr>
                                        <p:cTn id="68" dur="250" fill="hold"/>
                                        <p:tgtEl>
                                          <p:spTgt spid="21"/>
                                        </p:tgtEl>
                                      </p:cBhvr>
                                      <p:by x="83000" y="83000"/>
                                    </p:animScale>
                                  </p:childTnLst>
                                </p:cTn>
                              </p:par>
                            </p:childTnLst>
                          </p:cTn>
                        </p:par>
                        <p:par>
                          <p:cTn id="69" fill="hold">
                            <p:stCondLst>
                              <p:cond delay="8324"/>
                            </p:stCondLst>
                            <p:childTnLst>
                              <p:par>
                                <p:cTn id="70" presetID="12" presetClass="entr" presetSubtype="8" fill="hold" grpId="0" nodeType="afterEffect">
                                  <p:stCondLst>
                                    <p:cond delay="0"/>
                                  </p:stCondLst>
                                  <p:childTnLst>
                                    <p:set>
                                      <p:cBhvr>
                                        <p:cTn id="71" dur="1" fill="hold">
                                          <p:stCondLst>
                                            <p:cond delay="0"/>
                                          </p:stCondLst>
                                        </p:cTn>
                                        <p:tgtEl>
                                          <p:spTgt spid="22"/>
                                        </p:tgtEl>
                                        <p:attrNameLst>
                                          <p:attrName>style.visibility</p:attrName>
                                        </p:attrNameLst>
                                      </p:cBhvr>
                                      <p:to>
                                        <p:strVal val="visible"/>
                                      </p:to>
                                    </p:set>
                                    <p:anim calcmode="lin" valueType="num">
                                      <p:cBhvr additive="base">
                                        <p:cTn id="72" dur="500"/>
                                        <p:tgtEl>
                                          <p:spTgt spid="22"/>
                                        </p:tgtEl>
                                        <p:attrNameLst>
                                          <p:attrName>ppt_x</p:attrName>
                                        </p:attrNameLst>
                                      </p:cBhvr>
                                      <p:tavLst>
                                        <p:tav tm="0">
                                          <p:val>
                                            <p:strVal val="#ppt_x-#ppt_w*1.125000"/>
                                          </p:val>
                                        </p:tav>
                                        <p:tav tm="100000">
                                          <p:val>
                                            <p:strVal val="#ppt_x"/>
                                          </p:val>
                                        </p:tav>
                                      </p:tavLst>
                                    </p:anim>
                                    <p:animEffect transition="in" filter="wipe(right)">
                                      <p:cBhvr>
                                        <p:cTn id="73" dur="500"/>
                                        <p:tgtEl>
                                          <p:spTgt spid="22"/>
                                        </p:tgtEl>
                                      </p:cBhvr>
                                    </p:animEffect>
                                  </p:childTnLst>
                                </p:cTn>
                              </p:par>
                            </p:childTnLst>
                          </p:cTn>
                        </p:par>
                        <p:par>
                          <p:cTn id="74" fill="hold">
                            <p:stCondLst>
                              <p:cond delay="8824"/>
                            </p:stCondLst>
                            <p:childTnLst>
                              <p:par>
                                <p:cTn id="75" presetID="53" presetClass="entr" presetSubtype="16" fill="hold" grpId="0" nodeType="afterEffect">
                                  <p:stCondLst>
                                    <p:cond delay="0"/>
                                  </p:stCondLst>
                                  <p:iterate type="lt">
                                    <p:tmPct val="10000"/>
                                  </p:iterate>
                                  <p:childTnLst>
                                    <p:set>
                                      <p:cBhvr>
                                        <p:cTn id="76" dur="1" fill="hold">
                                          <p:stCondLst>
                                            <p:cond delay="0"/>
                                          </p:stCondLst>
                                        </p:cTn>
                                        <p:tgtEl>
                                          <p:spTgt spid="28"/>
                                        </p:tgtEl>
                                        <p:attrNameLst>
                                          <p:attrName>style.visibility</p:attrName>
                                        </p:attrNameLst>
                                      </p:cBhvr>
                                      <p:to>
                                        <p:strVal val="visible"/>
                                      </p:to>
                                    </p:set>
                                    <p:anim calcmode="lin" valueType="num">
                                      <p:cBhvr>
                                        <p:cTn id="77" dur="250" fill="hold"/>
                                        <p:tgtEl>
                                          <p:spTgt spid="28"/>
                                        </p:tgtEl>
                                        <p:attrNameLst>
                                          <p:attrName>ppt_w</p:attrName>
                                        </p:attrNameLst>
                                      </p:cBhvr>
                                      <p:tavLst>
                                        <p:tav tm="0">
                                          <p:val>
                                            <p:fltVal val="0"/>
                                          </p:val>
                                        </p:tav>
                                        <p:tav tm="100000">
                                          <p:val>
                                            <p:strVal val="#ppt_w"/>
                                          </p:val>
                                        </p:tav>
                                      </p:tavLst>
                                    </p:anim>
                                    <p:anim calcmode="lin" valueType="num">
                                      <p:cBhvr>
                                        <p:cTn id="78" dur="250" fill="hold"/>
                                        <p:tgtEl>
                                          <p:spTgt spid="28"/>
                                        </p:tgtEl>
                                        <p:attrNameLst>
                                          <p:attrName>ppt_h</p:attrName>
                                        </p:attrNameLst>
                                      </p:cBhvr>
                                      <p:tavLst>
                                        <p:tav tm="0">
                                          <p:val>
                                            <p:fltVal val="0"/>
                                          </p:val>
                                        </p:tav>
                                        <p:tav tm="100000">
                                          <p:val>
                                            <p:strVal val="#ppt_h"/>
                                          </p:val>
                                        </p:tav>
                                      </p:tavLst>
                                    </p:anim>
                                    <p:animEffect transition="in" filter="fade">
                                      <p:cBhvr>
                                        <p:cTn id="79" dur="25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2" grpId="0"/>
      <p:bldP spid="13" grpId="0"/>
      <p:bldP spid="14" grpId="0" animBg="1"/>
      <p:bldP spid="14" grpId="1" animBg="1"/>
      <p:bldP spid="14" grpId="2" animBg="1"/>
      <p:bldP spid="16" grpId="0" animBg="1"/>
      <p:bldP spid="21" grpId="0" animBg="1"/>
      <p:bldP spid="21" grpId="1" animBg="1"/>
      <p:bldP spid="21" grpId="2" animBg="1"/>
      <p:bldP spid="22" grpId="0" animBg="1"/>
      <p:bldP spid="27" grpId="0"/>
      <p:bldP spid="28"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88923" y="246423"/>
            <a:ext cx="4103077" cy="675011"/>
          </a:xfrm>
          <a:prstGeom prst="rect">
            <a:avLst/>
          </a:prstGeom>
        </p:spPr>
      </p:pic>
      <p:cxnSp>
        <p:nvCxnSpPr>
          <p:cNvPr id="3" name="直接连接符 2"/>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060287" y="353095"/>
            <a:ext cx="5262188" cy="461665"/>
          </a:xfrm>
          <a:prstGeom prst="rect">
            <a:avLst/>
          </a:prstGeom>
        </p:spPr>
        <p:txBody>
          <a:bodyPr wrap="square">
            <a:spAutoFit/>
          </a:bodyPr>
          <a:lstStyle/>
          <a:p>
            <a:r>
              <a:rPr lang="zh-CN" altLang="en-US" sz="2400" b="1" dirty="0" smtClean="0">
                <a:solidFill>
                  <a:schemeClr val="accent1"/>
                </a:solidFill>
                <a:latin typeface="微软雅黑" panose="020B0503020204020204" pitchFamily="34" charset="-122"/>
                <a:ea typeface="微软雅黑" panose="020B0503020204020204" pitchFamily="34" charset="-122"/>
              </a:rPr>
              <a:t>第二部分：总则</a:t>
            </a:r>
            <a:endParaRPr lang="zh-CN" altLang="en-US" sz="2400" b="1" dirty="0">
              <a:solidFill>
                <a:srgbClr val="C00000"/>
              </a:solidFill>
              <a:latin typeface="微软雅黑" panose="020B0503020204020204" pitchFamily="34" charset="-122"/>
              <a:ea typeface="微软雅黑" panose="020B0503020204020204" pitchFamily="34" charset="-122"/>
            </a:endParaRPr>
          </a:p>
        </p:txBody>
      </p:sp>
      <p:sp>
        <p:nvSpPr>
          <p:cNvPr id="5" name="Freeform 29"/>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6" name="Freeform 5"/>
          <p:cNvSpPr/>
          <p:nvPr/>
        </p:nvSpPr>
        <p:spPr bwMode="auto">
          <a:xfrm>
            <a:off x="2134024" y="2343480"/>
            <a:ext cx="1520530" cy="311615"/>
          </a:xfrm>
          <a:custGeom>
            <a:avLst/>
            <a:gdLst>
              <a:gd name="T0" fmla="*/ 0 w 5290"/>
              <a:gd name="T1" fmla="*/ 0 h 1083"/>
              <a:gd name="T2" fmla="*/ 3703 w 5290"/>
              <a:gd name="T3" fmla="*/ 0 h 1083"/>
              <a:gd name="T4" fmla="*/ 5290 w 5290"/>
              <a:gd name="T5" fmla="*/ 1083 h 1083"/>
              <a:gd name="T6" fmla="*/ 3774 w 5290"/>
              <a:gd name="T7" fmla="*/ 157 h 1083"/>
              <a:gd name="T8" fmla="*/ 0 w 5290"/>
              <a:gd name="T9" fmla="*/ 157 h 1083"/>
              <a:gd name="T10" fmla="*/ 0 w 5290"/>
              <a:gd name="T11" fmla="*/ 0 h 1083"/>
            </a:gdLst>
            <a:ahLst/>
            <a:cxnLst>
              <a:cxn ang="0">
                <a:pos x="T0" y="T1"/>
              </a:cxn>
              <a:cxn ang="0">
                <a:pos x="T2" y="T3"/>
              </a:cxn>
              <a:cxn ang="0">
                <a:pos x="T4" y="T5"/>
              </a:cxn>
              <a:cxn ang="0">
                <a:pos x="T6" y="T7"/>
              </a:cxn>
              <a:cxn ang="0">
                <a:pos x="T8" y="T9"/>
              </a:cxn>
              <a:cxn ang="0">
                <a:pos x="T10" y="T11"/>
              </a:cxn>
            </a:cxnLst>
            <a:rect l="0" t="0" r="r" b="b"/>
            <a:pathLst>
              <a:path w="5290" h="1083">
                <a:moveTo>
                  <a:pt x="0" y="0"/>
                </a:moveTo>
                <a:lnTo>
                  <a:pt x="3703" y="0"/>
                </a:lnTo>
                <a:cubicBezTo>
                  <a:pt x="4422" y="0"/>
                  <a:pt x="5040" y="451"/>
                  <a:pt x="5290" y="1083"/>
                </a:cubicBezTo>
                <a:cubicBezTo>
                  <a:pt x="5006" y="534"/>
                  <a:pt x="4432" y="157"/>
                  <a:pt x="3774" y="157"/>
                </a:cubicBezTo>
                <a:lnTo>
                  <a:pt x="0" y="157"/>
                </a:lnTo>
                <a:lnTo>
                  <a:pt x="0" y="0"/>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7" name="Freeform 6"/>
          <p:cNvSpPr/>
          <p:nvPr/>
        </p:nvSpPr>
        <p:spPr bwMode="auto">
          <a:xfrm>
            <a:off x="787271" y="4686221"/>
            <a:ext cx="2839573" cy="311615"/>
          </a:xfrm>
          <a:custGeom>
            <a:avLst/>
            <a:gdLst>
              <a:gd name="T0" fmla="*/ 9880 w 9880"/>
              <a:gd name="T1" fmla="*/ 1083 h 1083"/>
              <a:gd name="T2" fmla="*/ 1586 w 9880"/>
              <a:gd name="T3" fmla="*/ 1083 h 1083"/>
              <a:gd name="T4" fmla="*/ 0 w 9880"/>
              <a:gd name="T5" fmla="*/ 0 h 1083"/>
              <a:gd name="T6" fmla="*/ 1515 w 9880"/>
              <a:gd name="T7" fmla="*/ 926 h 1083"/>
              <a:gd name="T8" fmla="*/ 9880 w 9880"/>
              <a:gd name="T9" fmla="*/ 926 h 1083"/>
              <a:gd name="T10" fmla="*/ 9880 w 9880"/>
              <a:gd name="T11" fmla="*/ 1083 h 1083"/>
            </a:gdLst>
            <a:ahLst/>
            <a:cxnLst>
              <a:cxn ang="0">
                <a:pos x="T0" y="T1"/>
              </a:cxn>
              <a:cxn ang="0">
                <a:pos x="T2" y="T3"/>
              </a:cxn>
              <a:cxn ang="0">
                <a:pos x="T4" y="T5"/>
              </a:cxn>
              <a:cxn ang="0">
                <a:pos x="T6" y="T7"/>
              </a:cxn>
              <a:cxn ang="0">
                <a:pos x="T8" y="T9"/>
              </a:cxn>
              <a:cxn ang="0">
                <a:pos x="T10" y="T11"/>
              </a:cxn>
            </a:cxnLst>
            <a:rect l="0" t="0" r="r" b="b"/>
            <a:pathLst>
              <a:path w="9880" h="1083">
                <a:moveTo>
                  <a:pt x="9880" y="1083"/>
                </a:moveTo>
                <a:lnTo>
                  <a:pt x="1586" y="1083"/>
                </a:lnTo>
                <a:cubicBezTo>
                  <a:pt x="868" y="1083"/>
                  <a:pt x="250" y="632"/>
                  <a:pt x="0" y="0"/>
                </a:cubicBezTo>
                <a:cubicBezTo>
                  <a:pt x="284" y="549"/>
                  <a:pt x="858" y="926"/>
                  <a:pt x="1515" y="926"/>
                </a:cubicBezTo>
                <a:lnTo>
                  <a:pt x="9880" y="926"/>
                </a:lnTo>
                <a:lnTo>
                  <a:pt x="9880" y="1083"/>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8" name="Oval 7"/>
          <p:cNvSpPr>
            <a:spLocks noChangeArrowheads="1"/>
          </p:cNvSpPr>
          <p:nvPr/>
        </p:nvSpPr>
        <p:spPr bwMode="auto">
          <a:xfrm>
            <a:off x="844838" y="2339725"/>
            <a:ext cx="1182634" cy="1182634"/>
          </a:xfrm>
          <a:prstGeom prst="ellipse">
            <a:avLst/>
          </a:prstGeom>
          <a:solidFill>
            <a:schemeClr val="accent1"/>
          </a:solidFill>
          <a:ln>
            <a:noFill/>
          </a:ln>
        </p:spPr>
        <p:txBody>
          <a:bodyPr vert="horz" wrap="square" lIns="91440" tIns="45720" rIns="91440" bIns="45720" numCol="1" anchor="t" anchorCtr="0" compatLnSpc="1"/>
          <a:lstStyle/>
          <a:p>
            <a:endParaRPr lang="zh-CN" altLang="en-US"/>
          </a:p>
        </p:txBody>
      </p:sp>
      <p:cxnSp>
        <p:nvCxnSpPr>
          <p:cNvPr id="9" name="直接连接符 8"/>
          <p:cNvCxnSpPr/>
          <p:nvPr/>
        </p:nvCxnSpPr>
        <p:spPr>
          <a:xfrm>
            <a:off x="890844" y="3670658"/>
            <a:ext cx="2736000" cy="0"/>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702510" y="3856718"/>
            <a:ext cx="3120857" cy="584775"/>
          </a:xfrm>
          <a:prstGeom prst="rect">
            <a:avLst/>
          </a:prstGeom>
          <a:noFill/>
          <a:effectLst/>
        </p:spPr>
        <p:txBody>
          <a:bodyPr wrap="square" rtlCol="0">
            <a:spAutoFit/>
          </a:bodyPr>
          <a:lstStyle>
            <a:defPPr>
              <a:defRPr lang="zh-CN"/>
            </a:defPPr>
            <a:lvl1pPr algn="ctr">
              <a:defRPr sz="2400">
                <a:solidFill>
                  <a:srgbClr val="C80000"/>
                </a:solidFill>
                <a:effectLst/>
                <a:latin typeface="微软雅黑" panose="020B0503020204020204" pitchFamily="34" charset="-122"/>
                <a:ea typeface="微软雅黑" panose="020B0503020204020204" pitchFamily="34" charset="-122"/>
              </a:defRPr>
            </a:lvl1pPr>
          </a:lstStyle>
          <a:p>
            <a:r>
              <a:rPr lang="zh-CN" altLang="en-US" sz="3200" b="1" dirty="0" smtClean="0">
                <a:gradFill>
                  <a:gsLst>
                    <a:gs pos="60000">
                      <a:srgbClr val="D40000"/>
                    </a:gs>
                    <a:gs pos="0">
                      <a:srgbClr val="D40000"/>
                    </a:gs>
                    <a:gs pos="80000">
                      <a:srgbClr val="640000"/>
                    </a:gs>
                    <a:gs pos="100000">
                      <a:srgbClr val="640000"/>
                    </a:gs>
                  </a:gsLst>
                  <a:lin ang="5400000" scaled="0"/>
                </a:gradFill>
              </a:rPr>
              <a:t>违纪与纪律处分</a:t>
            </a:r>
            <a:endParaRPr lang="zh-CN" altLang="en-US" sz="3200" b="1" dirty="0">
              <a:gradFill>
                <a:gsLst>
                  <a:gs pos="60000">
                    <a:srgbClr val="D40000"/>
                  </a:gs>
                  <a:gs pos="0">
                    <a:srgbClr val="D40000"/>
                  </a:gs>
                  <a:gs pos="80000">
                    <a:srgbClr val="640000"/>
                  </a:gs>
                  <a:gs pos="100000">
                    <a:srgbClr val="640000"/>
                  </a:gs>
                </a:gsLst>
                <a:lin ang="5400000" scaled="0"/>
              </a:gradFill>
            </a:endParaRPr>
          </a:p>
        </p:txBody>
      </p:sp>
      <p:sp>
        <p:nvSpPr>
          <p:cNvPr id="13" name="矩形 12"/>
          <p:cNvSpPr/>
          <p:nvPr/>
        </p:nvSpPr>
        <p:spPr>
          <a:xfrm>
            <a:off x="2062556" y="2817722"/>
            <a:ext cx="1668845" cy="523220"/>
          </a:xfrm>
          <a:prstGeom prst="rect">
            <a:avLst/>
          </a:prstGeom>
        </p:spPr>
        <p:txBody>
          <a:bodyPr wrap="square">
            <a:spAutoFit/>
          </a:bodyPr>
          <a:lstStyle/>
          <a:p>
            <a:pPr algn="ctr"/>
            <a:r>
              <a:rPr lang="zh-CN" altLang="en-US" sz="2800" b="1" dirty="0" smtClean="0">
                <a:solidFill>
                  <a:srgbClr val="C00000"/>
                </a:solidFill>
                <a:latin typeface="微软雅黑" panose="020B0503020204020204" pitchFamily="34" charset="-122"/>
                <a:ea typeface="微软雅黑" panose="020B0503020204020204" pitchFamily="34" charset="-122"/>
              </a:rPr>
              <a:t>第二章</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4" name="圆角矩形 13"/>
          <p:cNvSpPr/>
          <p:nvPr/>
        </p:nvSpPr>
        <p:spPr>
          <a:xfrm>
            <a:off x="4161880" y="1936163"/>
            <a:ext cx="1274247" cy="1274247"/>
          </a:xfrm>
          <a:prstGeom prst="roundRect">
            <a:avLst/>
          </a:prstGeom>
          <a:solidFill>
            <a:schemeClr val="accent1"/>
          </a:solidFill>
          <a:ln>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smtClean="0">
                <a:latin typeface="微软雅黑" panose="020B0503020204020204" pitchFamily="34" charset="-122"/>
                <a:ea typeface="微软雅黑" panose="020B0503020204020204" pitchFamily="34" charset="-122"/>
              </a:rPr>
              <a:t>2018</a:t>
            </a:r>
            <a:r>
              <a:rPr lang="zh-CN" altLang="en-US" sz="1600" b="1" dirty="0" smtClean="0">
                <a:latin typeface="微软雅黑" panose="020B0503020204020204" pitchFamily="34" charset="-122"/>
                <a:ea typeface="微软雅黑" panose="020B0503020204020204" pitchFamily="34" charset="-122"/>
              </a:rPr>
              <a:t>条例</a:t>
            </a:r>
            <a:endParaRPr lang="en-US" altLang="zh-CN" sz="1600" b="1" dirty="0" smtClean="0">
              <a:latin typeface="微软雅黑" panose="020B0503020204020204" pitchFamily="34" charset="-122"/>
              <a:ea typeface="微软雅黑" panose="020B0503020204020204" pitchFamily="34" charset="-122"/>
            </a:endParaRPr>
          </a:p>
          <a:p>
            <a:pPr algn="ctr"/>
            <a:r>
              <a:rPr lang="zh-CN" altLang="en-US" sz="1600" b="1" dirty="0" smtClean="0">
                <a:latin typeface="微软雅黑" panose="020B0503020204020204" pitchFamily="34" charset="-122"/>
                <a:ea typeface="微软雅黑" panose="020B0503020204020204" pitchFamily="34" charset="-122"/>
              </a:rPr>
              <a:t>第八条</a:t>
            </a:r>
            <a:endParaRPr lang="zh-CN" altLang="en-US" sz="1600" b="1" dirty="0">
              <a:latin typeface="微软雅黑" panose="020B0503020204020204" pitchFamily="34" charset="-122"/>
              <a:ea typeface="微软雅黑" panose="020B0503020204020204" pitchFamily="34" charset="-122"/>
            </a:endParaRPr>
          </a:p>
        </p:txBody>
      </p:sp>
      <p:sp>
        <p:nvSpPr>
          <p:cNvPr id="16" name="圆角矩形 15"/>
          <p:cNvSpPr/>
          <p:nvPr/>
        </p:nvSpPr>
        <p:spPr>
          <a:xfrm>
            <a:off x="4161881" y="1945878"/>
            <a:ext cx="7630726" cy="1274247"/>
          </a:xfrm>
          <a:prstGeom prst="roundRect">
            <a:avLst/>
          </a:prstGeom>
          <a:noFill/>
          <a:ln w="12700">
            <a:solidFill>
              <a:schemeClr val="tx2"/>
            </a:solidFill>
          </a:ln>
        </p:spPr>
        <p:txBody>
          <a:bodyPr vert="horz" wrap="square" lIns="91440" tIns="45720" rIns="91440" bIns="45720" numCol="1" anchor="t" anchorCtr="0" compatLnSpc="1"/>
          <a:lstStyle/>
          <a:p>
            <a:endParaRPr lang="zh-CN" altLang="en-US"/>
          </a:p>
        </p:txBody>
      </p:sp>
      <p:sp>
        <p:nvSpPr>
          <p:cNvPr id="21" name="圆角矩形 20"/>
          <p:cNvSpPr/>
          <p:nvPr/>
        </p:nvSpPr>
        <p:spPr>
          <a:xfrm>
            <a:off x="4161881" y="3804369"/>
            <a:ext cx="1274247" cy="1274247"/>
          </a:xfrm>
          <a:prstGeom prst="roundRect">
            <a:avLst/>
          </a:prstGeom>
          <a:solidFill>
            <a:schemeClr val="accent1"/>
          </a:solidFill>
          <a:ln>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smtClean="0">
                <a:latin typeface="微软雅黑" panose="020B0503020204020204" pitchFamily="34" charset="-122"/>
                <a:ea typeface="微软雅黑" panose="020B0503020204020204" pitchFamily="34" charset="-122"/>
              </a:rPr>
              <a:t>2018</a:t>
            </a:r>
            <a:r>
              <a:rPr lang="zh-CN" altLang="en-US" sz="1600" b="1" dirty="0" smtClean="0">
                <a:latin typeface="微软雅黑" panose="020B0503020204020204" pitchFamily="34" charset="-122"/>
                <a:ea typeface="微软雅黑" panose="020B0503020204020204" pitchFamily="34" charset="-122"/>
              </a:rPr>
              <a:t>条例</a:t>
            </a:r>
            <a:endParaRPr lang="en-US" altLang="zh-CN" sz="1600" b="1" dirty="0">
              <a:latin typeface="微软雅黑" panose="020B0503020204020204" pitchFamily="34" charset="-122"/>
              <a:ea typeface="微软雅黑" panose="020B0503020204020204" pitchFamily="34" charset="-122"/>
            </a:endParaRPr>
          </a:p>
          <a:p>
            <a:pPr algn="ctr"/>
            <a:r>
              <a:rPr lang="zh-CN" altLang="en-US" sz="1600" b="1" dirty="0" smtClean="0">
                <a:latin typeface="微软雅黑" panose="020B0503020204020204" pitchFamily="34" charset="-122"/>
                <a:ea typeface="微软雅黑" panose="020B0503020204020204" pitchFamily="34" charset="-122"/>
              </a:rPr>
              <a:t>十条</a:t>
            </a:r>
            <a:endParaRPr lang="zh-CN" altLang="en-US" sz="1600" b="1" dirty="0">
              <a:latin typeface="微软雅黑" panose="020B0503020204020204" pitchFamily="34" charset="-122"/>
              <a:ea typeface="微软雅黑" panose="020B0503020204020204" pitchFamily="34" charset="-122"/>
            </a:endParaRPr>
          </a:p>
        </p:txBody>
      </p:sp>
      <p:sp>
        <p:nvSpPr>
          <p:cNvPr id="22" name="圆角矩形 21"/>
          <p:cNvSpPr/>
          <p:nvPr/>
        </p:nvSpPr>
        <p:spPr>
          <a:xfrm>
            <a:off x="4161882" y="3804369"/>
            <a:ext cx="7630726" cy="1274247"/>
          </a:xfrm>
          <a:prstGeom prst="roundRect">
            <a:avLst/>
          </a:prstGeom>
          <a:noFill/>
          <a:ln w="12700">
            <a:solidFill>
              <a:schemeClr val="tx2"/>
            </a:solidFill>
          </a:ln>
        </p:spPr>
        <p:txBody>
          <a:bodyPr vert="horz" wrap="square" lIns="91440" tIns="45720" rIns="91440" bIns="45720" numCol="1" anchor="t" anchorCtr="0" compatLnSpc="1"/>
          <a:lstStyle/>
          <a:p>
            <a:endParaRPr lang="zh-CN" altLang="en-US"/>
          </a:p>
        </p:txBody>
      </p:sp>
      <p:sp>
        <p:nvSpPr>
          <p:cNvPr id="27" name="矩形 26"/>
          <p:cNvSpPr/>
          <p:nvPr/>
        </p:nvSpPr>
        <p:spPr>
          <a:xfrm>
            <a:off x="5542915" y="1945640"/>
            <a:ext cx="6123305" cy="1568450"/>
          </a:xfrm>
          <a:prstGeom prst="rect">
            <a:avLst/>
          </a:prstGeom>
          <a:noFill/>
        </p:spPr>
        <p:txBody>
          <a:bodyPr wrap="square">
            <a:spAutoFit/>
          </a:bodyPr>
          <a:lstStyle/>
          <a:p>
            <a:pPr algn="just"/>
            <a:r>
              <a:rPr lang="zh-CN" altLang="en-US" sz="1600" b="1" dirty="0">
                <a:latin typeface="微软雅黑" panose="020B0503020204020204" pitchFamily="34" charset="-122"/>
                <a:ea typeface="微软雅黑" panose="020B0503020204020204" pitchFamily="34" charset="-122"/>
                <a:sym typeface="+mn-ea"/>
              </a:rPr>
              <a:t>对党员的纪律处分种类：(一)警告;</a:t>
            </a:r>
            <a:endParaRPr lang="zh-CN" altLang="en-US" sz="1600" b="1" dirty="0">
              <a:latin typeface="微软雅黑" panose="020B0503020204020204" pitchFamily="34" charset="-122"/>
              <a:ea typeface="微软雅黑" panose="020B0503020204020204" pitchFamily="34" charset="-122"/>
            </a:endParaRPr>
          </a:p>
          <a:p>
            <a:pPr algn="just"/>
            <a:r>
              <a:rPr lang="zh-CN" altLang="en-US" sz="1600" b="1" dirty="0">
                <a:latin typeface="微软雅黑" panose="020B0503020204020204" pitchFamily="34" charset="-122"/>
                <a:ea typeface="微软雅黑" panose="020B0503020204020204" pitchFamily="34" charset="-122"/>
                <a:sym typeface="+mn-ea"/>
              </a:rPr>
              <a:t>                                     (二)严重警告;</a:t>
            </a:r>
            <a:endParaRPr lang="zh-CN" altLang="en-US" sz="1600" b="1" dirty="0">
              <a:latin typeface="微软雅黑" panose="020B0503020204020204" pitchFamily="34" charset="-122"/>
              <a:ea typeface="微软雅黑" panose="020B0503020204020204" pitchFamily="34" charset="-122"/>
            </a:endParaRPr>
          </a:p>
          <a:p>
            <a:pPr algn="just"/>
            <a:r>
              <a:rPr lang="zh-CN" altLang="en-US" sz="1600" b="1" dirty="0">
                <a:latin typeface="微软雅黑" panose="020B0503020204020204" pitchFamily="34" charset="-122"/>
                <a:ea typeface="微软雅黑" panose="020B0503020204020204" pitchFamily="34" charset="-122"/>
                <a:sym typeface="+mn-ea"/>
              </a:rPr>
              <a:t>                                     (三)撤销党内职务;</a:t>
            </a:r>
            <a:endParaRPr lang="zh-CN" altLang="en-US" sz="1600" b="1" dirty="0">
              <a:latin typeface="微软雅黑" panose="020B0503020204020204" pitchFamily="34" charset="-122"/>
              <a:ea typeface="微软雅黑" panose="020B0503020204020204" pitchFamily="34" charset="-122"/>
            </a:endParaRPr>
          </a:p>
          <a:p>
            <a:pPr algn="just"/>
            <a:r>
              <a:rPr lang="zh-CN" altLang="en-US" sz="1600" b="1" dirty="0">
                <a:latin typeface="微软雅黑" panose="020B0503020204020204" pitchFamily="34" charset="-122"/>
                <a:ea typeface="微软雅黑" panose="020B0503020204020204" pitchFamily="34" charset="-122"/>
                <a:sym typeface="+mn-ea"/>
              </a:rPr>
              <a:t>                                     (四)留党察看;</a:t>
            </a:r>
            <a:endParaRPr lang="zh-CN" altLang="en-US" sz="1600" b="1" dirty="0">
              <a:latin typeface="微软雅黑" panose="020B0503020204020204" pitchFamily="34" charset="-122"/>
              <a:ea typeface="微软雅黑" panose="020B0503020204020204" pitchFamily="34" charset="-122"/>
            </a:endParaRPr>
          </a:p>
          <a:p>
            <a:pPr algn="just"/>
            <a:r>
              <a:rPr lang="zh-CN" altLang="en-US" sz="1600" b="1" dirty="0">
                <a:latin typeface="微软雅黑" panose="020B0503020204020204" pitchFamily="34" charset="-122"/>
                <a:ea typeface="微软雅黑" panose="020B0503020204020204" pitchFamily="34" charset="-122"/>
                <a:sym typeface="+mn-ea"/>
              </a:rPr>
              <a:t>                                     (五)开除党籍。</a:t>
            </a:r>
            <a:r>
              <a:rPr lang="zh-CN" altLang="en-US" sz="1600" b="1" dirty="0">
                <a:solidFill>
                  <a:srgbClr val="C00000"/>
                </a:solidFill>
                <a:latin typeface="黑体" panose="02010609060101010101" charset="-122"/>
                <a:ea typeface="黑体" panose="02010609060101010101" charset="-122"/>
                <a:sym typeface="+mn-ea"/>
              </a:rPr>
              <a:t> </a:t>
            </a:r>
            <a:endParaRPr lang="zh-CN" altLang="en-US" sz="1600" b="1" dirty="0">
              <a:solidFill>
                <a:srgbClr val="C00000"/>
              </a:solidFill>
              <a:latin typeface="黑体" panose="02010609060101010101" charset="-122"/>
              <a:ea typeface="黑体" panose="02010609060101010101" charset="-122"/>
            </a:endParaRPr>
          </a:p>
          <a:p>
            <a:endParaRPr lang="zh-CN" altLang="en-US" sz="1600" b="1" dirty="0">
              <a:latin typeface="微软雅黑" panose="020B0503020204020204" pitchFamily="34" charset="-122"/>
              <a:ea typeface="微软雅黑" panose="020B0503020204020204" pitchFamily="34" charset="-122"/>
            </a:endParaRPr>
          </a:p>
        </p:txBody>
      </p:sp>
      <p:sp>
        <p:nvSpPr>
          <p:cNvPr id="28" name="矩形 27"/>
          <p:cNvSpPr/>
          <p:nvPr/>
        </p:nvSpPr>
        <p:spPr>
          <a:xfrm>
            <a:off x="5591175" y="4083050"/>
            <a:ext cx="6075045" cy="583565"/>
          </a:xfrm>
          <a:prstGeom prst="rect">
            <a:avLst/>
          </a:prstGeom>
          <a:noFill/>
        </p:spPr>
        <p:txBody>
          <a:bodyPr wrap="square">
            <a:spAutoFit/>
          </a:bodyPr>
          <a:lstStyle/>
          <a:p>
            <a:r>
              <a:rPr lang="zh-CN" altLang="en-US" sz="1600" b="1" dirty="0">
                <a:latin typeface="微软雅黑" panose="020B0503020204020204" pitchFamily="34" charset="-122"/>
                <a:ea typeface="微软雅黑" panose="020B0503020204020204" pitchFamily="34" charset="-122"/>
                <a:sym typeface="+mn-ea"/>
              </a:rPr>
              <a:t>党员受到警告处分一年内、受到严重警告处分一年半内，不得在党内提升职务和向党外组织推荐担任高于其原任职务的党外职务</a:t>
            </a:r>
            <a:endParaRPr lang="zh-CN" altLang="en-US" sz="1600" b="1" dirty="0">
              <a:latin typeface="微软雅黑" panose="020B0503020204020204" pitchFamily="34" charset="-122"/>
              <a:ea typeface="微软雅黑" panose="020B0503020204020204" pitchFamily="34" charset="-122"/>
            </a:endParaRPr>
          </a:p>
        </p:txBody>
      </p:sp>
      <p:pic>
        <p:nvPicPr>
          <p:cNvPr id="23" name="图片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7656" y="5618628"/>
            <a:ext cx="8442434" cy="1239372"/>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250" fill="hold"/>
                                        <p:tgtEl>
                                          <p:spTgt spid="8"/>
                                        </p:tgtEl>
                                        <p:attrNameLst>
                                          <p:attrName>ppt_w</p:attrName>
                                        </p:attrNameLst>
                                      </p:cBhvr>
                                      <p:tavLst>
                                        <p:tav tm="0">
                                          <p:val>
                                            <p:fltVal val="0"/>
                                          </p:val>
                                        </p:tav>
                                        <p:tav tm="100000">
                                          <p:val>
                                            <p:strVal val="#ppt_w"/>
                                          </p:val>
                                        </p:tav>
                                      </p:tavLst>
                                    </p:anim>
                                    <p:anim calcmode="lin" valueType="num">
                                      <p:cBhvr>
                                        <p:cTn id="8" dur="250" fill="hold"/>
                                        <p:tgtEl>
                                          <p:spTgt spid="8"/>
                                        </p:tgtEl>
                                        <p:attrNameLst>
                                          <p:attrName>ppt_h</p:attrName>
                                        </p:attrNameLst>
                                      </p:cBhvr>
                                      <p:tavLst>
                                        <p:tav tm="0">
                                          <p:val>
                                            <p:fltVal val="0"/>
                                          </p:val>
                                        </p:tav>
                                        <p:tav tm="100000">
                                          <p:val>
                                            <p:strVal val="#ppt_h"/>
                                          </p:val>
                                        </p:tav>
                                      </p:tavLst>
                                    </p:anim>
                                    <p:animEffect transition="in" filter="fade">
                                      <p:cBhvr>
                                        <p:cTn id="9" dur="250"/>
                                        <p:tgtEl>
                                          <p:spTgt spid="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250" fill="hold"/>
                                        <p:tgtEl>
                                          <p:spTgt spid="13"/>
                                        </p:tgtEl>
                                        <p:attrNameLst>
                                          <p:attrName>ppt_w</p:attrName>
                                        </p:attrNameLst>
                                      </p:cBhvr>
                                      <p:tavLst>
                                        <p:tav tm="0">
                                          <p:val>
                                            <p:fltVal val="0"/>
                                          </p:val>
                                        </p:tav>
                                        <p:tav tm="100000">
                                          <p:val>
                                            <p:strVal val="#ppt_w"/>
                                          </p:val>
                                        </p:tav>
                                      </p:tavLst>
                                    </p:anim>
                                    <p:anim calcmode="lin" valueType="num">
                                      <p:cBhvr>
                                        <p:cTn id="14" dur="250" fill="hold"/>
                                        <p:tgtEl>
                                          <p:spTgt spid="13"/>
                                        </p:tgtEl>
                                        <p:attrNameLst>
                                          <p:attrName>ppt_h</p:attrName>
                                        </p:attrNameLst>
                                      </p:cBhvr>
                                      <p:tavLst>
                                        <p:tav tm="0">
                                          <p:val>
                                            <p:fltVal val="0"/>
                                          </p:val>
                                        </p:tav>
                                        <p:tav tm="100000">
                                          <p:val>
                                            <p:strVal val="#ppt_h"/>
                                          </p:val>
                                        </p:tav>
                                      </p:tavLst>
                                    </p:anim>
                                    <p:animEffect transition="in" filter="fade">
                                      <p:cBhvr>
                                        <p:cTn id="15" dur="250"/>
                                        <p:tgtEl>
                                          <p:spTgt spid="13"/>
                                        </p:tgtEl>
                                      </p:cBhvr>
                                    </p:animEffect>
                                  </p:childTnLst>
                                </p:cTn>
                              </p:par>
                            </p:childTnLst>
                          </p:cTn>
                        </p:par>
                        <p:par>
                          <p:cTn id="16" fill="hold">
                            <p:stCondLst>
                              <p:cond delay="1000"/>
                            </p:stCondLst>
                            <p:childTnLst>
                              <p:par>
                                <p:cTn id="17" presetID="22" presetClass="entr" presetSubtype="8"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250"/>
                                        <p:tgtEl>
                                          <p:spTgt spid="9"/>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250" fill="hold"/>
                                        <p:tgtEl>
                                          <p:spTgt spid="12"/>
                                        </p:tgtEl>
                                        <p:attrNameLst>
                                          <p:attrName>ppt_w</p:attrName>
                                        </p:attrNameLst>
                                      </p:cBhvr>
                                      <p:tavLst>
                                        <p:tav tm="0">
                                          <p:val>
                                            <p:fltVal val="0"/>
                                          </p:val>
                                        </p:tav>
                                        <p:tav tm="100000">
                                          <p:val>
                                            <p:strVal val="#ppt_w"/>
                                          </p:val>
                                        </p:tav>
                                      </p:tavLst>
                                    </p:anim>
                                    <p:anim calcmode="lin" valueType="num">
                                      <p:cBhvr>
                                        <p:cTn id="24" dur="250" fill="hold"/>
                                        <p:tgtEl>
                                          <p:spTgt spid="12"/>
                                        </p:tgtEl>
                                        <p:attrNameLst>
                                          <p:attrName>ppt_h</p:attrName>
                                        </p:attrNameLst>
                                      </p:cBhvr>
                                      <p:tavLst>
                                        <p:tav tm="0">
                                          <p:val>
                                            <p:fltVal val="0"/>
                                          </p:val>
                                        </p:tav>
                                        <p:tav tm="100000">
                                          <p:val>
                                            <p:strVal val="#ppt_h"/>
                                          </p:val>
                                        </p:tav>
                                      </p:tavLst>
                                    </p:anim>
                                    <p:animEffect transition="in" filter="fade">
                                      <p:cBhvr>
                                        <p:cTn id="25" dur="250"/>
                                        <p:tgtEl>
                                          <p:spTgt spid="12"/>
                                        </p:tgtEl>
                                      </p:cBhvr>
                                    </p:animEffect>
                                  </p:childTnLst>
                                </p:cTn>
                              </p:par>
                            </p:childTnLst>
                          </p:cTn>
                        </p:par>
                        <p:par>
                          <p:cTn id="26" fill="hold">
                            <p:stCondLst>
                              <p:cond delay="2000"/>
                            </p:stCondLst>
                            <p:childTnLst>
                              <p:par>
                                <p:cTn id="27" presetID="22" presetClass="entr" presetSubtype="2"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right)">
                                      <p:cBhvr>
                                        <p:cTn id="29" dur="250"/>
                                        <p:tgtEl>
                                          <p:spTgt spid="7"/>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ipe(left)">
                                      <p:cBhvr>
                                        <p:cTn id="33" dur="250"/>
                                        <p:tgtEl>
                                          <p:spTgt spid="6"/>
                                        </p:tgtEl>
                                      </p:cBhvr>
                                    </p:animEffect>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p:cTn id="37" dur="250" fill="hold"/>
                                        <p:tgtEl>
                                          <p:spTgt spid="14"/>
                                        </p:tgtEl>
                                        <p:attrNameLst>
                                          <p:attrName>ppt_w</p:attrName>
                                        </p:attrNameLst>
                                      </p:cBhvr>
                                      <p:tavLst>
                                        <p:tav tm="0">
                                          <p:val>
                                            <p:fltVal val="0"/>
                                          </p:val>
                                        </p:tav>
                                        <p:tav tm="100000">
                                          <p:val>
                                            <p:strVal val="#ppt_w"/>
                                          </p:val>
                                        </p:tav>
                                      </p:tavLst>
                                    </p:anim>
                                    <p:anim calcmode="lin" valueType="num">
                                      <p:cBhvr>
                                        <p:cTn id="38" dur="250" fill="hold"/>
                                        <p:tgtEl>
                                          <p:spTgt spid="14"/>
                                        </p:tgtEl>
                                        <p:attrNameLst>
                                          <p:attrName>ppt_h</p:attrName>
                                        </p:attrNameLst>
                                      </p:cBhvr>
                                      <p:tavLst>
                                        <p:tav tm="0">
                                          <p:val>
                                            <p:fltVal val="0"/>
                                          </p:val>
                                        </p:tav>
                                        <p:tav tm="100000">
                                          <p:val>
                                            <p:strVal val="#ppt_h"/>
                                          </p:val>
                                        </p:tav>
                                      </p:tavLst>
                                    </p:anim>
                                    <p:animEffect transition="in" filter="fade">
                                      <p:cBhvr>
                                        <p:cTn id="39" dur="250"/>
                                        <p:tgtEl>
                                          <p:spTgt spid="14"/>
                                        </p:tgtEl>
                                      </p:cBhvr>
                                    </p:animEffect>
                                  </p:childTnLst>
                                </p:cTn>
                              </p:par>
                            </p:childTnLst>
                          </p:cTn>
                        </p:par>
                        <p:par>
                          <p:cTn id="40" fill="hold">
                            <p:stCondLst>
                              <p:cond delay="3500"/>
                            </p:stCondLst>
                            <p:childTnLst>
                              <p:par>
                                <p:cTn id="41" presetID="6" presetClass="emph" presetSubtype="0" decel="100000" fill="hold" grpId="1" nodeType="afterEffect">
                                  <p:stCondLst>
                                    <p:cond delay="0"/>
                                  </p:stCondLst>
                                  <p:childTnLst>
                                    <p:animScale>
                                      <p:cBhvr>
                                        <p:cTn id="42" dur="250" fill="hold"/>
                                        <p:tgtEl>
                                          <p:spTgt spid="14"/>
                                        </p:tgtEl>
                                      </p:cBhvr>
                                      <p:by x="120000" y="120000"/>
                                    </p:animScale>
                                  </p:childTnLst>
                                </p:cTn>
                              </p:par>
                            </p:childTnLst>
                          </p:cTn>
                        </p:par>
                        <p:par>
                          <p:cTn id="43" fill="hold">
                            <p:stCondLst>
                              <p:cond delay="4000"/>
                            </p:stCondLst>
                            <p:childTnLst>
                              <p:par>
                                <p:cTn id="44" presetID="6" presetClass="emph" presetSubtype="0" decel="100000" fill="hold" grpId="2" nodeType="afterEffect">
                                  <p:stCondLst>
                                    <p:cond delay="0"/>
                                  </p:stCondLst>
                                  <p:childTnLst>
                                    <p:animScale>
                                      <p:cBhvr>
                                        <p:cTn id="45" dur="250" fill="hold"/>
                                        <p:tgtEl>
                                          <p:spTgt spid="14"/>
                                        </p:tgtEl>
                                      </p:cBhvr>
                                      <p:by x="83000" y="83000"/>
                                    </p:animScale>
                                  </p:childTnLst>
                                </p:cTn>
                              </p:par>
                            </p:childTnLst>
                          </p:cTn>
                        </p:par>
                        <p:par>
                          <p:cTn id="46" fill="hold">
                            <p:stCondLst>
                              <p:cond delay="4500"/>
                            </p:stCondLst>
                            <p:childTnLst>
                              <p:par>
                                <p:cTn id="47" presetID="12" presetClass="entr" presetSubtype="8" fill="hold" grpId="0" nodeType="after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additive="base">
                                        <p:cTn id="49" dur="500"/>
                                        <p:tgtEl>
                                          <p:spTgt spid="16"/>
                                        </p:tgtEl>
                                        <p:attrNameLst>
                                          <p:attrName>ppt_x</p:attrName>
                                        </p:attrNameLst>
                                      </p:cBhvr>
                                      <p:tavLst>
                                        <p:tav tm="0">
                                          <p:val>
                                            <p:strVal val="#ppt_x-#ppt_w*1.125000"/>
                                          </p:val>
                                        </p:tav>
                                        <p:tav tm="100000">
                                          <p:val>
                                            <p:strVal val="#ppt_x"/>
                                          </p:val>
                                        </p:tav>
                                      </p:tavLst>
                                    </p:anim>
                                    <p:animEffect transition="in" filter="wipe(right)">
                                      <p:cBhvr>
                                        <p:cTn id="50" dur="500"/>
                                        <p:tgtEl>
                                          <p:spTgt spid="16"/>
                                        </p:tgtEl>
                                      </p:cBhvr>
                                    </p:animEffect>
                                  </p:childTnLst>
                                </p:cTn>
                              </p:par>
                            </p:childTnLst>
                          </p:cTn>
                        </p:par>
                        <p:par>
                          <p:cTn id="51" fill="hold">
                            <p:stCondLst>
                              <p:cond delay="5000"/>
                            </p:stCondLst>
                            <p:childTnLst>
                              <p:par>
                                <p:cTn id="52" presetID="53" presetClass="entr" presetSubtype="16" fill="hold" grpId="0" nodeType="afterEffect">
                                  <p:stCondLst>
                                    <p:cond delay="0"/>
                                  </p:stCondLst>
                                  <p:iterate type="lt">
                                    <p:tmPct val="10000"/>
                                  </p:iterate>
                                  <p:childTnLst>
                                    <p:set>
                                      <p:cBhvr>
                                        <p:cTn id="53" dur="1" fill="hold">
                                          <p:stCondLst>
                                            <p:cond delay="0"/>
                                          </p:stCondLst>
                                        </p:cTn>
                                        <p:tgtEl>
                                          <p:spTgt spid="27"/>
                                        </p:tgtEl>
                                        <p:attrNameLst>
                                          <p:attrName>style.visibility</p:attrName>
                                        </p:attrNameLst>
                                      </p:cBhvr>
                                      <p:to>
                                        <p:strVal val="visible"/>
                                      </p:to>
                                    </p:set>
                                    <p:anim calcmode="lin" valueType="num">
                                      <p:cBhvr>
                                        <p:cTn id="54" dur="250" fill="hold"/>
                                        <p:tgtEl>
                                          <p:spTgt spid="27"/>
                                        </p:tgtEl>
                                        <p:attrNameLst>
                                          <p:attrName>ppt_w</p:attrName>
                                        </p:attrNameLst>
                                      </p:cBhvr>
                                      <p:tavLst>
                                        <p:tav tm="0">
                                          <p:val>
                                            <p:fltVal val="0"/>
                                          </p:val>
                                        </p:tav>
                                        <p:tav tm="100000">
                                          <p:val>
                                            <p:strVal val="#ppt_w"/>
                                          </p:val>
                                        </p:tav>
                                      </p:tavLst>
                                    </p:anim>
                                    <p:anim calcmode="lin" valueType="num">
                                      <p:cBhvr>
                                        <p:cTn id="55" dur="250" fill="hold"/>
                                        <p:tgtEl>
                                          <p:spTgt spid="27"/>
                                        </p:tgtEl>
                                        <p:attrNameLst>
                                          <p:attrName>ppt_h</p:attrName>
                                        </p:attrNameLst>
                                      </p:cBhvr>
                                      <p:tavLst>
                                        <p:tav tm="0">
                                          <p:val>
                                            <p:fltVal val="0"/>
                                          </p:val>
                                        </p:tav>
                                        <p:tav tm="100000">
                                          <p:val>
                                            <p:strVal val="#ppt_h"/>
                                          </p:val>
                                        </p:tav>
                                      </p:tavLst>
                                    </p:anim>
                                    <p:animEffect transition="in" filter="fade">
                                      <p:cBhvr>
                                        <p:cTn id="56" dur="250"/>
                                        <p:tgtEl>
                                          <p:spTgt spid="27"/>
                                        </p:tgtEl>
                                      </p:cBhvr>
                                    </p:animEffect>
                                  </p:childTnLst>
                                </p:cTn>
                              </p:par>
                            </p:childTnLst>
                          </p:cTn>
                        </p:par>
                        <p:par>
                          <p:cTn id="57" fill="hold">
                            <p:stCondLst>
                              <p:cond delay="7974"/>
                            </p:stCondLst>
                            <p:childTnLst>
                              <p:par>
                                <p:cTn id="58" presetID="53" presetClass="entr" presetSubtype="16" fill="hold" grpId="0" nodeType="afterEffect">
                                  <p:stCondLst>
                                    <p:cond delay="0"/>
                                  </p:stCondLst>
                                  <p:childTnLst>
                                    <p:set>
                                      <p:cBhvr>
                                        <p:cTn id="59" dur="1" fill="hold">
                                          <p:stCondLst>
                                            <p:cond delay="0"/>
                                          </p:stCondLst>
                                        </p:cTn>
                                        <p:tgtEl>
                                          <p:spTgt spid="21"/>
                                        </p:tgtEl>
                                        <p:attrNameLst>
                                          <p:attrName>style.visibility</p:attrName>
                                        </p:attrNameLst>
                                      </p:cBhvr>
                                      <p:to>
                                        <p:strVal val="visible"/>
                                      </p:to>
                                    </p:set>
                                    <p:anim calcmode="lin" valueType="num">
                                      <p:cBhvr>
                                        <p:cTn id="60" dur="250" fill="hold"/>
                                        <p:tgtEl>
                                          <p:spTgt spid="21"/>
                                        </p:tgtEl>
                                        <p:attrNameLst>
                                          <p:attrName>ppt_w</p:attrName>
                                        </p:attrNameLst>
                                      </p:cBhvr>
                                      <p:tavLst>
                                        <p:tav tm="0">
                                          <p:val>
                                            <p:fltVal val="0"/>
                                          </p:val>
                                        </p:tav>
                                        <p:tav tm="100000">
                                          <p:val>
                                            <p:strVal val="#ppt_w"/>
                                          </p:val>
                                        </p:tav>
                                      </p:tavLst>
                                    </p:anim>
                                    <p:anim calcmode="lin" valueType="num">
                                      <p:cBhvr>
                                        <p:cTn id="61" dur="250" fill="hold"/>
                                        <p:tgtEl>
                                          <p:spTgt spid="21"/>
                                        </p:tgtEl>
                                        <p:attrNameLst>
                                          <p:attrName>ppt_h</p:attrName>
                                        </p:attrNameLst>
                                      </p:cBhvr>
                                      <p:tavLst>
                                        <p:tav tm="0">
                                          <p:val>
                                            <p:fltVal val="0"/>
                                          </p:val>
                                        </p:tav>
                                        <p:tav tm="100000">
                                          <p:val>
                                            <p:strVal val="#ppt_h"/>
                                          </p:val>
                                        </p:tav>
                                      </p:tavLst>
                                    </p:anim>
                                    <p:animEffect transition="in" filter="fade">
                                      <p:cBhvr>
                                        <p:cTn id="62" dur="250"/>
                                        <p:tgtEl>
                                          <p:spTgt spid="21"/>
                                        </p:tgtEl>
                                      </p:cBhvr>
                                    </p:animEffect>
                                  </p:childTnLst>
                                </p:cTn>
                              </p:par>
                            </p:childTnLst>
                          </p:cTn>
                        </p:par>
                        <p:par>
                          <p:cTn id="63" fill="hold">
                            <p:stCondLst>
                              <p:cond delay="8474"/>
                            </p:stCondLst>
                            <p:childTnLst>
                              <p:par>
                                <p:cTn id="64" presetID="6" presetClass="emph" presetSubtype="0" decel="100000" fill="hold" grpId="1" nodeType="afterEffect">
                                  <p:stCondLst>
                                    <p:cond delay="0"/>
                                  </p:stCondLst>
                                  <p:childTnLst>
                                    <p:animScale>
                                      <p:cBhvr>
                                        <p:cTn id="65" dur="250" fill="hold"/>
                                        <p:tgtEl>
                                          <p:spTgt spid="21"/>
                                        </p:tgtEl>
                                      </p:cBhvr>
                                      <p:by x="120000" y="120000"/>
                                    </p:animScale>
                                  </p:childTnLst>
                                </p:cTn>
                              </p:par>
                            </p:childTnLst>
                          </p:cTn>
                        </p:par>
                        <p:par>
                          <p:cTn id="66" fill="hold">
                            <p:stCondLst>
                              <p:cond delay="8974"/>
                            </p:stCondLst>
                            <p:childTnLst>
                              <p:par>
                                <p:cTn id="67" presetID="6" presetClass="emph" presetSubtype="0" decel="100000" fill="hold" grpId="2" nodeType="afterEffect">
                                  <p:stCondLst>
                                    <p:cond delay="0"/>
                                  </p:stCondLst>
                                  <p:childTnLst>
                                    <p:animScale>
                                      <p:cBhvr>
                                        <p:cTn id="68" dur="250" fill="hold"/>
                                        <p:tgtEl>
                                          <p:spTgt spid="21"/>
                                        </p:tgtEl>
                                      </p:cBhvr>
                                      <p:by x="83000" y="83000"/>
                                    </p:animScale>
                                  </p:childTnLst>
                                </p:cTn>
                              </p:par>
                            </p:childTnLst>
                          </p:cTn>
                        </p:par>
                        <p:par>
                          <p:cTn id="69" fill="hold">
                            <p:stCondLst>
                              <p:cond delay="9474"/>
                            </p:stCondLst>
                            <p:childTnLst>
                              <p:par>
                                <p:cTn id="70" presetID="12" presetClass="entr" presetSubtype="8" fill="hold" grpId="0" nodeType="afterEffect">
                                  <p:stCondLst>
                                    <p:cond delay="0"/>
                                  </p:stCondLst>
                                  <p:childTnLst>
                                    <p:set>
                                      <p:cBhvr>
                                        <p:cTn id="71" dur="1" fill="hold">
                                          <p:stCondLst>
                                            <p:cond delay="0"/>
                                          </p:stCondLst>
                                        </p:cTn>
                                        <p:tgtEl>
                                          <p:spTgt spid="22"/>
                                        </p:tgtEl>
                                        <p:attrNameLst>
                                          <p:attrName>style.visibility</p:attrName>
                                        </p:attrNameLst>
                                      </p:cBhvr>
                                      <p:to>
                                        <p:strVal val="visible"/>
                                      </p:to>
                                    </p:set>
                                    <p:anim calcmode="lin" valueType="num">
                                      <p:cBhvr additive="base">
                                        <p:cTn id="72" dur="500"/>
                                        <p:tgtEl>
                                          <p:spTgt spid="22"/>
                                        </p:tgtEl>
                                        <p:attrNameLst>
                                          <p:attrName>ppt_x</p:attrName>
                                        </p:attrNameLst>
                                      </p:cBhvr>
                                      <p:tavLst>
                                        <p:tav tm="0">
                                          <p:val>
                                            <p:strVal val="#ppt_x-#ppt_w*1.125000"/>
                                          </p:val>
                                        </p:tav>
                                        <p:tav tm="100000">
                                          <p:val>
                                            <p:strVal val="#ppt_x"/>
                                          </p:val>
                                        </p:tav>
                                      </p:tavLst>
                                    </p:anim>
                                    <p:animEffect transition="in" filter="wipe(right)">
                                      <p:cBhvr>
                                        <p:cTn id="73" dur="500"/>
                                        <p:tgtEl>
                                          <p:spTgt spid="22"/>
                                        </p:tgtEl>
                                      </p:cBhvr>
                                    </p:animEffect>
                                  </p:childTnLst>
                                </p:cTn>
                              </p:par>
                            </p:childTnLst>
                          </p:cTn>
                        </p:par>
                        <p:par>
                          <p:cTn id="74" fill="hold">
                            <p:stCondLst>
                              <p:cond delay="9974"/>
                            </p:stCondLst>
                            <p:childTnLst>
                              <p:par>
                                <p:cTn id="75" presetID="53" presetClass="entr" presetSubtype="16" fill="hold" grpId="0" nodeType="afterEffect">
                                  <p:stCondLst>
                                    <p:cond delay="0"/>
                                  </p:stCondLst>
                                  <p:iterate type="lt">
                                    <p:tmPct val="10000"/>
                                  </p:iterate>
                                  <p:childTnLst>
                                    <p:set>
                                      <p:cBhvr>
                                        <p:cTn id="76" dur="1" fill="hold">
                                          <p:stCondLst>
                                            <p:cond delay="0"/>
                                          </p:stCondLst>
                                        </p:cTn>
                                        <p:tgtEl>
                                          <p:spTgt spid="28"/>
                                        </p:tgtEl>
                                        <p:attrNameLst>
                                          <p:attrName>style.visibility</p:attrName>
                                        </p:attrNameLst>
                                      </p:cBhvr>
                                      <p:to>
                                        <p:strVal val="visible"/>
                                      </p:to>
                                    </p:set>
                                    <p:anim calcmode="lin" valueType="num">
                                      <p:cBhvr>
                                        <p:cTn id="77" dur="250" fill="hold"/>
                                        <p:tgtEl>
                                          <p:spTgt spid="28"/>
                                        </p:tgtEl>
                                        <p:attrNameLst>
                                          <p:attrName>ppt_w</p:attrName>
                                        </p:attrNameLst>
                                      </p:cBhvr>
                                      <p:tavLst>
                                        <p:tav tm="0">
                                          <p:val>
                                            <p:fltVal val="0"/>
                                          </p:val>
                                        </p:tav>
                                        <p:tav tm="100000">
                                          <p:val>
                                            <p:strVal val="#ppt_w"/>
                                          </p:val>
                                        </p:tav>
                                      </p:tavLst>
                                    </p:anim>
                                    <p:anim calcmode="lin" valueType="num">
                                      <p:cBhvr>
                                        <p:cTn id="78" dur="250" fill="hold"/>
                                        <p:tgtEl>
                                          <p:spTgt spid="28"/>
                                        </p:tgtEl>
                                        <p:attrNameLst>
                                          <p:attrName>ppt_h</p:attrName>
                                        </p:attrNameLst>
                                      </p:cBhvr>
                                      <p:tavLst>
                                        <p:tav tm="0">
                                          <p:val>
                                            <p:fltVal val="0"/>
                                          </p:val>
                                        </p:tav>
                                        <p:tav tm="100000">
                                          <p:val>
                                            <p:strVal val="#ppt_h"/>
                                          </p:val>
                                        </p:tav>
                                      </p:tavLst>
                                    </p:anim>
                                    <p:animEffect transition="in" filter="fade">
                                      <p:cBhvr>
                                        <p:cTn id="79" dur="25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2" grpId="0"/>
      <p:bldP spid="13" grpId="0"/>
      <p:bldP spid="14" grpId="0" animBg="1"/>
      <p:bldP spid="14" grpId="1" animBg="1"/>
      <p:bldP spid="14" grpId="2" animBg="1"/>
      <p:bldP spid="16" grpId="0" animBg="1"/>
      <p:bldP spid="21" grpId="0" animBg="1"/>
      <p:bldP spid="21" grpId="1" animBg="1"/>
      <p:bldP spid="21" grpId="2" animBg="1"/>
      <p:bldP spid="22" grpId="0" animBg="1"/>
      <p:bldP spid="27" grpId="0"/>
      <p:bldP spid="28"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88923" y="246423"/>
            <a:ext cx="4103077" cy="675011"/>
          </a:xfrm>
          <a:prstGeom prst="rect">
            <a:avLst/>
          </a:prstGeom>
        </p:spPr>
      </p:pic>
      <p:cxnSp>
        <p:nvCxnSpPr>
          <p:cNvPr id="3" name="直接连接符 2"/>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060287" y="353095"/>
            <a:ext cx="5262188" cy="461665"/>
          </a:xfrm>
          <a:prstGeom prst="rect">
            <a:avLst/>
          </a:prstGeom>
        </p:spPr>
        <p:txBody>
          <a:bodyPr wrap="square">
            <a:spAutoFit/>
          </a:bodyPr>
          <a:lstStyle/>
          <a:p>
            <a:r>
              <a:rPr lang="zh-CN" altLang="en-US" sz="2400" b="1" dirty="0" smtClean="0">
                <a:solidFill>
                  <a:schemeClr val="accent1"/>
                </a:solidFill>
                <a:latin typeface="微软雅黑" panose="020B0503020204020204" pitchFamily="34" charset="-122"/>
                <a:ea typeface="微软雅黑" panose="020B0503020204020204" pitchFamily="34" charset="-122"/>
              </a:rPr>
              <a:t>第二部分：总则</a:t>
            </a:r>
            <a:endParaRPr lang="zh-CN" altLang="en-US" sz="2400" b="1" dirty="0">
              <a:solidFill>
                <a:srgbClr val="C00000"/>
              </a:solidFill>
              <a:latin typeface="微软雅黑" panose="020B0503020204020204" pitchFamily="34" charset="-122"/>
              <a:ea typeface="微软雅黑" panose="020B0503020204020204" pitchFamily="34" charset="-122"/>
            </a:endParaRPr>
          </a:p>
        </p:txBody>
      </p:sp>
      <p:sp>
        <p:nvSpPr>
          <p:cNvPr id="5" name="Freeform 29"/>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6" name="Freeform 5"/>
          <p:cNvSpPr/>
          <p:nvPr/>
        </p:nvSpPr>
        <p:spPr bwMode="auto">
          <a:xfrm>
            <a:off x="2134024" y="2343480"/>
            <a:ext cx="1520530" cy="311615"/>
          </a:xfrm>
          <a:custGeom>
            <a:avLst/>
            <a:gdLst>
              <a:gd name="T0" fmla="*/ 0 w 5290"/>
              <a:gd name="T1" fmla="*/ 0 h 1083"/>
              <a:gd name="T2" fmla="*/ 3703 w 5290"/>
              <a:gd name="T3" fmla="*/ 0 h 1083"/>
              <a:gd name="T4" fmla="*/ 5290 w 5290"/>
              <a:gd name="T5" fmla="*/ 1083 h 1083"/>
              <a:gd name="T6" fmla="*/ 3774 w 5290"/>
              <a:gd name="T7" fmla="*/ 157 h 1083"/>
              <a:gd name="T8" fmla="*/ 0 w 5290"/>
              <a:gd name="T9" fmla="*/ 157 h 1083"/>
              <a:gd name="T10" fmla="*/ 0 w 5290"/>
              <a:gd name="T11" fmla="*/ 0 h 1083"/>
            </a:gdLst>
            <a:ahLst/>
            <a:cxnLst>
              <a:cxn ang="0">
                <a:pos x="T0" y="T1"/>
              </a:cxn>
              <a:cxn ang="0">
                <a:pos x="T2" y="T3"/>
              </a:cxn>
              <a:cxn ang="0">
                <a:pos x="T4" y="T5"/>
              </a:cxn>
              <a:cxn ang="0">
                <a:pos x="T6" y="T7"/>
              </a:cxn>
              <a:cxn ang="0">
                <a:pos x="T8" y="T9"/>
              </a:cxn>
              <a:cxn ang="0">
                <a:pos x="T10" y="T11"/>
              </a:cxn>
            </a:cxnLst>
            <a:rect l="0" t="0" r="r" b="b"/>
            <a:pathLst>
              <a:path w="5290" h="1083">
                <a:moveTo>
                  <a:pt x="0" y="0"/>
                </a:moveTo>
                <a:lnTo>
                  <a:pt x="3703" y="0"/>
                </a:lnTo>
                <a:cubicBezTo>
                  <a:pt x="4422" y="0"/>
                  <a:pt x="5040" y="451"/>
                  <a:pt x="5290" y="1083"/>
                </a:cubicBezTo>
                <a:cubicBezTo>
                  <a:pt x="5006" y="534"/>
                  <a:pt x="4432" y="157"/>
                  <a:pt x="3774" y="157"/>
                </a:cubicBezTo>
                <a:lnTo>
                  <a:pt x="0" y="157"/>
                </a:lnTo>
                <a:lnTo>
                  <a:pt x="0" y="0"/>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7" name="Freeform 6"/>
          <p:cNvSpPr/>
          <p:nvPr/>
        </p:nvSpPr>
        <p:spPr bwMode="auto">
          <a:xfrm>
            <a:off x="787271" y="4686221"/>
            <a:ext cx="2839573" cy="311615"/>
          </a:xfrm>
          <a:custGeom>
            <a:avLst/>
            <a:gdLst>
              <a:gd name="T0" fmla="*/ 9880 w 9880"/>
              <a:gd name="T1" fmla="*/ 1083 h 1083"/>
              <a:gd name="T2" fmla="*/ 1586 w 9880"/>
              <a:gd name="T3" fmla="*/ 1083 h 1083"/>
              <a:gd name="T4" fmla="*/ 0 w 9880"/>
              <a:gd name="T5" fmla="*/ 0 h 1083"/>
              <a:gd name="T6" fmla="*/ 1515 w 9880"/>
              <a:gd name="T7" fmla="*/ 926 h 1083"/>
              <a:gd name="T8" fmla="*/ 9880 w 9880"/>
              <a:gd name="T9" fmla="*/ 926 h 1083"/>
              <a:gd name="T10" fmla="*/ 9880 w 9880"/>
              <a:gd name="T11" fmla="*/ 1083 h 1083"/>
            </a:gdLst>
            <a:ahLst/>
            <a:cxnLst>
              <a:cxn ang="0">
                <a:pos x="T0" y="T1"/>
              </a:cxn>
              <a:cxn ang="0">
                <a:pos x="T2" y="T3"/>
              </a:cxn>
              <a:cxn ang="0">
                <a:pos x="T4" y="T5"/>
              </a:cxn>
              <a:cxn ang="0">
                <a:pos x="T6" y="T7"/>
              </a:cxn>
              <a:cxn ang="0">
                <a:pos x="T8" y="T9"/>
              </a:cxn>
              <a:cxn ang="0">
                <a:pos x="T10" y="T11"/>
              </a:cxn>
            </a:cxnLst>
            <a:rect l="0" t="0" r="r" b="b"/>
            <a:pathLst>
              <a:path w="9880" h="1083">
                <a:moveTo>
                  <a:pt x="9880" y="1083"/>
                </a:moveTo>
                <a:lnTo>
                  <a:pt x="1586" y="1083"/>
                </a:lnTo>
                <a:cubicBezTo>
                  <a:pt x="868" y="1083"/>
                  <a:pt x="250" y="632"/>
                  <a:pt x="0" y="0"/>
                </a:cubicBezTo>
                <a:cubicBezTo>
                  <a:pt x="284" y="549"/>
                  <a:pt x="858" y="926"/>
                  <a:pt x="1515" y="926"/>
                </a:cubicBezTo>
                <a:lnTo>
                  <a:pt x="9880" y="926"/>
                </a:lnTo>
                <a:lnTo>
                  <a:pt x="9880" y="1083"/>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8" name="Oval 7"/>
          <p:cNvSpPr>
            <a:spLocks noChangeArrowheads="1"/>
          </p:cNvSpPr>
          <p:nvPr/>
        </p:nvSpPr>
        <p:spPr bwMode="auto">
          <a:xfrm>
            <a:off x="844838" y="2339725"/>
            <a:ext cx="1182634" cy="1182634"/>
          </a:xfrm>
          <a:prstGeom prst="ellipse">
            <a:avLst/>
          </a:prstGeom>
          <a:solidFill>
            <a:schemeClr val="accent1"/>
          </a:solidFill>
          <a:ln>
            <a:noFill/>
          </a:ln>
        </p:spPr>
        <p:txBody>
          <a:bodyPr vert="horz" wrap="square" lIns="91440" tIns="45720" rIns="91440" bIns="45720" numCol="1" anchor="t" anchorCtr="0" compatLnSpc="1"/>
          <a:lstStyle/>
          <a:p>
            <a:endParaRPr lang="zh-CN" altLang="en-US"/>
          </a:p>
        </p:txBody>
      </p:sp>
      <p:cxnSp>
        <p:nvCxnSpPr>
          <p:cNvPr id="9" name="直接连接符 8"/>
          <p:cNvCxnSpPr/>
          <p:nvPr/>
        </p:nvCxnSpPr>
        <p:spPr>
          <a:xfrm>
            <a:off x="890844" y="3670658"/>
            <a:ext cx="2736000" cy="0"/>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702510" y="3856718"/>
            <a:ext cx="3120857" cy="584775"/>
          </a:xfrm>
          <a:prstGeom prst="rect">
            <a:avLst/>
          </a:prstGeom>
          <a:noFill/>
          <a:effectLst/>
        </p:spPr>
        <p:txBody>
          <a:bodyPr wrap="square" rtlCol="0">
            <a:spAutoFit/>
          </a:bodyPr>
          <a:lstStyle>
            <a:defPPr>
              <a:defRPr lang="zh-CN"/>
            </a:defPPr>
            <a:lvl1pPr algn="ctr">
              <a:defRPr sz="2400">
                <a:solidFill>
                  <a:srgbClr val="C80000"/>
                </a:solidFill>
                <a:effectLst/>
                <a:latin typeface="微软雅黑" panose="020B0503020204020204" pitchFamily="34" charset="-122"/>
                <a:ea typeface="微软雅黑" panose="020B0503020204020204" pitchFamily="34" charset="-122"/>
              </a:defRPr>
            </a:lvl1pPr>
          </a:lstStyle>
          <a:p>
            <a:r>
              <a:rPr lang="zh-CN" altLang="en-US" sz="3200" b="1" dirty="0" smtClean="0">
                <a:gradFill>
                  <a:gsLst>
                    <a:gs pos="60000">
                      <a:srgbClr val="D40000"/>
                    </a:gs>
                    <a:gs pos="0">
                      <a:srgbClr val="D40000"/>
                    </a:gs>
                    <a:gs pos="80000">
                      <a:srgbClr val="640000"/>
                    </a:gs>
                    <a:gs pos="100000">
                      <a:srgbClr val="640000"/>
                    </a:gs>
                  </a:gsLst>
                  <a:lin ang="5400000" scaled="0"/>
                </a:gradFill>
              </a:rPr>
              <a:t>违纪与纪律处分</a:t>
            </a:r>
            <a:endParaRPr lang="zh-CN" altLang="en-US" sz="3200" b="1" dirty="0">
              <a:gradFill>
                <a:gsLst>
                  <a:gs pos="60000">
                    <a:srgbClr val="D40000"/>
                  </a:gs>
                  <a:gs pos="0">
                    <a:srgbClr val="D40000"/>
                  </a:gs>
                  <a:gs pos="80000">
                    <a:srgbClr val="640000"/>
                  </a:gs>
                  <a:gs pos="100000">
                    <a:srgbClr val="640000"/>
                  </a:gs>
                </a:gsLst>
                <a:lin ang="5400000" scaled="0"/>
              </a:gradFill>
            </a:endParaRPr>
          </a:p>
        </p:txBody>
      </p:sp>
      <p:sp>
        <p:nvSpPr>
          <p:cNvPr id="13" name="矩形 12"/>
          <p:cNvSpPr/>
          <p:nvPr/>
        </p:nvSpPr>
        <p:spPr>
          <a:xfrm>
            <a:off x="2062556" y="2817722"/>
            <a:ext cx="1668845" cy="523220"/>
          </a:xfrm>
          <a:prstGeom prst="rect">
            <a:avLst/>
          </a:prstGeom>
        </p:spPr>
        <p:txBody>
          <a:bodyPr wrap="square">
            <a:spAutoFit/>
          </a:bodyPr>
          <a:lstStyle/>
          <a:p>
            <a:pPr algn="ctr"/>
            <a:r>
              <a:rPr lang="zh-CN" altLang="en-US" sz="2800" b="1" dirty="0" smtClean="0">
                <a:solidFill>
                  <a:srgbClr val="C00000"/>
                </a:solidFill>
                <a:latin typeface="微软雅黑" panose="020B0503020204020204" pitchFamily="34" charset="-122"/>
                <a:ea typeface="微软雅黑" panose="020B0503020204020204" pitchFamily="34" charset="-122"/>
              </a:rPr>
              <a:t>第二章</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4" name="圆角矩形 13"/>
          <p:cNvSpPr/>
          <p:nvPr/>
        </p:nvSpPr>
        <p:spPr>
          <a:xfrm>
            <a:off x="4161790" y="1936115"/>
            <a:ext cx="1274445" cy="3852545"/>
          </a:xfrm>
          <a:prstGeom prst="roundRect">
            <a:avLst/>
          </a:prstGeom>
          <a:solidFill>
            <a:schemeClr val="accent1"/>
          </a:solidFill>
          <a:ln>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smtClean="0">
                <a:latin typeface="微软雅黑" panose="020B0503020204020204" pitchFamily="34" charset="-122"/>
                <a:ea typeface="微软雅黑" panose="020B0503020204020204" pitchFamily="34" charset="-122"/>
              </a:rPr>
              <a:t>2018</a:t>
            </a:r>
            <a:r>
              <a:rPr lang="zh-CN" altLang="en-US" sz="1600" b="1" dirty="0" smtClean="0">
                <a:latin typeface="微软雅黑" panose="020B0503020204020204" pitchFamily="34" charset="-122"/>
                <a:ea typeface="微软雅黑" panose="020B0503020204020204" pitchFamily="34" charset="-122"/>
              </a:rPr>
              <a:t>条例</a:t>
            </a:r>
            <a:endParaRPr lang="en-US" altLang="zh-CN" sz="1600" b="1" dirty="0" smtClean="0">
              <a:latin typeface="微软雅黑" panose="020B0503020204020204" pitchFamily="34" charset="-122"/>
              <a:ea typeface="微软雅黑" panose="020B0503020204020204" pitchFamily="34" charset="-122"/>
            </a:endParaRPr>
          </a:p>
          <a:p>
            <a:pPr algn="ctr"/>
            <a:r>
              <a:rPr lang="zh-CN" altLang="en-US" sz="1600" b="1" dirty="0" smtClean="0">
                <a:latin typeface="微软雅黑" panose="020B0503020204020204" pitchFamily="34" charset="-122"/>
                <a:ea typeface="微软雅黑" panose="020B0503020204020204" pitchFamily="34" charset="-122"/>
              </a:rPr>
              <a:t>第十一条</a:t>
            </a:r>
            <a:endParaRPr lang="zh-CN" altLang="en-US" sz="1600" b="1" dirty="0">
              <a:latin typeface="微软雅黑" panose="020B0503020204020204" pitchFamily="34" charset="-122"/>
              <a:ea typeface="微软雅黑" panose="020B0503020204020204" pitchFamily="34" charset="-122"/>
            </a:endParaRPr>
          </a:p>
        </p:txBody>
      </p:sp>
      <p:sp>
        <p:nvSpPr>
          <p:cNvPr id="16" name="圆角矩形 15"/>
          <p:cNvSpPr/>
          <p:nvPr/>
        </p:nvSpPr>
        <p:spPr>
          <a:xfrm>
            <a:off x="4161790" y="1945640"/>
            <a:ext cx="7630160" cy="3843020"/>
          </a:xfrm>
          <a:prstGeom prst="roundRect">
            <a:avLst/>
          </a:prstGeom>
          <a:noFill/>
          <a:ln w="12700">
            <a:solidFill>
              <a:schemeClr val="tx2"/>
            </a:solidFill>
          </a:ln>
        </p:spPr>
        <p:txBody>
          <a:bodyPr vert="horz" wrap="square" lIns="91440" tIns="45720" rIns="91440" bIns="45720" numCol="1" anchor="t" anchorCtr="0" compatLnSpc="1"/>
          <a:lstStyle/>
          <a:p>
            <a:endParaRPr lang="zh-CN" altLang="en-US"/>
          </a:p>
        </p:txBody>
      </p:sp>
      <p:sp>
        <p:nvSpPr>
          <p:cNvPr id="27" name="矩形 26"/>
          <p:cNvSpPr/>
          <p:nvPr/>
        </p:nvSpPr>
        <p:spPr>
          <a:xfrm>
            <a:off x="5533697" y="1998225"/>
            <a:ext cx="6132786" cy="3692525"/>
          </a:xfrm>
          <a:prstGeom prst="rect">
            <a:avLst/>
          </a:prstGeom>
          <a:noFill/>
        </p:spPr>
        <p:txBody>
          <a:bodyPr wrap="square">
            <a:spAutoFit/>
          </a:bodyPr>
          <a:lstStyle/>
          <a:p>
            <a:pPr algn="just"/>
            <a:r>
              <a:rPr lang="en-US" altLang="zh-CN" dirty="0">
                <a:latin typeface="微软雅黑" panose="020B0503020204020204" pitchFamily="34" charset="-122"/>
                <a:ea typeface="微软雅黑" panose="020B0503020204020204" pitchFamily="34" charset="-122"/>
              </a:rPr>
              <a:t>       </a:t>
            </a:r>
            <a:r>
              <a:rPr lang="zh-CN" altLang="en-US" dirty="0">
                <a:latin typeface="微软雅黑" panose="020B0503020204020204" pitchFamily="34" charset="-122"/>
                <a:ea typeface="微软雅黑" panose="020B0503020204020204" pitchFamily="34" charset="-122"/>
              </a:rPr>
              <a:t>第十一条　撤销党内职务处分，是指撤销受处分党员由党内选举或者组织任命的党内职务。对于在党内担任两个以上职务的，党组织在作处分决定时，应当明确是撤销其一切职务还是</a:t>
            </a:r>
            <a:r>
              <a:rPr lang="zh-CN" altLang="en-US" b="1" dirty="0">
                <a:solidFill>
                  <a:srgbClr val="C00000"/>
                </a:solidFill>
                <a:latin typeface="微软雅黑" panose="020B0503020204020204" pitchFamily="34" charset="-122"/>
                <a:ea typeface="微软雅黑" panose="020B0503020204020204" pitchFamily="34" charset="-122"/>
              </a:rPr>
              <a:t>一个或者几个</a:t>
            </a:r>
            <a:r>
              <a:rPr lang="zh-CN" altLang="en-US" dirty="0">
                <a:latin typeface="微软雅黑" panose="020B0503020204020204" pitchFamily="34" charset="-122"/>
                <a:ea typeface="微软雅黑" panose="020B0503020204020204" pitchFamily="34" charset="-122"/>
              </a:rPr>
              <a:t>职务。如果决定撤销其</a:t>
            </a:r>
            <a:r>
              <a:rPr lang="zh-CN" altLang="en-US" b="1" dirty="0">
                <a:solidFill>
                  <a:srgbClr val="C00000"/>
                </a:solidFill>
                <a:latin typeface="微软雅黑" panose="020B0503020204020204" pitchFamily="34" charset="-122"/>
                <a:ea typeface="微软雅黑" panose="020B0503020204020204" pitchFamily="34" charset="-122"/>
              </a:rPr>
              <a:t>一</a:t>
            </a:r>
            <a:r>
              <a:rPr lang="zh-CN" altLang="en-US" dirty="0">
                <a:latin typeface="微软雅黑" panose="020B0503020204020204" pitchFamily="34" charset="-122"/>
                <a:ea typeface="微软雅黑" panose="020B0503020204020204" pitchFamily="34" charset="-122"/>
              </a:rPr>
              <a:t>个职务，必须撤销其担任的最高职务。如果决定撤销其两个以上职务，则必须从其担任的最高职务开始依次撤销。对于在党外组织担任职务的，应当建议党外组织依照规定作出相应处理。 </a:t>
            </a:r>
          </a:p>
          <a:p>
            <a:pPr algn="just"/>
            <a:r>
              <a:rPr lang="zh-CN" altLang="en-US" dirty="0">
                <a:latin typeface="微软雅黑" panose="020B0503020204020204" pitchFamily="34" charset="-122"/>
                <a:ea typeface="微软雅黑" panose="020B0503020204020204" pitchFamily="34" charset="-122"/>
              </a:rPr>
              <a:t>       对于应当受到撤销党内职务处分，但是本人没有担任党内职务的，应当给予其严重警告处分。</a:t>
            </a:r>
            <a:r>
              <a:rPr lang="zh-CN" altLang="en-US" b="1" dirty="0">
                <a:solidFill>
                  <a:srgbClr val="C00000"/>
                </a:solidFill>
                <a:latin typeface="微软雅黑" panose="020B0503020204020204" pitchFamily="34" charset="-122"/>
                <a:ea typeface="微软雅黑" panose="020B0503020204020204" pitchFamily="34" charset="-122"/>
              </a:rPr>
              <a:t>同时</a:t>
            </a:r>
            <a:r>
              <a:rPr lang="zh-CN" altLang="en-US" dirty="0">
                <a:latin typeface="微软雅黑" panose="020B0503020204020204" pitchFamily="34" charset="-122"/>
                <a:ea typeface="微软雅黑" panose="020B0503020204020204" pitchFamily="34" charset="-122"/>
              </a:rPr>
              <a:t>，在党外组织担任职务的，应当建议党外组织撤销其党外职务。 </a:t>
            </a:r>
          </a:p>
          <a:p>
            <a:pPr algn="just"/>
            <a:r>
              <a:rPr lang="zh-CN" altLang="en-US" dirty="0">
                <a:latin typeface="微软雅黑" panose="020B0503020204020204" pitchFamily="34" charset="-122"/>
                <a:ea typeface="微软雅黑" panose="020B0503020204020204" pitchFamily="34" charset="-122"/>
              </a:rPr>
              <a:t>       党员受到撤销党内职务处分，或者依照前款规定受到严重警告处分的，二年内不得在党内担任和向党外组织推荐担任与其原任职务相当或者高于其原任职务的职务。 </a:t>
            </a:r>
          </a:p>
        </p:txBody>
      </p:sp>
    </p:spTree>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250" fill="hold"/>
                                        <p:tgtEl>
                                          <p:spTgt spid="8"/>
                                        </p:tgtEl>
                                        <p:attrNameLst>
                                          <p:attrName>ppt_w</p:attrName>
                                        </p:attrNameLst>
                                      </p:cBhvr>
                                      <p:tavLst>
                                        <p:tav tm="0">
                                          <p:val>
                                            <p:fltVal val="0"/>
                                          </p:val>
                                        </p:tav>
                                        <p:tav tm="100000">
                                          <p:val>
                                            <p:strVal val="#ppt_w"/>
                                          </p:val>
                                        </p:tav>
                                      </p:tavLst>
                                    </p:anim>
                                    <p:anim calcmode="lin" valueType="num">
                                      <p:cBhvr>
                                        <p:cTn id="8" dur="250" fill="hold"/>
                                        <p:tgtEl>
                                          <p:spTgt spid="8"/>
                                        </p:tgtEl>
                                        <p:attrNameLst>
                                          <p:attrName>ppt_h</p:attrName>
                                        </p:attrNameLst>
                                      </p:cBhvr>
                                      <p:tavLst>
                                        <p:tav tm="0">
                                          <p:val>
                                            <p:fltVal val="0"/>
                                          </p:val>
                                        </p:tav>
                                        <p:tav tm="100000">
                                          <p:val>
                                            <p:strVal val="#ppt_h"/>
                                          </p:val>
                                        </p:tav>
                                      </p:tavLst>
                                    </p:anim>
                                    <p:animEffect transition="in" filter="fade">
                                      <p:cBhvr>
                                        <p:cTn id="9" dur="250"/>
                                        <p:tgtEl>
                                          <p:spTgt spid="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250" fill="hold"/>
                                        <p:tgtEl>
                                          <p:spTgt spid="13"/>
                                        </p:tgtEl>
                                        <p:attrNameLst>
                                          <p:attrName>ppt_w</p:attrName>
                                        </p:attrNameLst>
                                      </p:cBhvr>
                                      <p:tavLst>
                                        <p:tav tm="0">
                                          <p:val>
                                            <p:fltVal val="0"/>
                                          </p:val>
                                        </p:tav>
                                        <p:tav tm="100000">
                                          <p:val>
                                            <p:strVal val="#ppt_w"/>
                                          </p:val>
                                        </p:tav>
                                      </p:tavLst>
                                    </p:anim>
                                    <p:anim calcmode="lin" valueType="num">
                                      <p:cBhvr>
                                        <p:cTn id="14" dur="250" fill="hold"/>
                                        <p:tgtEl>
                                          <p:spTgt spid="13"/>
                                        </p:tgtEl>
                                        <p:attrNameLst>
                                          <p:attrName>ppt_h</p:attrName>
                                        </p:attrNameLst>
                                      </p:cBhvr>
                                      <p:tavLst>
                                        <p:tav tm="0">
                                          <p:val>
                                            <p:fltVal val="0"/>
                                          </p:val>
                                        </p:tav>
                                        <p:tav tm="100000">
                                          <p:val>
                                            <p:strVal val="#ppt_h"/>
                                          </p:val>
                                        </p:tav>
                                      </p:tavLst>
                                    </p:anim>
                                    <p:animEffect transition="in" filter="fade">
                                      <p:cBhvr>
                                        <p:cTn id="15" dur="250"/>
                                        <p:tgtEl>
                                          <p:spTgt spid="13"/>
                                        </p:tgtEl>
                                      </p:cBhvr>
                                    </p:animEffect>
                                  </p:childTnLst>
                                </p:cTn>
                              </p:par>
                            </p:childTnLst>
                          </p:cTn>
                        </p:par>
                        <p:par>
                          <p:cTn id="16" fill="hold">
                            <p:stCondLst>
                              <p:cond delay="1000"/>
                            </p:stCondLst>
                            <p:childTnLst>
                              <p:par>
                                <p:cTn id="17" presetID="22" presetClass="entr" presetSubtype="8"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250"/>
                                        <p:tgtEl>
                                          <p:spTgt spid="9"/>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250" fill="hold"/>
                                        <p:tgtEl>
                                          <p:spTgt spid="12"/>
                                        </p:tgtEl>
                                        <p:attrNameLst>
                                          <p:attrName>ppt_w</p:attrName>
                                        </p:attrNameLst>
                                      </p:cBhvr>
                                      <p:tavLst>
                                        <p:tav tm="0">
                                          <p:val>
                                            <p:fltVal val="0"/>
                                          </p:val>
                                        </p:tav>
                                        <p:tav tm="100000">
                                          <p:val>
                                            <p:strVal val="#ppt_w"/>
                                          </p:val>
                                        </p:tav>
                                      </p:tavLst>
                                    </p:anim>
                                    <p:anim calcmode="lin" valueType="num">
                                      <p:cBhvr>
                                        <p:cTn id="24" dur="250" fill="hold"/>
                                        <p:tgtEl>
                                          <p:spTgt spid="12"/>
                                        </p:tgtEl>
                                        <p:attrNameLst>
                                          <p:attrName>ppt_h</p:attrName>
                                        </p:attrNameLst>
                                      </p:cBhvr>
                                      <p:tavLst>
                                        <p:tav tm="0">
                                          <p:val>
                                            <p:fltVal val="0"/>
                                          </p:val>
                                        </p:tav>
                                        <p:tav tm="100000">
                                          <p:val>
                                            <p:strVal val="#ppt_h"/>
                                          </p:val>
                                        </p:tav>
                                      </p:tavLst>
                                    </p:anim>
                                    <p:animEffect transition="in" filter="fade">
                                      <p:cBhvr>
                                        <p:cTn id="25" dur="250"/>
                                        <p:tgtEl>
                                          <p:spTgt spid="12"/>
                                        </p:tgtEl>
                                      </p:cBhvr>
                                    </p:animEffect>
                                  </p:childTnLst>
                                </p:cTn>
                              </p:par>
                            </p:childTnLst>
                          </p:cTn>
                        </p:par>
                        <p:par>
                          <p:cTn id="26" fill="hold">
                            <p:stCondLst>
                              <p:cond delay="2000"/>
                            </p:stCondLst>
                            <p:childTnLst>
                              <p:par>
                                <p:cTn id="27" presetID="22" presetClass="entr" presetSubtype="2"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right)">
                                      <p:cBhvr>
                                        <p:cTn id="29" dur="250"/>
                                        <p:tgtEl>
                                          <p:spTgt spid="7"/>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ipe(left)">
                                      <p:cBhvr>
                                        <p:cTn id="33" dur="250"/>
                                        <p:tgtEl>
                                          <p:spTgt spid="6"/>
                                        </p:tgtEl>
                                      </p:cBhvr>
                                    </p:animEffect>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p:cTn id="37" dur="250" fill="hold"/>
                                        <p:tgtEl>
                                          <p:spTgt spid="14"/>
                                        </p:tgtEl>
                                        <p:attrNameLst>
                                          <p:attrName>ppt_w</p:attrName>
                                        </p:attrNameLst>
                                      </p:cBhvr>
                                      <p:tavLst>
                                        <p:tav tm="0">
                                          <p:val>
                                            <p:fltVal val="0"/>
                                          </p:val>
                                        </p:tav>
                                        <p:tav tm="100000">
                                          <p:val>
                                            <p:strVal val="#ppt_w"/>
                                          </p:val>
                                        </p:tav>
                                      </p:tavLst>
                                    </p:anim>
                                    <p:anim calcmode="lin" valueType="num">
                                      <p:cBhvr>
                                        <p:cTn id="38" dur="250" fill="hold"/>
                                        <p:tgtEl>
                                          <p:spTgt spid="14"/>
                                        </p:tgtEl>
                                        <p:attrNameLst>
                                          <p:attrName>ppt_h</p:attrName>
                                        </p:attrNameLst>
                                      </p:cBhvr>
                                      <p:tavLst>
                                        <p:tav tm="0">
                                          <p:val>
                                            <p:fltVal val="0"/>
                                          </p:val>
                                        </p:tav>
                                        <p:tav tm="100000">
                                          <p:val>
                                            <p:strVal val="#ppt_h"/>
                                          </p:val>
                                        </p:tav>
                                      </p:tavLst>
                                    </p:anim>
                                    <p:animEffect transition="in" filter="fade">
                                      <p:cBhvr>
                                        <p:cTn id="39" dur="250"/>
                                        <p:tgtEl>
                                          <p:spTgt spid="14"/>
                                        </p:tgtEl>
                                      </p:cBhvr>
                                    </p:animEffect>
                                  </p:childTnLst>
                                </p:cTn>
                              </p:par>
                            </p:childTnLst>
                          </p:cTn>
                        </p:par>
                        <p:par>
                          <p:cTn id="40" fill="hold">
                            <p:stCondLst>
                              <p:cond delay="3500"/>
                            </p:stCondLst>
                            <p:childTnLst>
                              <p:par>
                                <p:cTn id="41" presetID="6" presetClass="emph" presetSubtype="0" decel="100000" fill="hold" grpId="1" nodeType="afterEffect">
                                  <p:stCondLst>
                                    <p:cond delay="0"/>
                                  </p:stCondLst>
                                  <p:childTnLst>
                                    <p:animScale>
                                      <p:cBhvr>
                                        <p:cTn id="42" dur="250" fill="hold"/>
                                        <p:tgtEl>
                                          <p:spTgt spid="14"/>
                                        </p:tgtEl>
                                      </p:cBhvr>
                                      <p:by x="120000" y="120000"/>
                                    </p:animScale>
                                  </p:childTnLst>
                                </p:cTn>
                              </p:par>
                            </p:childTnLst>
                          </p:cTn>
                        </p:par>
                        <p:par>
                          <p:cTn id="43" fill="hold">
                            <p:stCondLst>
                              <p:cond delay="4000"/>
                            </p:stCondLst>
                            <p:childTnLst>
                              <p:par>
                                <p:cTn id="44" presetID="6" presetClass="emph" presetSubtype="0" decel="100000" fill="hold" grpId="2" nodeType="afterEffect">
                                  <p:stCondLst>
                                    <p:cond delay="0"/>
                                  </p:stCondLst>
                                  <p:childTnLst>
                                    <p:animScale>
                                      <p:cBhvr>
                                        <p:cTn id="45" dur="250" fill="hold"/>
                                        <p:tgtEl>
                                          <p:spTgt spid="14"/>
                                        </p:tgtEl>
                                      </p:cBhvr>
                                      <p:by x="83000" y="83000"/>
                                    </p:animScale>
                                  </p:childTnLst>
                                </p:cTn>
                              </p:par>
                            </p:childTnLst>
                          </p:cTn>
                        </p:par>
                        <p:par>
                          <p:cTn id="46" fill="hold">
                            <p:stCondLst>
                              <p:cond delay="4500"/>
                            </p:stCondLst>
                            <p:childTnLst>
                              <p:par>
                                <p:cTn id="47" presetID="12" presetClass="entr" presetSubtype="8" fill="hold" grpId="0" nodeType="after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additive="base">
                                        <p:cTn id="49" dur="500"/>
                                        <p:tgtEl>
                                          <p:spTgt spid="16"/>
                                        </p:tgtEl>
                                        <p:attrNameLst>
                                          <p:attrName>ppt_x</p:attrName>
                                        </p:attrNameLst>
                                      </p:cBhvr>
                                      <p:tavLst>
                                        <p:tav tm="0">
                                          <p:val>
                                            <p:strVal val="#ppt_x-#ppt_w*1.125000"/>
                                          </p:val>
                                        </p:tav>
                                        <p:tav tm="100000">
                                          <p:val>
                                            <p:strVal val="#ppt_x"/>
                                          </p:val>
                                        </p:tav>
                                      </p:tavLst>
                                    </p:anim>
                                    <p:animEffect transition="in" filter="wipe(right)">
                                      <p:cBhvr>
                                        <p:cTn id="50" dur="500"/>
                                        <p:tgtEl>
                                          <p:spTgt spid="16"/>
                                        </p:tgtEl>
                                      </p:cBhvr>
                                    </p:animEffect>
                                  </p:childTnLst>
                                </p:cTn>
                              </p:par>
                            </p:childTnLst>
                          </p:cTn>
                        </p:par>
                        <p:par>
                          <p:cTn id="51" fill="hold">
                            <p:stCondLst>
                              <p:cond delay="5000"/>
                            </p:stCondLst>
                            <p:childTnLst>
                              <p:par>
                                <p:cTn id="52" presetID="53" presetClass="entr" presetSubtype="16" fill="hold" grpId="0" nodeType="afterEffect">
                                  <p:stCondLst>
                                    <p:cond delay="0"/>
                                  </p:stCondLst>
                                  <p:iterate type="lt">
                                    <p:tmPct val="10000"/>
                                  </p:iterate>
                                  <p:childTnLst>
                                    <p:set>
                                      <p:cBhvr>
                                        <p:cTn id="53" dur="1" fill="hold">
                                          <p:stCondLst>
                                            <p:cond delay="0"/>
                                          </p:stCondLst>
                                        </p:cTn>
                                        <p:tgtEl>
                                          <p:spTgt spid="27"/>
                                        </p:tgtEl>
                                        <p:attrNameLst>
                                          <p:attrName>style.visibility</p:attrName>
                                        </p:attrNameLst>
                                      </p:cBhvr>
                                      <p:to>
                                        <p:strVal val="visible"/>
                                      </p:to>
                                    </p:set>
                                    <p:anim calcmode="lin" valueType="num">
                                      <p:cBhvr>
                                        <p:cTn id="54" dur="250" fill="hold"/>
                                        <p:tgtEl>
                                          <p:spTgt spid="27"/>
                                        </p:tgtEl>
                                        <p:attrNameLst>
                                          <p:attrName>ppt_w</p:attrName>
                                        </p:attrNameLst>
                                      </p:cBhvr>
                                      <p:tavLst>
                                        <p:tav tm="0">
                                          <p:val>
                                            <p:fltVal val="0"/>
                                          </p:val>
                                        </p:tav>
                                        <p:tav tm="100000">
                                          <p:val>
                                            <p:strVal val="#ppt_w"/>
                                          </p:val>
                                        </p:tav>
                                      </p:tavLst>
                                    </p:anim>
                                    <p:anim calcmode="lin" valueType="num">
                                      <p:cBhvr>
                                        <p:cTn id="55" dur="250" fill="hold"/>
                                        <p:tgtEl>
                                          <p:spTgt spid="27"/>
                                        </p:tgtEl>
                                        <p:attrNameLst>
                                          <p:attrName>ppt_h</p:attrName>
                                        </p:attrNameLst>
                                      </p:cBhvr>
                                      <p:tavLst>
                                        <p:tav tm="0">
                                          <p:val>
                                            <p:fltVal val="0"/>
                                          </p:val>
                                        </p:tav>
                                        <p:tav tm="100000">
                                          <p:val>
                                            <p:strVal val="#ppt_h"/>
                                          </p:val>
                                        </p:tav>
                                      </p:tavLst>
                                    </p:anim>
                                    <p:animEffect transition="in" filter="fade">
                                      <p:cBhvr>
                                        <p:cTn id="56" dur="25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2" grpId="0"/>
      <p:bldP spid="13" grpId="0"/>
      <p:bldP spid="14" grpId="0" bldLvl="0" animBg="1"/>
      <p:bldP spid="14" grpId="1" bldLvl="0" animBg="1"/>
      <p:bldP spid="14" grpId="2" bldLvl="0" animBg="1"/>
      <p:bldP spid="16" grpId="0" bldLvl="0" animBg="1"/>
      <p:bldP spid="27"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图片 1"/>
          <p:cNvPicPr>
            <a:picLocks noChangeAspect="1"/>
          </p:cNvPicPr>
          <p:nvPr/>
        </p:nvPicPr>
        <p:blipFill>
          <a:blip r:embed="rId2"/>
          <a:stretch>
            <a:fillRect/>
          </a:stretch>
        </p:blipFill>
        <p:spPr>
          <a:xfrm>
            <a:off x="8088313" y="246063"/>
            <a:ext cx="4103687" cy="674687"/>
          </a:xfrm>
          <a:prstGeom prst="rect">
            <a:avLst/>
          </a:prstGeom>
          <a:noFill/>
          <a:ln w="9525">
            <a:noFill/>
          </a:ln>
        </p:spPr>
      </p:pic>
      <p:sp>
        <p:nvSpPr>
          <p:cNvPr id="39939" name="直接连接符 2"/>
          <p:cNvSpPr/>
          <p:nvPr/>
        </p:nvSpPr>
        <p:spPr>
          <a:xfrm>
            <a:off x="0" y="920750"/>
            <a:ext cx="12192000" cy="1588"/>
          </a:xfrm>
          <a:prstGeom prst="line">
            <a:avLst/>
          </a:prstGeom>
          <a:ln w="28575" cap="flat" cmpd="sng">
            <a:solidFill>
              <a:schemeClr val="accent1"/>
            </a:solidFill>
            <a:prstDash val="solid"/>
            <a:bevel/>
            <a:headEnd type="none" w="med" len="med"/>
            <a:tailEnd type="none" w="med" len="med"/>
          </a:ln>
        </p:spPr>
      </p:sp>
      <p:sp>
        <p:nvSpPr>
          <p:cNvPr id="39940" name="矩形 3"/>
          <p:cNvSpPr/>
          <p:nvPr/>
        </p:nvSpPr>
        <p:spPr>
          <a:xfrm>
            <a:off x="1060450" y="352425"/>
            <a:ext cx="5262563" cy="461963"/>
          </a:xfrm>
          <a:prstGeom prst="rect">
            <a:avLst/>
          </a:prstGeom>
          <a:noFill/>
          <a:ln w="9525">
            <a:noFill/>
          </a:ln>
        </p:spPr>
        <p:txBody>
          <a:bodyPr wrap="square" anchor="t">
            <a:spAutoFit/>
          </a:bodyPr>
          <a:lstStyle/>
          <a:p>
            <a:r>
              <a:rPr lang="zh-CN" altLang="en-US" sz="24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第二部分：总则</a:t>
            </a:r>
            <a:endParaRPr lang="zh-CN" altLang="en-US" sz="24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9941" name="Freeform 29"/>
          <p:cNvSpPr/>
          <p:nvPr/>
        </p:nvSpPr>
        <p:spPr>
          <a:xfrm>
            <a:off x="288925" y="125413"/>
            <a:ext cx="771525" cy="688975"/>
          </a:xfrm>
          <a:custGeom>
            <a:avLst/>
            <a:gdLst/>
            <a:ahLst/>
            <a:cxnLst>
              <a:cxn ang="0">
                <a:pos x="803" y="15"/>
              </a:cxn>
              <a:cxn ang="0">
                <a:pos x="1253" y="1067"/>
              </a:cxn>
              <a:cxn ang="0">
                <a:pos x="728" y="540"/>
              </a:cxn>
              <a:cxn ang="0">
                <a:pos x="928" y="339"/>
              </a:cxn>
              <a:cxn ang="0">
                <a:pos x="803" y="215"/>
              </a:cxn>
              <a:cxn ang="0">
                <a:pos x="549" y="267"/>
              </a:cxn>
              <a:cxn ang="0">
                <a:pos x="150" y="666"/>
              </a:cxn>
              <a:cxn ang="0">
                <a:pos x="376" y="890"/>
              </a:cxn>
              <a:cxn ang="0">
                <a:pos x="527" y="741"/>
              </a:cxn>
              <a:cxn ang="0">
                <a:pos x="1052" y="1266"/>
              </a:cxn>
              <a:cxn ang="0">
                <a:pos x="176" y="1090"/>
              </a:cxn>
              <a:cxn ang="0">
                <a:pos x="49" y="1217"/>
              </a:cxn>
              <a:cxn ang="0">
                <a:pos x="159" y="1357"/>
              </a:cxn>
              <a:cxn ang="0">
                <a:pos x="144" y="1371"/>
              </a:cxn>
              <a:cxn ang="0">
                <a:pos x="122" y="1367"/>
              </a:cxn>
              <a:cxn ang="0">
                <a:pos x="0" y="1494"/>
              </a:cxn>
              <a:cxn ang="0">
                <a:pos x="123" y="1616"/>
              </a:cxn>
              <a:cxn ang="0">
                <a:pos x="249" y="1493"/>
              </a:cxn>
              <a:cxn ang="0">
                <a:pos x="245" y="1470"/>
              </a:cxn>
              <a:cxn ang="0">
                <a:pos x="265" y="1451"/>
              </a:cxn>
              <a:cxn ang="0">
                <a:pos x="1255" y="1467"/>
              </a:cxn>
              <a:cxn ang="0">
                <a:pos x="1402" y="1615"/>
              </a:cxn>
              <a:cxn ang="0">
                <a:pos x="1603" y="1416"/>
              </a:cxn>
              <a:cxn ang="0">
                <a:pos x="1455" y="1267"/>
              </a:cxn>
              <a:cxn ang="0">
                <a:pos x="803" y="15"/>
              </a:cxn>
            </a:cxnLst>
            <a:rect l="0" t="0" r="0" b="0"/>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w="9525">
            <a:noFill/>
          </a:ln>
        </p:spPr>
        <p:txBody>
          <a:bodyPr/>
          <a:lstStyle/>
          <a:p>
            <a:endParaRPr lang="zh-CN" altLang="en-US"/>
          </a:p>
        </p:txBody>
      </p:sp>
      <p:sp>
        <p:nvSpPr>
          <p:cNvPr id="39942" name="Freeform 5"/>
          <p:cNvSpPr/>
          <p:nvPr/>
        </p:nvSpPr>
        <p:spPr>
          <a:xfrm>
            <a:off x="2133600" y="2343150"/>
            <a:ext cx="1520825" cy="312738"/>
          </a:xfrm>
          <a:custGeom>
            <a:avLst/>
            <a:gdLst/>
            <a:ahLst/>
            <a:cxnLst>
              <a:cxn ang="0">
                <a:pos x="0" y="0"/>
              </a:cxn>
              <a:cxn ang="0">
                <a:pos x="3703" y="0"/>
              </a:cxn>
              <a:cxn ang="0">
                <a:pos x="5290" y="1083"/>
              </a:cxn>
              <a:cxn ang="0">
                <a:pos x="3774" y="157"/>
              </a:cxn>
              <a:cxn ang="0">
                <a:pos x="0" y="157"/>
              </a:cxn>
              <a:cxn ang="0">
                <a:pos x="0" y="0"/>
              </a:cxn>
            </a:cxnLst>
            <a:rect l="0" t="0" r="0" b="0"/>
            <a:pathLst>
              <a:path w="5290" h="1083">
                <a:moveTo>
                  <a:pt x="0" y="0"/>
                </a:moveTo>
                <a:lnTo>
                  <a:pt x="3703" y="0"/>
                </a:lnTo>
                <a:cubicBezTo>
                  <a:pt x="4422" y="0"/>
                  <a:pt x="5040" y="451"/>
                  <a:pt x="5290" y="1083"/>
                </a:cubicBezTo>
                <a:cubicBezTo>
                  <a:pt x="5006" y="534"/>
                  <a:pt x="4432" y="157"/>
                  <a:pt x="3774" y="157"/>
                </a:cubicBezTo>
                <a:lnTo>
                  <a:pt x="0" y="157"/>
                </a:lnTo>
                <a:lnTo>
                  <a:pt x="0" y="0"/>
                </a:lnTo>
                <a:close/>
              </a:path>
            </a:pathLst>
          </a:custGeom>
          <a:solidFill>
            <a:schemeClr val="tx2"/>
          </a:solidFill>
          <a:ln w="9525">
            <a:noFill/>
          </a:ln>
        </p:spPr>
        <p:txBody>
          <a:bodyPr/>
          <a:lstStyle/>
          <a:p>
            <a:endParaRPr lang="zh-CN" altLang="en-US"/>
          </a:p>
        </p:txBody>
      </p:sp>
      <p:sp>
        <p:nvSpPr>
          <p:cNvPr id="39943" name="Freeform 6"/>
          <p:cNvSpPr/>
          <p:nvPr/>
        </p:nvSpPr>
        <p:spPr>
          <a:xfrm>
            <a:off x="787400" y="4686300"/>
            <a:ext cx="2840038" cy="311150"/>
          </a:xfrm>
          <a:custGeom>
            <a:avLst/>
            <a:gdLst/>
            <a:ahLst/>
            <a:cxnLst>
              <a:cxn ang="0">
                <a:pos x="9880" y="1083"/>
              </a:cxn>
              <a:cxn ang="0">
                <a:pos x="1586" y="1083"/>
              </a:cxn>
              <a:cxn ang="0">
                <a:pos x="0" y="0"/>
              </a:cxn>
              <a:cxn ang="0">
                <a:pos x="1515" y="926"/>
              </a:cxn>
              <a:cxn ang="0">
                <a:pos x="9880" y="926"/>
              </a:cxn>
              <a:cxn ang="0">
                <a:pos x="9880" y="1083"/>
              </a:cxn>
            </a:cxnLst>
            <a:rect l="0" t="0" r="0" b="0"/>
            <a:pathLst>
              <a:path w="9880" h="1083">
                <a:moveTo>
                  <a:pt x="9880" y="1083"/>
                </a:moveTo>
                <a:lnTo>
                  <a:pt x="1586" y="1083"/>
                </a:lnTo>
                <a:cubicBezTo>
                  <a:pt x="868" y="1083"/>
                  <a:pt x="250" y="632"/>
                  <a:pt x="0" y="0"/>
                </a:cubicBezTo>
                <a:cubicBezTo>
                  <a:pt x="284" y="549"/>
                  <a:pt x="858" y="926"/>
                  <a:pt x="1515" y="926"/>
                </a:cubicBezTo>
                <a:lnTo>
                  <a:pt x="9880" y="926"/>
                </a:lnTo>
                <a:lnTo>
                  <a:pt x="9880" y="1083"/>
                </a:lnTo>
                <a:close/>
              </a:path>
            </a:pathLst>
          </a:custGeom>
          <a:solidFill>
            <a:schemeClr val="tx2"/>
          </a:solidFill>
          <a:ln w="9525">
            <a:noFill/>
          </a:ln>
        </p:spPr>
        <p:txBody>
          <a:bodyPr/>
          <a:lstStyle/>
          <a:p>
            <a:endParaRPr lang="zh-CN" altLang="en-US"/>
          </a:p>
        </p:txBody>
      </p:sp>
      <p:sp>
        <p:nvSpPr>
          <p:cNvPr id="39944" name="Oval 7"/>
          <p:cNvSpPr/>
          <p:nvPr/>
        </p:nvSpPr>
        <p:spPr>
          <a:xfrm>
            <a:off x="844550" y="2339975"/>
            <a:ext cx="1182688" cy="1182688"/>
          </a:xfrm>
          <a:prstGeom prst="ellipse">
            <a:avLst/>
          </a:prstGeom>
          <a:solidFill>
            <a:schemeClr val="accent1"/>
          </a:solidFill>
          <a:ln w="9525">
            <a:noFill/>
          </a:ln>
        </p:spPr>
        <p:txBody>
          <a:bodyPr wrap="square" anchor="t"/>
          <a:lstStyle/>
          <a:p>
            <a:endParaRPr lang="zh-CN" altLang="en-US" dirty="0">
              <a:solidFill>
                <a:srgbClr val="000000"/>
              </a:solidFill>
              <a:latin typeface="Calibri" panose="020F0502020204030204" charset="0"/>
              <a:ea typeface="宋体" panose="02010600030101010101" pitchFamily="2" charset="-122"/>
              <a:sym typeface="宋体" panose="02010600030101010101" pitchFamily="2" charset="-122"/>
            </a:endParaRPr>
          </a:p>
        </p:txBody>
      </p:sp>
      <p:sp>
        <p:nvSpPr>
          <p:cNvPr id="39945" name="直接连接符 8"/>
          <p:cNvSpPr/>
          <p:nvPr/>
        </p:nvSpPr>
        <p:spPr>
          <a:xfrm>
            <a:off x="890588" y="3670300"/>
            <a:ext cx="2736850" cy="1588"/>
          </a:xfrm>
          <a:prstGeom prst="line">
            <a:avLst/>
          </a:prstGeom>
          <a:ln w="12700" cap="flat" cmpd="sng">
            <a:solidFill>
              <a:schemeClr val="tx1"/>
            </a:solidFill>
            <a:prstDash val="solid"/>
            <a:bevel/>
            <a:headEnd type="none" w="med" len="med"/>
            <a:tailEnd type="none" w="med" len="med"/>
          </a:ln>
        </p:spPr>
      </p:sp>
      <p:sp>
        <p:nvSpPr>
          <p:cNvPr id="39946" name="文本框 11"/>
          <p:cNvSpPr/>
          <p:nvPr/>
        </p:nvSpPr>
        <p:spPr>
          <a:xfrm>
            <a:off x="701675" y="3857625"/>
            <a:ext cx="3121025" cy="584200"/>
          </a:xfrm>
          <a:prstGeom prst="rect">
            <a:avLst/>
          </a:prstGeom>
          <a:noFill/>
          <a:ln w="9525">
            <a:noFill/>
          </a:ln>
        </p:spPr>
        <p:txBody>
          <a:bodyPr wrap="square" anchor="t">
            <a:spAutoFit/>
          </a:bodyPr>
          <a:lstStyle/>
          <a:p>
            <a:pPr algn="ctr"/>
            <a:r>
              <a:rPr lang="zh-CN" altLang="en-US" sz="3200" b="1" dirty="0">
                <a:solidFill>
                  <a:srgbClr val="C80000"/>
                </a:solidFill>
                <a:latin typeface="微软雅黑" panose="020B0503020204020204" pitchFamily="34" charset="-122"/>
                <a:ea typeface="微软雅黑" panose="020B0503020204020204" pitchFamily="34" charset="-122"/>
              </a:rPr>
              <a:t>违纪与纪律处分</a:t>
            </a:r>
          </a:p>
        </p:txBody>
      </p:sp>
      <p:sp>
        <p:nvSpPr>
          <p:cNvPr id="39947" name="矩形 12"/>
          <p:cNvSpPr/>
          <p:nvPr/>
        </p:nvSpPr>
        <p:spPr>
          <a:xfrm>
            <a:off x="2062163" y="2817813"/>
            <a:ext cx="1668462" cy="522287"/>
          </a:xfrm>
          <a:prstGeom prst="rect">
            <a:avLst/>
          </a:prstGeom>
          <a:noFill/>
          <a:ln w="9525">
            <a:noFill/>
          </a:ln>
        </p:spPr>
        <p:txBody>
          <a:bodyPr wrap="square" anchor="t">
            <a:spAutoFit/>
          </a:bodyPr>
          <a:lstStyle/>
          <a:p>
            <a:pPr algn="ctr"/>
            <a:r>
              <a:rPr lang="zh-CN" altLang="en-US" sz="28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第二章</a:t>
            </a:r>
          </a:p>
        </p:txBody>
      </p:sp>
      <p:sp>
        <p:nvSpPr>
          <p:cNvPr id="39948" name="圆角矩形 13"/>
          <p:cNvSpPr/>
          <p:nvPr/>
        </p:nvSpPr>
        <p:spPr>
          <a:xfrm>
            <a:off x="4162425" y="1936750"/>
            <a:ext cx="1273175" cy="3851275"/>
          </a:xfrm>
          <a:prstGeom prst="roundRect">
            <a:avLst>
              <a:gd name="adj" fmla="val 16667"/>
            </a:avLst>
          </a:prstGeom>
          <a:solidFill>
            <a:schemeClr val="accent1"/>
          </a:solidFill>
          <a:ln w="9525">
            <a:noFill/>
          </a:ln>
        </p:spPr>
        <p:txBody>
          <a:bodyPr anchor="ctr"/>
          <a:lstStyle/>
          <a:p>
            <a:pPr algn="ctr"/>
            <a:r>
              <a:rPr lang="en-US" altLang="zh-CN" sz="160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2018</a:t>
            </a:r>
            <a:r>
              <a:rPr lang="zh-CN" altLang="en-US" sz="160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条例</a:t>
            </a:r>
            <a:endParaRPr lang="en-US" altLang="zh-CN" sz="160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a:p>
            <a:pPr algn="ctr"/>
            <a:r>
              <a:rPr lang="zh-CN" altLang="en-US" sz="160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第十一条</a:t>
            </a:r>
          </a:p>
        </p:txBody>
      </p:sp>
      <p:sp>
        <p:nvSpPr>
          <p:cNvPr id="39949" name="圆角矩形 15"/>
          <p:cNvSpPr/>
          <p:nvPr/>
        </p:nvSpPr>
        <p:spPr>
          <a:xfrm>
            <a:off x="4162425" y="1946275"/>
            <a:ext cx="7629525" cy="3841750"/>
          </a:xfrm>
          <a:prstGeom prst="roundRect">
            <a:avLst>
              <a:gd name="adj" fmla="val 16667"/>
            </a:avLst>
          </a:prstGeom>
          <a:noFill/>
          <a:ln w="12700" cap="flat" cmpd="sng">
            <a:solidFill>
              <a:schemeClr val="tx2"/>
            </a:solidFill>
            <a:prstDash val="solid"/>
            <a:bevel/>
            <a:headEnd type="none" w="med" len="med"/>
            <a:tailEnd type="none" w="med" len="med"/>
          </a:ln>
        </p:spPr>
        <p:txBody>
          <a:bodyPr wrap="square" anchor="t"/>
          <a:lstStyle/>
          <a:p>
            <a:endParaRPr lang="zh-CN" altLang="en-US" dirty="0">
              <a:solidFill>
                <a:srgbClr val="000000"/>
              </a:solidFill>
              <a:latin typeface="Calibri" panose="020F0502020204030204" charset="0"/>
              <a:ea typeface="宋体" panose="02010600030101010101" pitchFamily="2" charset="-122"/>
              <a:sym typeface="宋体" panose="02010600030101010101" pitchFamily="2" charset="-122"/>
            </a:endParaRPr>
          </a:p>
        </p:txBody>
      </p:sp>
      <p:sp>
        <p:nvSpPr>
          <p:cNvPr id="39950" name="矩形 26"/>
          <p:cNvSpPr/>
          <p:nvPr/>
        </p:nvSpPr>
        <p:spPr>
          <a:xfrm>
            <a:off x="5534025" y="1998663"/>
            <a:ext cx="6132513" cy="3657600"/>
          </a:xfrm>
          <a:prstGeom prst="rect">
            <a:avLst/>
          </a:prstGeom>
          <a:noFill/>
          <a:ln w="9525">
            <a:noFill/>
          </a:ln>
        </p:spPr>
        <p:txBody>
          <a:bodyPr wrap="square" anchor="t">
            <a:spAutoFit/>
          </a:bodyPr>
          <a:lstStyle/>
          <a:p>
            <a:pPr algn="just"/>
            <a:r>
              <a:rPr lang="en-US" altLang="zh-CN"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dirty="0">
                <a:latin typeface="微软雅黑" panose="020B0503020204020204" pitchFamily="34" charset="-122"/>
                <a:ea typeface="微软雅黑" panose="020B0503020204020204" pitchFamily="34" charset="-122"/>
                <a:sym typeface="微软雅黑" panose="020B0503020204020204" pitchFamily="34" charset="-122"/>
              </a:rPr>
              <a:t>第十二条留党察看处分，分为留党察看一年、留党察看二年。对于受到留党察看处分一年的党员，期满后仍不符合恢复党员权利条件的，应当延长一年留党察看期限。留党察看期限最长不得超过二年。</a:t>
            </a:r>
          </a:p>
          <a:p>
            <a:pPr algn="just"/>
            <a:r>
              <a:rPr lang="zh-CN" altLang="en-US" dirty="0">
                <a:latin typeface="微软雅黑" panose="020B0503020204020204" pitchFamily="34" charset="-122"/>
                <a:ea typeface="微软雅黑" panose="020B0503020204020204" pitchFamily="34" charset="-122"/>
                <a:sym typeface="微软雅黑" panose="020B0503020204020204" pitchFamily="34" charset="-122"/>
              </a:rPr>
              <a:t>　　党员受留党察看处分期间，没有表决权、选举权和被选举权。留党察看期间，确有悔改表现的，期满后恢复其党员权利；坚持不改或者又发现其他应当受到党纪处分的违纪行为的，应当开除党籍。</a:t>
            </a:r>
          </a:p>
          <a:p>
            <a:pPr algn="just"/>
            <a:r>
              <a:rPr lang="zh-CN" altLang="en-US" dirty="0">
                <a:latin typeface="微软雅黑" panose="020B0503020204020204" pitchFamily="34" charset="-122"/>
                <a:ea typeface="微软雅黑" panose="020B0503020204020204" pitchFamily="34" charset="-122"/>
                <a:sym typeface="微软雅黑" panose="020B0503020204020204" pitchFamily="34" charset="-122"/>
              </a:rPr>
              <a:t>　　党员受到留党察看处分，其党内职务自然撤销。对于担任党外职务的，应当建议党外组织撤销其党外职务。受到留党察看处分的党员，恢复党员权利后二年内，不得在党内担任和向党外组织推荐担任与其原任职务相当或者高于其原任职务的职务。</a:t>
            </a:r>
          </a:p>
        </p:txBody>
      </p:sp>
      <p:sp>
        <p:nvSpPr>
          <p:cNvPr id="39951" name="灯片编号占位符 1"/>
          <p:cNvSpPr/>
          <p:nvPr/>
        </p:nvSpPr>
        <p:spPr>
          <a:xfrm>
            <a:off x="8610600" y="6356350"/>
            <a:ext cx="2743200" cy="365125"/>
          </a:xfrm>
          <a:prstGeom prst="rect">
            <a:avLst/>
          </a:prstGeom>
          <a:noFill/>
          <a:ln w="9525">
            <a:noFill/>
          </a:ln>
        </p:spPr>
        <p:txBody>
          <a:bodyPr anchor="ctr"/>
          <a:lstStyle/>
          <a:p>
            <a:pPr algn="r"/>
            <a:fld id="{9A0DB2DC-4C9A-4742-B13C-FB6460FD3503}" type="slidenum">
              <a:rPr lang="zh-CN" altLang="en-US" sz="1200" dirty="0">
                <a:solidFill>
                  <a:srgbClr val="898989"/>
                </a:solidFill>
                <a:latin typeface="Arial" panose="020B0604020202020204" pitchFamily="34" charset="0"/>
                <a:ea typeface="宋体" panose="02010600030101010101" pitchFamily="2" charset="-122"/>
              </a:rPr>
              <a:t>38</a:t>
            </a:fld>
            <a:endParaRPr lang="zh-CN" altLang="en-US" sz="1200" dirty="0">
              <a:solidFill>
                <a:srgbClr val="898989"/>
              </a:solidFill>
              <a:latin typeface="Arial" panose="020B0604020202020204" pitchFamily="34" charset="0"/>
              <a:ea typeface="宋体" panose="02010600030101010101" pitchFamily="2" charset="-122"/>
            </a:endParaRPr>
          </a:p>
        </p:txBody>
      </p:sp>
      <p:sp>
        <p:nvSpPr>
          <p:cNvPr id="2" name="日期占位符 1"/>
          <p:cNvSpPr>
            <a:spLocks noGrp="1"/>
          </p:cNvSpPr>
          <p:nvPr>
            <p:ph type="dt" sz="half" idx="10"/>
          </p:nvPr>
        </p:nvSpPr>
        <p:spPr/>
        <p:txBody>
          <a:bodyPr/>
          <a:lstStyle/>
          <a:p>
            <a:pPr lvl="0"/>
            <a:fld id="{BB962C8B-B14F-4D97-AF65-F5344CB8AC3E}" type="datetime1">
              <a:rPr lang="zh-CN" altLang="en-US" dirty="0">
                <a:latin typeface="Arial" panose="020B0604020202020204" pitchFamily="34" charset="0"/>
                <a:ea typeface="宋体" panose="02010600030101010101" pitchFamily="2" charset="-122"/>
              </a:rPr>
              <a:t>2018/10/12</a:t>
            </a:fld>
            <a:endParaRPr lang="zh-CN" altLang="en-US" dirty="0">
              <a:latin typeface="Arial" panose="020B0604020202020204" pitchFamily="34" charset="0"/>
              <a:ea typeface="宋体" panose="02010600030101010101" pitchFamily="2" charset="-122"/>
            </a:endParaRPr>
          </a:p>
        </p:txBody>
      </p:sp>
    </p:spTree>
  </p:cSld>
  <p:clrMapOvr>
    <a:masterClrMapping/>
  </p:clrMapOvr>
  <p:transition>
    <p:random/>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88923" y="246423"/>
            <a:ext cx="4103077" cy="675011"/>
          </a:xfrm>
          <a:prstGeom prst="rect">
            <a:avLst/>
          </a:prstGeom>
        </p:spPr>
      </p:pic>
      <p:cxnSp>
        <p:nvCxnSpPr>
          <p:cNvPr id="3" name="直接连接符 2"/>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060287" y="353095"/>
            <a:ext cx="5262188" cy="461665"/>
          </a:xfrm>
          <a:prstGeom prst="rect">
            <a:avLst/>
          </a:prstGeom>
        </p:spPr>
        <p:txBody>
          <a:bodyPr wrap="square">
            <a:spAutoFit/>
          </a:bodyPr>
          <a:lstStyle/>
          <a:p>
            <a:r>
              <a:rPr lang="zh-CN" altLang="en-US" sz="2400" b="1" dirty="0" smtClean="0">
                <a:solidFill>
                  <a:schemeClr val="accent1"/>
                </a:solidFill>
                <a:latin typeface="微软雅黑" panose="020B0503020204020204" pitchFamily="34" charset="-122"/>
                <a:ea typeface="微软雅黑" panose="020B0503020204020204" pitchFamily="34" charset="-122"/>
              </a:rPr>
              <a:t>第二部分：总则</a:t>
            </a:r>
            <a:endParaRPr lang="zh-CN" altLang="en-US" sz="2400" b="1" dirty="0">
              <a:solidFill>
                <a:srgbClr val="C00000"/>
              </a:solidFill>
              <a:latin typeface="微软雅黑" panose="020B0503020204020204" pitchFamily="34" charset="-122"/>
              <a:ea typeface="微软雅黑" panose="020B0503020204020204" pitchFamily="34" charset="-122"/>
            </a:endParaRPr>
          </a:p>
        </p:txBody>
      </p:sp>
      <p:sp>
        <p:nvSpPr>
          <p:cNvPr id="5" name="Freeform 29"/>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6" name="Freeform 5"/>
          <p:cNvSpPr/>
          <p:nvPr/>
        </p:nvSpPr>
        <p:spPr bwMode="auto">
          <a:xfrm>
            <a:off x="2134024" y="2343480"/>
            <a:ext cx="1520530" cy="311615"/>
          </a:xfrm>
          <a:custGeom>
            <a:avLst/>
            <a:gdLst>
              <a:gd name="T0" fmla="*/ 0 w 5290"/>
              <a:gd name="T1" fmla="*/ 0 h 1083"/>
              <a:gd name="T2" fmla="*/ 3703 w 5290"/>
              <a:gd name="T3" fmla="*/ 0 h 1083"/>
              <a:gd name="T4" fmla="*/ 5290 w 5290"/>
              <a:gd name="T5" fmla="*/ 1083 h 1083"/>
              <a:gd name="T6" fmla="*/ 3774 w 5290"/>
              <a:gd name="T7" fmla="*/ 157 h 1083"/>
              <a:gd name="T8" fmla="*/ 0 w 5290"/>
              <a:gd name="T9" fmla="*/ 157 h 1083"/>
              <a:gd name="T10" fmla="*/ 0 w 5290"/>
              <a:gd name="T11" fmla="*/ 0 h 1083"/>
            </a:gdLst>
            <a:ahLst/>
            <a:cxnLst>
              <a:cxn ang="0">
                <a:pos x="T0" y="T1"/>
              </a:cxn>
              <a:cxn ang="0">
                <a:pos x="T2" y="T3"/>
              </a:cxn>
              <a:cxn ang="0">
                <a:pos x="T4" y="T5"/>
              </a:cxn>
              <a:cxn ang="0">
                <a:pos x="T6" y="T7"/>
              </a:cxn>
              <a:cxn ang="0">
                <a:pos x="T8" y="T9"/>
              </a:cxn>
              <a:cxn ang="0">
                <a:pos x="T10" y="T11"/>
              </a:cxn>
            </a:cxnLst>
            <a:rect l="0" t="0" r="r" b="b"/>
            <a:pathLst>
              <a:path w="5290" h="1083">
                <a:moveTo>
                  <a:pt x="0" y="0"/>
                </a:moveTo>
                <a:lnTo>
                  <a:pt x="3703" y="0"/>
                </a:lnTo>
                <a:cubicBezTo>
                  <a:pt x="4422" y="0"/>
                  <a:pt x="5040" y="451"/>
                  <a:pt x="5290" y="1083"/>
                </a:cubicBezTo>
                <a:cubicBezTo>
                  <a:pt x="5006" y="534"/>
                  <a:pt x="4432" y="157"/>
                  <a:pt x="3774" y="157"/>
                </a:cubicBezTo>
                <a:lnTo>
                  <a:pt x="0" y="157"/>
                </a:lnTo>
                <a:lnTo>
                  <a:pt x="0" y="0"/>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7" name="Freeform 6"/>
          <p:cNvSpPr/>
          <p:nvPr/>
        </p:nvSpPr>
        <p:spPr bwMode="auto">
          <a:xfrm>
            <a:off x="787271" y="4686221"/>
            <a:ext cx="2839573" cy="311615"/>
          </a:xfrm>
          <a:custGeom>
            <a:avLst/>
            <a:gdLst>
              <a:gd name="T0" fmla="*/ 9880 w 9880"/>
              <a:gd name="T1" fmla="*/ 1083 h 1083"/>
              <a:gd name="T2" fmla="*/ 1586 w 9880"/>
              <a:gd name="T3" fmla="*/ 1083 h 1083"/>
              <a:gd name="T4" fmla="*/ 0 w 9880"/>
              <a:gd name="T5" fmla="*/ 0 h 1083"/>
              <a:gd name="T6" fmla="*/ 1515 w 9880"/>
              <a:gd name="T7" fmla="*/ 926 h 1083"/>
              <a:gd name="T8" fmla="*/ 9880 w 9880"/>
              <a:gd name="T9" fmla="*/ 926 h 1083"/>
              <a:gd name="T10" fmla="*/ 9880 w 9880"/>
              <a:gd name="T11" fmla="*/ 1083 h 1083"/>
            </a:gdLst>
            <a:ahLst/>
            <a:cxnLst>
              <a:cxn ang="0">
                <a:pos x="T0" y="T1"/>
              </a:cxn>
              <a:cxn ang="0">
                <a:pos x="T2" y="T3"/>
              </a:cxn>
              <a:cxn ang="0">
                <a:pos x="T4" y="T5"/>
              </a:cxn>
              <a:cxn ang="0">
                <a:pos x="T6" y="T7"/>
              </a:cxn>
              <a:cxn ang="0">
                <a:pos x="T8" y="T9"/>
              </a:cxn>
              <a:cxn ang="0">
                <a:pos x="T10" y="T11"/>
              </a:cxn>
            </a:cxnLst>
            <a:rect l="0" t="0" r="r" b="b"/>
            <a:pathLst>
              <a:path w="9880" h="1083">
                <a:moveTo>
                  <a:pt x="9880" y="1083"/>
                </a:moveTo>
                <a:lnTo>
                  <a:pt x="1586" y="1083"/>
                </a:lnTo>
                <a:cubicBezTo>
                  <a:pt x="868" y="1083"/>
                  <a:pt x="250" y="632"/>
                  <a:pt x="0" y="0"/>
                </a:cubicBezTo>
                <a:cubicBezTo>
                  <a:pt x="284" y="549"/>
                  <a:pt x="858" y="926"/>
                  <a:pt x="1515" y="926"/>
                </a:cubicBezTo>
                <a:lnTo>
                  <a:pt x="9880" y="926"/>
                </a:lnTo>
                <a:lnTo>
                  <a:pt x="9880" y="1083"/>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8" name="Oval 7"/>
          <p:cNvSpPr>
            <a:spLocks noChangeArrowheads="1"/>
          </p:cNvSpPr>
          <p:nvPr/>
        </p:nvSpPr>
        <p:spPr bwMode="auto">
          <a:xfrm>
            <a:off x="844838" y="2339725"/>
            <a:ext cx="1182634" cy="1182634"/>
          </a:xfrm>
          <a:prstGeom prst="ellipse">
            <a:avLst/>
          </a:prstGeom>
          <a:solidFill>
            <a:schemeClr val="accent1"/>
          </a:solidFill>
          <a:ln>
            <a:noFill/>
          </a:ln>
        </p:spPr>
        <p:txBody>
          <a:bodyPr vert="horz" wrap="square" lIns="91440" tIns="45720" rIns="91440" bIns="45720" numCol="1" anchor="t" anchorCtr="0" compatLnSpc="1"/>
          <a:lstStyle/>
          <a:p>
            <a:endParaRPr lang="zh-CN" altLang="en-US"/>
          </a:p>
        </p:txBody>
      </p:sp>
      <p:cxnSp>
        <p:nvCxnSpPr>
          <p:cNvPr id="9" name="直接连接符 8"/>
          <p:cNvCxnSpPr/>
          <p:nvPr/>
        </p:nvCxnSpPr>
        <p:spPr>
          <a:xfrm>
            <a:off x="890844" y="3670658"/>
            <a:ext cx="2736000" cy="0"/>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702510" y="3856718"/>
            <a:ext cx="3120857" cy="584775"/>
          </a:xfrm>
          <a:prstGeom prst="rect">
            <a:avLst/>
          </a:prstGeom>
          <a:noFill/>
          <a:effectLst/>
        </p:spPr>
        <p:txBody>
          <a:bodyPr wrap="square" rtlCol="0">
            <a:spAutoFit/>
          </a:bodyPr>
          <a:lstStyle>
            <a:defPPr>
              <a:defRPr lang="zh-CN"/>
            </a:defPPr>
            <a:lvl1pPr algn="ctr">
              <a:defRPr sz="2400">
                <a:solidFill>
                  <a:srgbClr val="C80000"/>
                </a:solidFill>
                <a:effectLst/>
                <a:latin typeface="微软雅黑" panose="020B0503020204020204" pitchFamily="34" charset="-122"/>
                <a:ea typeface="微软雅黑" panose="020B0503020204020204" pitchFamily="34" charset="-122"/>
              </a:defRPr>
            </a:lvl1pPr>
          </a:lstStyle>
          <a:p>
            <a:r>
              <a:rPr lang="zh-CN" altLang="en-US" sz="3200" b="1" dirty="0" smtClean="0">
                <a:gradFill>
                  <a:gsLst>
                    <a:gs pos="60000">
                      <a:srgbClr val="D40000"/>
                    </a:gs>
                    <a:gs pos="0">
                      <a:srgbClr val="D40000"/>
                    </a:gs>
                    <a:gs pos="80000">
                      <a:srgbClr val="640000"/>
                    </a:gs>
                    <a:gs pos="100000">
                      <a:srgbClr val="640000"/>
                    </a:gs>
                  </a:gsLst>
                  <a:lin ang="5400000" scaled="0"/>
                </a:gradFill>
              </a:rPr>
              <a:t>违纪与纪律处分</a:t>
            </a:r>
            <a:endParaRPr lang="zh-CN" altLang="en-US" sz="3200" b="1" dirty="0">
              <a:gradFill>
                <a:gsLst>
                  <a:gs pos="60000">
                    <a:srgbClr val="D40000"/>
                  </a:gs>
                  <a:gs pos="0">
                    <a:srgbClr val="D40000"/>
                  </a:gs>
                  <a:gs pos="80000">
                    <a:srgbClr val="640000"/>
                  </a:gs>
                  <a:gs pos="100000">
                    <a:srgbClr val="640000"/>
                  </a:gs>
                </a:gsLst>
                <a:lin ang="5400000" scaled="0"/>
              </a:gradFill>
            </a:endParaRPr>
          </a:p>
        </p:txBody>
      </p:sp>
      <p:sp>
        <p:nvSpPr>
          <p:cNvPr id="13" name="矩形 12"/>
          <p:cNvSpPr/>
          <p:nvPr/>
        </p:nvSpPr>
        <p:spPr>
          <a:xfrm>
            <a:off x="2062556" y="2817722"/>
            <a:ext cx="1668845" cy="523220"/>
          </a:xfrm>
          <a:prstGeom prst="rect">
            <a:avLst/>
          </a:prstGeom>
        </p:spPr>
        <p:txBody>
          <a:bodyPr wrap="square">
            <a:spAutoFit/>
          </a:bodyPr>
          <a:lstStyle/>
          <a:p>
            <a:pPr algn="ctr"/>
            <a:r>
              <a:rPr lang="zh-CN" altLang="en-US" sz="2800" b="1" dirty="0" smtClean="0">
                <a:solidFill>
                  <a:srgbClr val="C00000"/>
                </a:solidFill>
                <a:latin typeface="微软雅黑" panose="020B0503020204020204" pitchFamily="34" charset="-122"/>
                <a:ea typeface="微软雅黑" panose="020B0503020204020204" pitchFamily="34" charset="-122"/>
              </a:rPr>
              <a:t>第二章</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4" name="圆角矩形 13"/>
          <p:cNvSpPr/>
          <p:nvPr/>
        </p:nvSpPr>
        <p:spPr>
          <a:xfrm>
            <a:off x="4161880" y="1936163"/>
            <a:ext cx="1274247" cy="1274247"/>
          </a:xfrm>
          <a:prstGeom prst="roundRect">
            <a:avLst/>
          </a:prstGeom>
          <a:solidFill>
            <a:schemeClr val="accent1"/>
          </a:solidFill>
          <a:ln>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smtClean="0">
                <a:latin typeface="微软雅黑" panose="020B0503020204020204" pitchFamily="34" charset="-122"/>
                <a:ea typeface="微软雅黑" panose="020B0503020204020204" pitchFamily="34" charset="-122"/>
              </a:rPr>
              <a:t>2018</a:t>
            </a:r>
            <a:r>
              <a:rPr lang="zh-CN" altLang="en-US" sz="1600" b="1" dirty="0" smtClean="0">
                <a:latin typeface="微软雅黑" panose="020B0503020204020204" pitchFamily="34" charset="-122"/>
                <a:ea typeface="微软雅黑" panose="020B0503020204020204" pitchFamily="34" charset="-122"/>
              </a:rPr>
              <a:t>条例</a:t>
            </a:r>
            <a:endParaRPr lang="en-US" altLang="zh-CN" sz="1600" b="1" dirty="0" smtClean="0">
              <a:latin typeface="微软雅黑" panose="020B0503020204020204" pitchFamily="34" charset="-122"/>
              <a:ea typeface="微软雅黑" panose="020B0503020204020204" pitchFamily="34" charset="-122"/>
            </a:endParaRPr>
          </a:p>
          <a:p>
            <a:pPr algn="ctr"/>
            <a:r>
              <a:rPr lang="zh-CN" altLang="en-US" sz="1600" b="1" dirty="0" smtClean="0">
                <a:latin typeface="微软雅黑" panose="020B0503020204020204" pitchFamily="34" charset="-122"/>
                <a:ea typeface="微软雅黑" panose="020B0503020204020204" pitchFamily="34" charset="-122"/>
              </a:rPr>
              <a:t>第十三条</a:t>
            </a:r>
            <a:endParaRPr lang="zh-CN" altLang="en-US" sz="1600" b="1" dirty="0">
              <a:latin typeface="微软雅黑" panose="020B0503020204020204" pitchFamily="34" charset="-122"/>
              <a:ea typeface="微软雅黑" panose="020B0503020204020204" pitchFamily="34" charset="-122"/>
            </a:endParaRPr>
          </a:p>
        </p:txBody>
      </p:sp>
      <p:sp>
        <p:nvSpPr>
          <p:cNvPr id="16" name="圆角矩形 15"/>
          <p:cNvSpPr/>
          <p:nvPr/>
        </p:nvSpPr>
        <p:spPr>
          <a:xfrm>
            <a:off x="4161881" y="1945878"/>
            <a:ext cx="7630726" cy="1274247"/>
          </a:xfrm>
          <a:prstGeom prst="roundRect">
            <a:avLst/>
          </a:prstGeom>
          <a:noFill/>
          <a:ln w="12700">
            <a:solidFill>
              <a:schemeClr val="tx2"/>
            </a:solidFill>
          </a:ln>
        </p:spPr>
        <p:txBody>
          <a:bodyPr vert="horz" wrap="square" lIns="91440" tIns="45720" rIns="91440" bIns="45720" numCol="1" anchor="t" anchorCtr="0" compatLnSpc="1"/>
          <a:lstStyle/>
          <a:p>
            <a:endParaRPr lang="zh-CN" altLang="en-US"/>
          </a:p>
        </p:txBody>
      </p:sp>
      <p:sp>
        <p:nvSpPr>
          <p:cNvPr id="21" name="圆角矩形 20"/>
          <p:cNvSpPr/>
          <p:nvPr/>
        </p:nvSpPr>
        <p:spPr>
          <a:xfrm>
            <a:off x="4161881" y="3804369"/>
            <a:ext cx="1274247" cy="1274247"/>
          </a:xfrm>
          <a:prstGeom prst="roundRect">
            <a:avLst/>
          </a:prstGeom>
          <a:solidFill>
            <a:schemeClr val="accent1"/>
          </a:solidFill>
          <a:ln>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smtClean="0">
                <a:latin typeface="微软雅黑" panose="020B0503020204020204" pitchFamily="34" charset="-122"/>
                <a:ea typeface="微软雅黑" panose="020B0503020204020204" pitchFamily="34" charset="-122"/>
              </a:rPr>
              <a:t>2015</a:t>
            </a:r>
            <a:r>
              <a:rPr lang="zh-CN" altLang="en-US" sz="1600" b="1" dirty="0" smtClean="0">
                <a:latin typeface="微软雅黑" panose="020B0503020204020204" pitchFamily="34" charset="-122"/>
                <a:ea typeface="微软雅黑" panose="020B0503020204020204" pitchFamily="34" charset="-122"/>
              </a:rPr>
              <a:t>条例</a:t>
            </a:r>
            <a:endParaRPr lang="en-US" altLang="zh-CN" sz="1600" b="1" dirty="0">
              <a:latin typeface="微软雅黑" panose="020B0503020204020204" pitchFamily="34" charset="-122"/>
              <a:ea typeface="微软雅黑" panose="020B0503020204020204" pitchFamily="34" charset="-122"/>
            </a:endParaRPr>
          </a:p>
          <a:p>
            <a:pPr algn="ctr"/>
            <a:r>
              <a:rPr lang="zh-CN" altLang="en-US" sz="1600" b="1" dirty="0" smtClean="0">
                <a:latin typeface="微软雅黑" panose="020B0503020204020204" pitchFamily="34" charset="-122"/>
                <a:ea typeface="微软雅黑" panose="020B0503020204020204" pitchFamily="34" charset="-122"/>
              </a:rPr>
              <a:t>第十二条</a:t>
            </a:r>
            <a:endParaRPr lang="zh-CN" altLang="en-US" sz="1600" b="1" dirty="0">
              <a:latin typeface="微软雅黑" panose="020B0503020204020204" pitchFamily="34" charset="-122"/>
              <a:ea typeface="微软雅黑" panose="020B0503020204020204" pitchFamily="34" charset="-122"/>
            </a:endParaRPr>
          </a:p>
        </p:txBody>
      </p:sp>
      <p:sp>
        <p:nvSpPr>
          <p:cNvPr id="22" name="圆角矩形 21"/>
          <p:cNvSpPr/>
          <p:nvPr/>
        </p:nvSpPr>
        <p:spPr>
          <a:xfrm>
            <a:off x="4161882" y="3804369"/>
            <a:ext cx="7630726" cy="1274247"/>
          </a:xfrm>
          <a:prstGeom prst="roundRect">
            <a:avLst/>
          </a:prstGeom>
          <a:noFill/>
          <a:ln w="12700">
            <a:solidFill>
              <a:schemeClr val="tx2"/>
            </a:solidFill>
          </a:ln>
        </p:spPr>
        <p:txBody>
          <a:bodyPr vert="horz" wrap="square" lIns="91440" tIns="45720" rIns="91440" bIns="45720" numCol="1" anchor="t" anchorCtr="0" compatLnSpc="1"/>
          <a:lstStyle/>
          <a:p>
            <a:endParaRPr lang="zh-CN" altLang="en-US"/>
          </a:p>
        </p:txBody>
      </p:sp>
      <p:sp>
        <p:nvSpPr>
          <p:cNvPr id="27" name="矩形 26"/>
          <p:cNvSpPr/>
          <p:nvPr/>
        </p:nvSpPr>
        <p:spPr>
          <a:xfrm>
            <a:off x="5533697" y="2213669"/>
            <a:ext cx="6132786" cy="829945"/>
          </a:xfrm>
          <a:prstGeom prst="rect">
            <a:avLst/>
          </a:prstGeom>
          <a:noFill/>
        </p:spPr>
        <p:txBody>
          <a:bodyPr wrap="square">
            <a:spAutoFit/>
          </a:bodyPr>
          <a:lstStyle/>
          <a:p>
            <a:r>
              <a:rPr lang="zh-CN" altLang="en-US" sz="1600" b="1" dirty="0">
                <a:latin typeface="微软雅黑" panose="020B0503020204020204" pitchFamily="34" charset="-122"/>
                <a:ea typeface="微软雅黑" panose="020B0503020204020204" pitchFamily="34" charset="-122"/>
              </a:rPr>
              <a:t>党员受到开除党籍处分，五年内不得重新入党</a:t>
            </a:r>
            <a:r>
              <a:rPr lang="zh-CN" altLang="en-US" sz="1600" b="1" dirty="0">
                <a:solidFill>
                  <a:srgbClr val="C00000"/>
                </a:solidFill>
                <a:latin typeface="微软雅黑" panose="020B0503020204020204" pitchFamily="34" charset="-122"/>
                <a:ea typeface="微软雅黑" panose="020B0503020204020204" pitchFamily="34" charset="-122"/>
              </a:rPr>
              <a:t>，也不得推荐担任与其原任职务相当或者高于其原任职务的党外职务。</a:t>
            </a:r>
            <a:r>
              <a:rPr lang="zh-CN" altLang="en-US" sz="1600" b="1" dirty="0">
                <a:latin typeface="微软雅黑" panose="020B0503020204020204" pitchFamily="34" charset="-122"/>
                <a:ea typeface="微软雅黑" panose="020B0503020204020204" pitchFamily="34" charset="-122"/>
              </a:rPr>
              <a:t>另有规定不准重新入党的，依照规定。</a:t>
            </a:r>
            <a:r>
              <a:rPr lang="zh-CN" altLang="en-US" sz="1600" dirty="0">
                <a:latin typeface="微软雅黑" panose="020B0503020204020204" pitchFamily="34" charset="-122"/>
                <a:ea typeface="微软雅黑" panose="020B0503020204020204" pitchFamily="34" charset="-122"/>
              </a:rPr>
              <a:t> </a:t>
            </a:r>
          </a:p>
        </p:txBody>
      </p:sp>
      <p:sp>
        <p:nvSpPr>
          <p:cNvPr id="28" name="矩形 27"/>
          <p:cNvSpPr/>
          <p:nvPr/>
        </p:nvSpPr>
        <p:spPr>
          <a:xfrm>
            <a:off x="5533697" y="4226048"/>
            <a:ext cx="6132786" cy="583565"/>
          </a:xfrm>
          <a:prstGeom prst="rect">
            <a:avLst/>
          </a:prstGeom>
          <a:noFill/>
        </p:spPr>
        <p:txBody>
          <a:bodyPr wrap="square">
            <a:spAutoFit/>
          </a:bodyPr>
          <a:lstStyle/>
          <a:p>
            <a:r>
              <a:rPr lang="zh-CN" altLang="en-US" sz="1600" b="1" dirty="0">
                <a:latin typeface="微软雅黑" panose="020B0503020204020204" pitchFamily="34" charset="-122"/>
                <a:ea typeface="微软雅黑" panose="020B0503020204020204" pitchFamily="34" charset="-122"/>
              </a:rPr>
              <a:t>党员受到开除党籍处分，五年内不得重新入党。另有规定不准重新入党的，依照规定。</a:t>
            </a:r>
          </a:p>
        </p:txBody>
      </p:sp>
      <p:pic>
        <p:nvPicPr>
          <p:cNvPr id="23" name="图片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7656" y="5618628"/>
            <a:ext cx="8442434" cy="1239372"/>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250" fill="hold"/>
                                        <p:tgtEl>
                                          <p:spTgt spid="8"/>
                                        </p:tgtEl>
                                        <p:attrNameLst>
                                          <p:attrName>ppt_w</p:attrName>
                                        </p:attrNameLst>
                                      </p:cBhvr>
                                      <p:tavLst>
                                        <p:tav tm="0">
                                          <p:val>
                                            <p:fltVal val="0"/>
                                          </p:val>
                                        </p:tav>
                                        <p:tav tm="100000">
                                          <p:val>
                                            <p:strVal val="#ppt_w"/>
                                          </p:val>
                                        </p:tav>
                                      </p:tavLst>
                                    </p:anim>
                                    <p:anim calcmode="lin" valueType="num">
                                      <p:cBhvr>
                                        <p:cTn id="8" dur="250" fill="hold"/>
                                        <p:tgtEl>
                                          <p:spTgt spid="8"/>
                                        </p:tgtEl>
                                        <p:attrNameLst>
                                          <p:attrName>ppt_h</p:attrName>
                                        </p:attrNameLst>
                                      </p:cBhvr>
                                      <p:tavLst>
                                        <p:tav tm="0">
                                          <p:val>
                                            <p:fltVal val="0"/>
                                          </p:val>
                                        </p:tav>
                                        <p:tav tm="100000">
                                          <p:val>
                                            <p:strVal val="#ppt_h"/>
                                          </p:val>
                                        </p:tav>
                                      </p:tavLst>
                                    </p:anim>
                                    <p:animEffect transition="in" filter="fade">
                                      <p:cBhvr>
                                        <p:cTn id="9" dur="250"/>
                                        <p:tgtEl>
                                          <p:spTgt spid="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250" fill="hold"/>
                                        <p:tgtEl>
                                          <p:spTgt spid="13"/>
                                        </p:tgtEl>
                                        <p:attrNameLst>
                                          <p:attrName>ppt_w</p:attrName>
                                        </p:attrNameLst>
                                      </p:cBhvr>
                                      <p:tavLst>
                                        <p:tav tm="0">
                                          <p:val>
                                            <p:fltVal val="0"/>
                                          </p:val>
                                        </p:tav>
                                        <p:tav tm="100000">
                                          <p:val>
                                            <p:strVal val="#ppt_w"/>
                                          </p:val>
                                        </p:tav>
                                      </p:tavLst>
                                    </p:anim>
                                    <p:anim calcmode="lin" valueType="num">
                                      <p:cBhvr>
                                        <p:cTn id="14" dur="250" fill="hold"/>
                                        <p:tgtEl>
                                          <p:spTgt spid="13"/>
                                        </p:tgtEl>
                                        <p:attrNameLst>
                                          <p:attrName>ppt_h</p:attrName>
                                        </p:attrNameLst>
                                      </p:cBhvr>
                                      <p:tavLst>
                                        <p:tav tm="0">
                                          <p:val>
                                            <p:fltVal val="0"/>
                                          </p:val>
                                        </p:tav>
                                        <p:tav tm="100000">
                                          <p:val>
                                            <p:strVal val="#ppt_h"/>
                                          </p:val>
                                        </p:tav>
                                      </p:tavLst>
                                    </p:anim>
                                    <p:animEffect transition="in" filter="fade">
                                      <p:cBhvr>
                                        <p:cTn id="15" dur="250"/>
                                        <p:tgtEl>
                                          <p:spTgt spid="13"/>
                                        </p:tgtEl>
                                      </p:cBhvr>
                                    </p:animEffect>
                                  </p:childTnLst>
                                </p:cTn>
                              </p:par>
                            </p:childTnLst>
                          </p:cTn>
                        </p:par>
                        <p:par>
                          <p:cTn id="16" fill="hold">
                            <p:stCondLst>
                              <p:cond delay="1000"/>
                            </p:stCondLst>
                            <p:childTnLst>
                              <p:par>
                                <p:cTn id="17" presetID="22" presetClass="entr" presetSubtype="8"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250"/>
                                        <p:tgtEl>
                                          <p:spTgt spid="9"/>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250" fill="hold"/>
                                        <p:tgtEl>
                                          <p:spTgt spid="12"/>
                                        </p:tgtEl>
                                        <p:attrNameLst>
                                          <p:attrName>ppt_w</p:attrName>
                                        </p:attrNameLst>
                                      </p:cBhvr>
                                      <p:tavLst>
                                        <p:tav tm="0">
                                          <p:val>
                                            <p:fltVal val="0"/>
                                          </p:val>
                                        </p:tav>
                                        <p:tav tm="100000">
                                          <p:val>
                                            <p:strVal val="#ppt_w"/>
                                          </p:val>
                                        </p:tav>
                                      </p:tavLst>
                                    </p:anim>
                                    <p:anim calcmode="lin" valueType="num">
                                      <p:cBhvr>
                                        <p:cTn id="24" dur="250" fill="hold"/>
                                        <p:tgtEl>
                                          <p:spTgt spid="12"/>
                                        </p:tgtEl>
                                        <p:attrNameLst>
                                          <p:attrName>ppt_h</p:attrName>
                                        </p:attrNameLst>
                                      </p:cBhvr>
                                      <p:tavLst>
                                        <p:tav tm="0">
                                          <p:val>
                                            <p:fltVal val="0"/>
                                          </p:val>
                                        </p:tav>
                                        <p:tav tm="100000">
                                          <p:val>
                                            <p:strVal val="#ppt_h"/>
                                          </p:val>
                                        </p:tav>
                                      </p:tavLst>
                                    </p:anim>
                                    <p:animEffect transition="in" filter="fade">
                                      <p:cBhvr>
                                        <p:cTn id="25" dur="250"/>
                                        <p:tgtEl>
                                          <p:spTgt spid="12"/>
                                        </p:tgtEl>
                                      </p:cBhvr>
                                    </p:animEffect>
                                  </p:childTnLst>
                                </p:cTn>
                              </p:par>
                            </p:childTnLst>
                          </p:cTn>
                        </p:par>
                        <p:par>
                          <p:cTn id="26" fill="hold">
                            <p:stCondLst>
                              <p:cond delay="2000"/>
                            </p:stCondLst>
                            <p:childTnLst>
                              <p:par>
                                <p:cTn id="27" presetID="22" presetClass="entr" presetSubtype="2"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right)">
                                      <p:cBhvr>
                                        <p:cTn id="29" dur="250"/>
                                        <p:tgtEl>
                                          <p:spTgt spid="7"/>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ipe(left)">
                                      <p:cBhvr>
                                        <p:cTn id="33" dur="250"/>
                                        <p:tgtEl>
                                          <p:spTgt spid="6"/>
                                        </p:tgtEl>
                                      </p:cBhvr>
                                    </p:animEffect>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p:cTn id="37" dur="250" fill="hold"/>
                                        <p:tgtEl>
                                          <p:spTgt spid="14"/>
                                        </p:tgtEl>
                                        <p:attrNameLst>
                                          <p:attrName>ppt_w</p:attrName>
                                        </p:attrNameLst>
                                      </p:cBhvr>
                                      <p:tavLst>
                                        <p:tav tm="0">
                                          <p:val>
                                            <p:fltVal val="0"/>
                                          </p:val>
                                        </p:tav>
                                        <p:tav tm="100000">
                                          <p:val>
                                            <p:strVal val="#ppt_w"/>
                                          </p:val>
                                        </p:tav>
                                      </p:tavLst>
                                    </p:anim>
                                    <p:anim calcmode="lin" valueType="num">
                                      <p:cBhvr>
                                        <p:cTn id="38" dur="250" fill="hold"/>
                                        <p:tgtEl>
                                          <p:spTgt spid="14"/>
                                        </p:tgtEl>
                                        <p:attrNameLst>
                                          <p:attrName>ppt_h</p:attrName>
                                        </p:attrNameLst>
                                      </p:cBhvr>
                                      <p:tavLst>
                                        <p:tav tm="0">
                                          <p:val>
                                            <p:fltVal val="0"/>
                                          </p:val>
                                        </p:tav>
                                        <p:tav tm="100000">
                                          <p:val>
                                            <p:strVal val="#ppt_h"/>
                                          </p:val>
                                        </p:tav>
                                      </p:tavLst>
                                    </p:anim>
                                    <p:animEffect transition="in" filter="fade">
                                      <p:cBhvr>
                                        <p:cTn id="39" dur="250"/>
                                        <p:tgtEl>
                                          <p:spTgt spid="14"/>
                                        </p:tgtEl>
                                      </p:cBhvr>
                                    </p:animEffect>
                                  </p:childTnLst>
                                </p:cTn>
                              </p:par>
                            </p:childTnLst>
                          </p:cTn>
                        </p:par>
                        <p:par>
                          <p:cTn id="40" fill="hold">
                            <p:stCondLst>
                              <p:cond delay="3500"/>
                            </p:stCondLst>
                            <p:childTnLst>
                              <p:par>
                                <p:cTn id="41" presetID="6" presetClass="emph" presetSubtype="0" decel="100000" fill="hold" grpId="1" nodeType="afterEffect">
                                  <p:stCondLst>
                                    <p:cond delay="0"/>
                                  </p:stCondLst>
                                  <p:childTnLst>
                                    <p:animScale>
                                      <p:cBhvr>
                                        <p:cTn id="42" dur="250" fill="hold"/>
                                        <p:tgtEl>
                                          <p:spTgt spid="14"/>
                                        </p:tgtEl>
                                      </p:cBhvr>
                                      <p:by x="120000" y="120000"/>
                                    </p:animScale>
                                  </p:childTnLst>
                                </p:cTn>
                              </p:par>
                            </p:childTnLst>
                          </p:cTn>
                        </p:par>
                        <p:par>
                          <p:cTn id="43" fill="hold">
                            <p:stCondLst>
                              <p:cond delay="4000"/>
                            </p:stCondLst>
                            <p:childTnLst>
                              <p:par>
                                <p:cTn id="44" presetID="6" presetClass="emph" presetSubtype="0" decel="100000" fill="hold" grpId="2" nodeType="afterEffect">
                                  <p:stCondLst>
                                    <p:cond delay="0"/>
                                  </p:stCondLst>
                                  <p:childTnLst>
                                    <p:animScale>
                                      <p:cBhvr>
                                        <p:cTn id="45" dur="250" fill="hold"/>
                                        <p:tgtEl>
                                          <p:spTgt spid="14"/>
                                        </p:tgtEl>
                                      </p:cBhvr>
                                      <p:by x="83000" y="83000"/>
                                    </p:animScale>
                                  </p:childTnLst>
                                </p:cTn>
                              </p:par>
                            </p:childTnLst>
                          </p:cTn>
                        </p:par>
                        <p:par>
                          <p:cTn id="46" fill="hold">
                            <p:stCondLst>
                              <p:cond delay="4500"/>
                            </p:stCondLst>
                            <p:childTnLst>
                              <p:par>
                                <p:cTn id="47" presetID="12" presetClass="entr" presetSubtype="8" fill="hold" grpId="0" nodeType="after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additive="base">
                                        <p:cTn id="49" dur="500"/>
                                        <p:tgtEl>
                                          <p:spTgt spid="16"/>
                                        </p:tgtEl>
                                        <p:attrNameLst>
                                          <p:attrName>ppt_x</p:attrName>
                                        </p:attrNameLst>
                                      </p:cBhvr>
                                      <p:tavLst>
                                        <p:tav tm="0">
                                          <p:val>
                                            <p:strVal val="#ppt_x-#ppt_w*1.125000"/>
                                          </p:val>
                                        </p:tav>
                                        <p:tav tm="100000">
                                          <p:val>
                                            <p:strVal val="#ppt_x"/>
                                          </p:val>
                                        </p:tav>
                                      </p:tavLst>
                                    </p:anim>
                                    <p:animEffect transition="in" filter="wipe(right)">
                                      <p:cBhvr>
                                        <p:cTn id="50" dur="500"/>
                                        <p:tgtEl>
                                          <p:spTgt spid="16"/>
                                        </p:tgtEl>
                                      </p:cBhvr>
                                    </p:animEffect>
                                  </p:childTnLst>
                                </p:cTn>
                              </p:par>
                            </p:childTnLst>
                          </p:cTn>
                        </p:par>
                        <p:par>
                          <p:cTn id="51" fill="hold">
                            <p:stCondLst>
                              <p:cond delay="5000"/>
                            </p:stCondLst>
                            <p:childTnLst>
                              <p:par>
                                <p:cTn id="52" presetID="53" presetClass="entr" presetSubtype="16" fill="hold" grpId="0" nodeType="afterEffect">
                                  <p:stCondLst>
                                    <p:cond delay="0"/>
                                  </p:stCondLst>
                                  <p:iterate type="lt">
                                    <p:tmPct val="10000"/>
                                  </p:iterate>
                                  <p:childTnLst>
                                    <p:set>
                                      <p:cBhvr>
                                        <p:cTn id="53" dur="1" fill="hold">
                                          <p:stCondLst>
                                            <p:cond delay="0"/>
                                          </p:stCondLst>
                                        </p:cTn>
                                        <p:tgtEl>
                                          <p:spTgt spid="27"/>
                                        </p:tgtEl>
                                        <p:attrNameLst>
                                          <p:attrName>style.visibility</p:attrName>
                                        </p:attrNameLst>
                                      </p:cBhvr>
                                      <p:to>
                                        <p:strVal val="visible"/>
                                      </p:to>
                                    </p:set>
                                    <p:anim calcmode="lin" valueType="num">
                                      <p:cBhvr>
                                        <p:cTn id="54" dur="250" fill="hold"/>
                                        <p:tgtEl>
                                          <p:spTgt spid="27"/>
                                        </p:tgtEl>
                                        <p:attrNameLst>
                                          <p:attrName>ppt_w</p:attrName>
                                        </p:attrNameLst>
                                      </p:cBhvr>
                                      <p:tavLst>
                                        <p:tav tm="0">
                                          <p:val>
                                            <p:fltVal val="0"/>
                                          </p:val>
                                        </p:tav>
                                        <p:tav tm="100000">
                                          <p:val>
                                            <p:strVal val="#ppt_w"/>
                                          </p:val>
                                        </p:tav>
                                      </p:tavLst>
                                    </p:anim>
                                    <p:anim calcmode="lin" valueType="num">
                                      <p:cBhvr>
                                        <p:cTn id="55" dur="250" fill="hold"/>
                                        <p:tgtEl>
                                          <p:spTgt spid="27"/>
                                        </p:tgtEl>
                                        <p:attrNameLst>
                                          <p:attrName>ppt_h</p:attrName>
                                        </p:attrNameLst>
                                      </p:cBhvr>
                                      <p:tavLst>
                                        <p:tav tm="0">
                                          <p:val>
                                            <p:fltVal val="0"/>
                                          </p:val>
                                        </p:tav>
                                        <p:tav tm="100000">
                                          <p:val>
                                            <p:strVal val="#ppt_h"/>
                                          </p:val>
                                        </p:tav>
                                      </p:tavLst>
                                    </p:anim>
                                    <p:animEffect transition="in" filter="fade">
                                      <p:cBhvr>
                                        <p:cTn id="56" dur="250"/>
                                        <p:tgtEl>
                                          <p:spTgt spid="27"/>
                                        </p:tgtEl>
                                      </p:cBhvr>
                                    </p:animEffect>
                                  </p:childTnLst>
                                </p:cTn>
                              </p:par>
                            </p:childTnLst>
                          </p:cTn>
                        </p:par>
                        <p:par>
                          <p:cTn id="57" fill="hold">
                            <p:stCondLst>
                              <p:cond delay="4699"/>
                            </p:stCondLst>
                            <p:childTnLst>
                              <p:par>
                                <p:cTn id="58" presetID="53" presetClass="entr" presetSubtype="16" fill="hold" grpId="0" nodeType="afterEffect">
                                  <p:stCondLst>
                                    <p:cond delay="0"/>
                                  </p:stCondLst>
                                  <p:childTnLst>
                                    <p:set>
                                      <p:cBhvr>
                                        <p:cTn id="59" dur="1" fill="hold">
                                          <p:stCondLst>
                                            <p:cond delay="0"/>
                                          </p:stCondLst>
                                        </p:cTn>
                                        <p:tgtEl>
                                          <p:spTgt spid="21"/>
                                        </p:tgtEl>
                                        <p:attrNameLst>
                                          <p:attrName>style.visibility</p:attrName>
                                        </p:attrNameLst>
                                      </p:cBhvr>
                                      <p:to>
                                        <p:strVal val="visible"/>
                                      </p:to>
                                    </p:set>
                                    <p:anim calcmode="lin" valueType="num">
                                      <p:cBhvr>
                                        <p:cTn id="60" dur="250" fill="hold"/>
                                        <p:tgtEl>
                                          <p:spTgt spid="21"/>
                                        </p:tgtEl>
                                        <p:attrNameLst>
                                          <p:attrName>ppt_w</p:attrName>
                                        </p:attrNameLst>
                                      </p:cBhvr>
                                      <p:tavLst>
                                        <p:tav tm="0">
                                          <p:val>
                                            <p:fltVal val="0"/>
                                          </p:val>
                                        </p:tav>
                                        <p:tav tm="100000">
                                          <p:val>
                                            <p:strVal val="#ppt_w"/>
                                          </p:val>
                                        </p:tav>
                                      </p:tavLst>
                                    </p:anim>
                                    <p:anim calcmode="lin" valueType="num">
                                      <p:cBhvr>
                                        <p:cTn id="61" dur="250" fill="hold"/>
                                        <p:tgtEl>
                                          <p:spTgt spid="21"/>
                                        </p:tgtEl>
                                        <p:attrNameLst>
                                          <p:attrName>ppt_h</p:attrName>
                                        </p:attrNameLst>
                                      </p:cBhvr>
                                      <p:tavLst>
                                        <p:tav tm="0">
                                          <p:val>
                                            <p:fltVal val="0"/>
                                          </p:val>
                                        </p:tav>
                                        <p:tav tm="100000">
                                          <p:val>
                                            <p:strVal val="#ppt_h"/>
                                          </p:val>
                                        </p:tav>
                                      </p:tavLst>
                                    </p:anim>
                                    <p:animEffect transition="in" filter="fade">
                                      <p:cBhvr>
                                        <p:cTn id="62" dur="250"/>
                                        <p:tgtEl>
                                          <p:spTgt spid="21"/>
                                        </p:tgtEl>
                                      </p:cBhvr>
                                    </p:animEffect>
                                  </p:childTnLst>
                                </p:cTn>
                              </p:par>
                            </p:childTnLst>
                          </p:cTn>
                        </p:par>
                        <p:par>
                          <p:cTn id="63" fill="hold">
                            <p:stCondLst>
                              <p:cond delay="5199"/>
                            </p:stCondLst>
                            <p:childTnLst>
                              <p:par>
                                <p:cTn id="64" presetID="6" presetClass="emph" presetSubtype="0" decel="100000" fill="hold" grpId="1" nodeType="afterEffect">
                                  <p:stCondLst>
                                    <p:cond delay="0"/>
                                  </p:stCondLst>
                                  <p:childTnLst>
                                    <p:animScale>
                                      <p:cBhvr>
                                        <p:cTn id="65" dur="250" fill="hold"/>
                                        <p:tgtEl>
                                          <p:spTgt spid="21"/>
                                        </p:tgtEl>
                                      </p:cBhvr>
                                      <p:by x="120000" y="120000"/>
                                    </p:animScale>
                                  </p:childTnLst>
                                </p:cTn>
                              </p:par>
                            </p:childTnLst>
                          </p:cTn>
                        </p:par>
                        <p:par>
                          <p:cTn id="66" fill="hold">
                            <p:stCondLst>
                              <p:cond delay="5699"/>
                            </p:stCondLst>
                            <p:childTnLst>
                              <p:par>
                                <p:cTn id="67" presetID="6" presetClass="emph" presetSubtype="0" decel="100000" fill="hold" grpId="2" nodeType="afterEffect">
                                  <p:stCondLst>
                                    <p:cond delay="0"/>
                                  </p:stCondLst>
                                  <p:childTnLst>
                                    <p:animScale>
                                      <p:cBhvr>
                                        <p:cTn id="68" dur="250" fill="hold"/>
                                        <p:tgtEl>
                                          <p:spTgt spid="21"/>
                                        </p:tgtEl>
                                      </p:cBhvr>
                                      <p:by x="83000" y="83000"/>
                                    </p:animScale>
                                  </p:childTnLst>
                                </p:cTn>
                              </p:par>
                            </p:childTnLst>
                          </p:cTn>
                        </p:par>
                        <p:par>
                          <p:cTn id="69" fill="hold">
                            <p:stCondLst>
                              <p:cond delay="6199"/>
                            </p:stCondLst>
                            <p:childTnLst>
                              <p:par>
                                <p:cTn id="70" presetID="12" presetClass="entr" presetSubtype="8" fill="hold" grpId="0" nodeType="afterEffect">
                                  <p:stCondLst>
                                    <p:cond delay="0"/>
                                  </p:stCondLst>
                                  <p:childTnLst>
                                    <p:set>
                                      <p:cBhvr>
                                        <p:cTn id="71" dur="1" fill="hold">
                                          <p:stCondLst>
                                            <p:cond delay="0"/>
                                          </p:stCondLst>
                                        </p:cTn>
                                        <p:tgtEl>
                                          <p:spTgt spid="22"/>
                                        </p:tgtEl>
                                        <p:attrNameLst>
                                          <p:attrName>style.visibility</p:attrName>
                                        </p:attrNameLst>
                                      </p:cBhvr>
                                      <p:to>
                                        <p:strVal val="visible"/>
                                      </p:to>
                                    </p:set>
                                    <p:anim calcmode="lin" valueType="num">
                                      <p:cBhvr additive="base">
                                        <p:cTn id="72" dur="500"/>
                                        <p:tgtEl>
                                          <p:spTgt spid="22"/>
                                        </p:tgtEl>
                                        <p:attrNameLst>
                                          <p:attrName>ppt_x</p:attrName>
                                        </p:attrNameLst>
                                      </p:cBhvr>
                                      <p:tavLst>
                                        <p:tav tm="0">
                                          <p:val>
                                            <p:strVal val="#ppt_x-#ppt_w*1.125000"/>
                                          </p:val>
                                        </p:tav>
                                        <p:tav tm="100000">
                                          <p:val>
                                            <p:strVal val="#ppt_x"/>
                                          </p:val>
                                        </p:tav>
                                      </p:tavLst>
                                    </p:anim>
                                    <p:animEffect transition="in" filter="wipe(right)">
                                      <p:cBhvr>
                                        <p:cTn id="73" dur="500"/>
                                        <p:tgtEl>
                                          <p:spTgt spid="22"/>
                                        </p:tgtEl>
                                      </p:cBhvr>
                                    </p:animEffect>
                                  </p:childTnLst>
                                </p:cTn>
                              </p:par>
                            </p:childTnLst>
                          </p:cTn>
                        </p:par>
                        <p:par>
                          <p:cTn id="74" fill="hold">
                            <p:stCondLst>
                              <p:cond delay="6699"/>
                            </p:stCondLst>
                            <p:childTnLst>
                              <p:par>
                                <p:cTn id="75" presetID="53" presetClass="entr" presetSubtype="16" fill="hold" grpId="0" nodeType="afterEffect">
                                  <p:stCondLst>
                                    <p:cond delay="0"/>
                                  </p:stCondLst>
                                  <p:iterate type="lt">
                                    <p:tmPct val="10000"/>
                                  </p:iterate>
                                  <p:childTnLst>
                                    <p:set>
                                      <p:cBhvr>
                                        <p:cTn id="76" dur="1" fill="hold">
                                          <p:stCondLst>
                                            <p:cond delay="0"/>
                                          </p:stCondLst>
                                        </p:cTn>
                                        <p:tgtEl>
                                          <p:spTgt spid="28"/>
                                        </p:tgtEl>
                                        <p:attrNameLst>
                                          <p:attrName>style.visibility</p:attrName>
                                        </p:attrNameLst>
                                      </p:cBhvr>
                                      <p:to>
                                        <p:strVal val="visible"/>
                                      </p:to>
                                    </p:set>
                                    <p:anim calcmode="lin" valueType="num">
                                      <p:cBhvr>
                                        <p:cTn id="77" dur="250" fill="hold"/>
                                        <p:tgtEl>
                                          <p:spTgt spid="28"/>
                                        </p:tgtEl>
                                        <p:attrNameLst>
                                          <p:attrName>ppt_w</p:attrName>
                                        </p:attrNameLst>
                                      </p:cBhvr>
                                      <p:tavLst>
                                        <p:tav tm="0">
                                          <p:val>
                                            <p:fltVal val="0"/>
                                          </p:val>
                                        </p:tav>
                                        <p:tav tm="100000">
                                          <p:val>
                                            <p:strVal val="#ppt_w"/>
                                          </p:val>
                                        </p:tav>
                                      </p:tavLst>
                                    </p:anim>
                                    <p:anim calcmode="lin" valueType="num">
                                      <p:cBhvr>
                                        <p:cTn id="78" dur="250" fill="hold"/>
                                        <p:tgtEl>
                                          <p:spTgt spid="28"/>
                                        </p:tgtEl>
                                        <p:attrNameLst>
                                          <p:attrName>ppt_h</p:attrName>
                                        </p:attrNameLst>
                                      </p:cBhvr>
                                      <p:tavLst>
                                        <p:tav tm="0">
                                          <p:val>
                                            <p:fltVal val="0"/>
                                          </p:val>
                                        </p:tav>
                                        <p:tav tm="100000">
                                          <p:val>
                                            <p:strVal val="#ppt_h"/>
                                          </p:val>
                                        </p:tav>
                                      </p:tavLst>
                                    </p:anim>
                                    <p:animEffect transition="in" filter="fade">
                                      <p:cBhvr>
                                        <p:cTn id="79" dur="25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2" grpId="0"/>
      <p:bldP spid="13" grpId="0"/>
      <p:bldP spid="14" grpId="0" animBg="1"/>
      <p:bldP spid="14" grpId="1" animBg="1"/>
      <p:bldP spid="14" grpId="2" animBg="1"/>
      <p:bldP spid="16" grpId="0" animBg="1"/>
      <p:bldP spid="21" grpId="0" animBg="1"/>
      <p:bldP spid="21" grpId="1" animBg="1"/>
      <p:bldP spid="21" grpId="2" animBg="1"/>
      <p:bldP spid="22" grpId="0" animBg="1"/>
      <p:bldP spid="27" grpId="0"/>
      <p:bldP spid="2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88923" y="246423"/>
            <a:ext cx="4103077" cy="675011"/>
          </a:xfrm>
          <a:prstGeom prst="rect">
            <a:avLst/>
          </a:prstGeom>
        </p:spPr>
      </p:pic>
      <p:cxnSp>
        <p:nvCxnSpPr>
          <p:cNvPr id="4" name="直接连接符 3"/>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1060287" y="353095"/>
            <a:ext cx="5262188" cy="461665"/>
          </a:xfrm>
          <a:prstGeom prst="rect">
            <a:avLst/>
          </a:prstGeom>
        </p:spPr>
        <p:txBody>
          <a:bodyPr wrap="square">
            <a:spAutoFit/>
          </a:bodyPr>
          <a:lstStyle/>
          <a:p>
            <a:r>
              <a:rPr lang="zh-CN" altLang="en-US" sz="2400" b="1" dirty="0">
                <a:solidFill>
                  <a:schemeClr val="accent1"/>
                </a:solidFill>
                <a:latin typeface="微软雅黑" panose="020B0503020204020204" pitchFamily="34" charset="-122"/>
                <a:ea typeface="微软雅黑" panose="020B0503020204020204" pitchFamily="34" charset="-122"/>
              </a:rPr>
              <a:t>第一部分</a:t>
            </a:r>
            <a:r>
              <a:rPr lang="zh-CN" altLang="en-US" sz="2400" b="1" dirty="0" smtClean="0">
                <a:solidFill>
                  <a:schemeClr val="accent1"/>
                </a:solidFill>
                <a:latin typeface="微软雅黑" panose="020B0503020204020204" pitchFamily="34" charset="-122"/>
                <a:ea typeface="微软雅黑" panose="020B0503020204020204" pitchFamily="34" charset="-122"/>
              </a:rPr>
              <a:t>：修订背景和主要精神</a:t>
            </a:r>
            <a:endParaRPr lang="zh-CN" altLang="en-US" sz="2400" b="1" dirty="0">
              <a:solidFill>
                <a:schemeClr val="accent1"/>
              </a:solidFill>
              <a:latin typeface="微软雅黑" panose="020B0503020204020204" pitchFamily="34" charset="-122"/>
              <a:ea typeface="微软雅黑" panose="020B0503020204020204" pitchFamily="34" charset="-122"/>
            </a:endParaRPr>
          </a:p>
        </p:txBody>
      </p:sp>
      <p:sp>
        <p:nvSpPr>
          <p:cNvPr id="6" name="Freeform 29"/>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9" name="矩形 8"/>
          <p:cNvSpPr/>
          <p:nvPr/>
        </p:nvSpPr>
        <p:spPr>
          <a:xfrm>
            <a:off x="3054153" y="2214568"/>
            <a:ext cx="5598746" cy="523220"/>
          </a:xfrm>
          <a:prstGeom prst="rect">
            <a:avLst/>
          </a:prstGeom>
          <a:ln>
            <a:noFill/>
          </a:ln>
        </p:spPr>
        <p:txBody>
          <a:bodyPr wrap="square">
            <a:spAutoFit/>
          </a:bodyPr>
          <a:lstStyle/>
          <a:p>
            <a:pPr algn="ctr">
              <a:spcAft>
                <a:spcPts val="300"/>
              </a:spcAft>
            </a:pPr>
            <a:r>
              <a:rPr lang="zh-CN" altLang="en-US" sz="2800" b="1" dirty="0" smtClean="0">
                <a:solidFill>
                  <a:schemeClr val="accent1"/>
                </a:solidFill>
                <a:latin typeface="微软雅黑" panose="020B0503020204020204" pitchFamily="34" charset="-122"/>
                <a:ea typeface="微软雅黑" panose="020B0503020204020204" pitchFamily="34" charset="-122"/>
              </a:rPr>
              <a:t>处分的定义</a:t>
            </a:r>
            <a:endParaRPr lang="zh-CN" altLang="en-US" sz="2800" b="1" dirty="0">
              <a:solidFill>
                <a:schemeClr val="accent1"/>
              </a:solidFill>
              <a:latin typeface="微软雅黑" panose="020B0503020204020204" pitchFamily="34" charset="-122"/>
              <a:ea typeface="微软雅黑" panose="020B0503020204020204" pitchFamily="34" charset="-122"/>
            </a:endParaRPr>
          </a:p>
        </p:txBody>
      </p:sp>
      <p:sp>
        <p:nvSpPr>
          <p:cNvPr id="11" name="圆角矩形 10"/>
          <p:cNvSpPr/>
          <p:nvPr/>
        </p:nvSpPr>
        <p:spPr>
          <a:xfrm>
            <a:off x="2490952" y="2948506"/>
            <a:ext cx="6858000" cy="1528902"/>
          </a:xfrm>
          <a:prstGeom prst="roundRect">
            <a:avLst/>
          </a:prstGeom>
          <a:ln>
            <a:noFill/>
          </a:ln>
          <a:effectLst>
            <a:outerShdw blurRad="127000" dist="508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endParaRPr>
          </a:p>
        </p:txBody>
      </p:sp>
      <p:sp>
        <p:nvSpPr>
          <p:cNvPr id="8" name="矩形 7"/>
          <p:cNvSpPr/>
          <p:nvPr/>
        </p:nvSpPr>
        <p:spPr>
          <a:xfrm>
            <a:off x="2758966" y="3010842"/>
            <a:ext cx="6392917" cy="1384995"/>
          </a:xfrm>
          <a:prstGeom prst="rect">
            <a:avLst/>
          </a:prstGeom>
        </p:spPr>
        <p:txBody>
          <a:bodyPr wrap="square">
            <a:spAutoFit/>
          </a:bodyPr>
          <a:lstStyle/>
          <a:p>
            <a:pPr algn="just"/>
            <a:r>
              <a:rPr lang="zh-CN" altLang="en-US" sz="2800" dirty="0">
                <a:solidFill>
                  <a:schemeClr val="bg1"/>
                </a:solidFill>
                <a:latin typeface="微软雅黑" panose="020B0503020204020204" pitchFamily="34" charset="-122"/>
                <a:ea typeface="微软雅黑" panose="020B0503020204020204" pitchFamily="34" charset="-122"/>
              </a:rPr>
              <a:t>所谓处分就是指一个单位，包括团体、组织，对其内部有过错的成员进行惩戒的一种</a:t>
            </a:r>
            <a:r>
              <a:rPr lang="zh-CN" altLang="en-US" sz="2800" dirty="0" smtClean="0">
                <a:solidFill>
                  <a:schemeClr val="bg1"/>
                </a:solidFill>
                <a:latin typeface="微软雅黑" panose="020B0503020204020204" pitchFamily="34" charset="-122"/>
                <a:ea typeface="微软雅黑" panose="020B0503020204020204" pitchFamily="34" charset="-122"/>
              </a:rPr>
              <a:t>手段。</a:t>
            </a:r>
            <a:endParaRPr lang="en-US" altLang="zh-CN" sz="28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strVal val="(6*min(max(#ppt_w*#ppt_h,.3),1)-7.4)/-.7*#ppt_w"/>
                                          </p:val>
                                        </p:tav>
                                        <p:tav tm="100000">
                                          <p:val>
                                            <p:strVal val="#ppt_w"/>
                                          </p:val>
                                        </p:tav>
                                      </p:tavLst>
                                    </p:anim>
                                    <p:anim calcmode="lin" valueType="num">
                                      <p:cBhvr>
                                        <p:cTn id="8" dur="1000" fill="hold"/>
                                        <p:tgtEl>
                                          <p:spTgt spid="9"/>
                                        </p:tgtEl>
                                        <p:attrNameLst>
                                          <p:attrName>ppt_h</p:attrName>
                                        </p:attrNameLst>
                                      </p:cBhvr>
                                      <p:tavLst>
                                        <p:tav tm="0">
                                          <p:val>
                                            <p:strVal val="(6*min(max(#ppt_w*#ppt_h,.3),1)-7.4)/-.7*#ppt_h"/>
                                          </p:val>
                                        </p:tav>
                                        <p:tav tm="100000">
                                          <p:val>
                                            <p:strVal val="#ppt_h"/>
                                          </p:val>
                                        </p:tav>
                                      </p:tavLst>
                                    </p:anim>
                                    <p:anim calcmode="lin" valueType="num">
                                      <p:cBhvr>
                                        <p:cTn id="9" dur="1000" fill="hold"/>
                                        <p:tgtEl>
                                          <p:spTgt spid="9"/>
                                        </p:tgtEl>
                                        <p:attrNameLst>
                                          <p:attrName>ppt_x</p:attrName>
                                        </p:attrNameLst>
                                      </p:cBhvr>
                                      <p:tavLst>
                                        <p:tav tm="0">
                                          <p:val>
                                            <p:fltVal val="0.5"/>
                                          </p:val>
                                        </p:tav>
                                        <p:tav tm="100000">
                                          <p:val>
                                            <p:strVal val="#ppt_x"/>
                                          </p:val>
                                        </p:tav>
                                      </p:tavLst>
                                    </p:anim>
                                    <p:anim calcmode="lin" valueType="num">
                                      <p:cBhvr>
                                        <p:cTn id="10" dur="1000" fill="hold"/>
                                        <p:tgtEl>
                                          <p:spTgt spid="9"/>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1000"/>
                            </p:stCondLst>
                            <p:childTnLst>
                              <p:par>
                                <p:cTn id="12" presetID="53" presetClass="entr" presetSubtype="16" fill="hold" grpId="0" nodeType="after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p:cTn id="14" dur="500" fill="hold"/>
                                        <p:tgtEl>
                                          <p:spTgt spid="11"/>
                                        </p:tgtEl>
                                        <p:attrNameLst>
                                          <p:attrName>ppt_w</p:attrName>
                                        </p:attrNameLst>
                                      </p:cBhvr>
                                      <p:tavLst>
                                        <p:tav tm="0">
                                          <p:val>
                                            <p:fltVal val="0"/>
                                          </p:val>
                                        </p:tav>
                                        <p:tav tm="100000">
                                          <p:val>
                                            <p:strVal val="#ppt_w"/>
                                          </p:val>
                                        </p:tav>
                                      </p:tavLst>
                                    </p:anim>
                                    <p:anim calcmode="lin" valueType="num">
                                      <p:cBhvr>
                                        <p:cTn id="15" dur="500" fill="hold"/>
                                        <p:tgtEl>
                                          <p:spTgt spid="11"/>
                                        </p:tgtEl>
                                        <p:attrNameLst>
                                          <p:attrName>ppt_h</p:attrName>
                                        </p:attrNameLst>
                                      </p:cBhvr>
                                      <p:tavLst>
                                        <p:tav tm="0">
                                          <p:val>
                                            <p:fltVal val="0"/>
                                          </p:val>
                                        </p:tav>
                                        <p:tav tm="100000">
                                          <p:val>
                                            <p:strVal val="#ppt_h"/>
                                          </p:val>
                                        </p:tav>
                                      </p:tavLst>
                                    </p:anim>
                                    <p:animEffect transition="in" filter="fade">
                                      <p:cBhvr>
                                        <p:cTn id="16" dur="500"/>
                                        <p:tgtEl>
                                          <p:spTgt spid="11"/>
                                        </p:tgtEl>
                                      </p:cBhvr>
                                    </p:animEffect>
                                  </p:childTnLst>
                                </p:cTn>
                              </p:par>
                            </p:childTnLst>
                          </p:cTn>
                        </p:par>
                        <p:par>
                          <p:cTn id="17" fill="hold">
                            <p:stCondLst>
                              <p:cond delay="1500"/>
                            </p:stCondLst>
                            <p:childTnLst>
                              <p:par>
                                <p:cTn id="18" presetID="53" presetClass="entr" presetSubtype="16" fill="hold" grpId="0" nodeType="afterEffect">
                                  <p:stCondLst>
                                    <p:cond delay="0"/>
                                  </p:stCondLst>
                                  <p:iterate type="lt">
                                    <p:tmPct val="10000"/>
                                  </p:iterate>
                                  <p:childTnLst>
                                    <p:set>
                                      <p:cBhvr>
                                        <p:cTn id="19" dur="1" fill="hold">
                                          <p:stCondLst>
                                            <p:cond delay="0"/>
                                          </p:stCondLst>
                                        </p:cTn>
                                        <p:tgtEl>
                                          <p:spTgt spid="8"/>
                                        </p:tgtEl>
                                        <p:attrNameLst>
                                          <p:attrName>style.visibility</p:attrName>
                                        </p:attrNameLst>
                                      </p:cBhvr>
                                      <p:to>
                                        <p:strVal val="visible"/>
                                      </p:to>
                                    </p:set>
                                    <p:anim calcmode="lin" valueType="num">
                                      <p:cBhvr>
                                        <p:cTn id="20" dur="250" fill="hold"/>
                                        <p:tgtEl>
                                          <p:spTgt spid="8"/>
                                        </p:tgtEl>
                                        <p:attrNameLst>
                                          <p:attrName>ppt_w</p:attrName>
                                        </p:attrNameLst>
                                      </p:cBhvr>
                                      <p:tavLst>
                                        <p:tav tm="0">
                                          <p:val>
                                            <p:fltVal val="0"/>
                                          </p:val>
                                        </p:tav>
                                        <p:tav tm="100000">
                                          <p:val>
                                            <p:strVal val="#ppt_w"/>
                                          </p:val>
                                        </p:tav>
                                      </p:tavLst>
                                    </p:anim>
                                    <p:anim calcmode="lin" valueType="num">
                                      <p:cBhvr>
                                        <p:cTn id="21" dur="250" fill="hold"/>
                                        <p:tgtEl>
                                          <p:spTgt spid="8"/>
                                        </p:tgtEl>
                                        <p:attrNameLst>
                                          <p:attrName>ppt_h</p:attrName>
                                        </p:attrNameLst>
                                      </p:cBhvr>
                                      <p:tavLst>
                                        <p:tav tm="0">
                                          <p:val>
                                            <p:fltVal val="0"/>
                                          </p:val>
                                        </p:tav>
                                        <p:tav tm="100000">
                                          <p:val>
                                            <p:strVal val="#ppt_h"/>
                                          </p:val>
                                        </p:tav>
                                      </p:tavLst>
                                    </p:anim>
                                    <p:animEffect transition="in" filter="fade">
                                      <p:cBhvr>
                                        <p:cTn id="22" dur="2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animBg="1"/>
      <p:bldP spid="8"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88923" y="246423"/>
            <a:ext cx="4103077" cy="675011"/>
          </a:xfrm>
          <a:prstGeom prst="rect">
            <a:avLst/>
          </a:prstGeom>
        </p:spPr>
      </p:pic>
      <p:cxnSp>
        <p:nvCxnSpPr>
          <p:cNvPr id="3" name="直接连接符 2"/>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060287" y="353095"/>
            <a:ext cx="5262188" cy="461665"/>
          </a:xfrm>
          <a:prstGeom prst="rect">
            <a:avLst/>
          </a:prstGeom>
        </p:spPr>
        <p:txBody>
          <a:bodyPr wrap="square">
            <a:spAutoFit/>
          </a:bodyPr>
          <a:lstStyle/>
          <a:p>
            <a:r>
              <a:rPr lang="zh-CN" altLang="en-US" sz="2400" b="1" dirty="0" smtClean="0">
                <a:solidFill>
                  <a:schemeClr val="accent1"/>
                </a:solidFill>
                <a:latin typeface="微软雅黑" panose="020B0503020204020204" pitchFamily="34" charset="-122"/>
                <a:ea typeface="微软雅黑" panose="020B0503020204020204" pitchFamily="34" charset="-122"/>
              </a:rPr>
              <a:t>第二部分：总则</a:t>
            </a:r>
            <a:endParaRPr lang="zh-CN" altLang="en-US" sz="2400" b="1" dirty="0">
              <a:solidFill>
                <a:srgbClr val="C00000"/>
              </a:solidFill>
              <a:latin typeface="微软雅黑" panose="020B0503020204020204" pitchFamily="34" charset="-122"/>
              <a:ea typeface="微软雅黑" panose="020B0503020204020204" pitchFamily="34" charset="-122"/>
            </a:endParaRPr>
          </a:p>
        </p:txBody>
      </p:sp>
      <p:sp>
        <p:nvSpPr>
          <p:cNvPr id="5" name="Freeform 29"/>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6" name="Freeform 5"/>
          <p:cNvSpPr/>
          <p:nvPr/>
        </p:nvSpPr>
        <p:spPr bwMode="auto">
          <a:xfrm>
            <a:off x="2134024" y="2343480"/>
            <a:ext cx="1520530" cy="311615"/>
          </a:xfrm>
          <a:custGeom>
            <a:avLst/>
            <a:gdLst>
              <a:gd name="T0" fmla="*/ 0 w 5290"/>
              <a:gd name="T1" fmla="*/ 0 h 1083"/>
              <a:gd name="T2" fmla="*/ 3703 w 5290"/>
              <a:gd name="T3" fmla="*/ 0 h 1083"/>
              <a:gd name="T4" fmla="*/ 5290 w 5290"/>
              <a:gd name="T5" fmla="*/ 1083 h 1083"/>
              <a:gd name="T6" fmla="*/ 3774 w 5290"/>
              <a:gd name="T7" fmla="*/ 157 h 1083"/>
              <a:gd name="T8" fmla="*/ 0 w 5290"/>
              <a:gd name="T9" fmla="*/ 157 h 1083"/>
              <a:gd name="T10" fmla="*/ 0 w 5290"/>
              <a:gd name="T11" fmla="*/ 0 h 1083"/>
            </a:gdLst>
            <a:ahLst/>
            <a:cxnLst>
              <a:cxn ang="0">
                <a:pos x="T0" y="T1"/>
              </a:cxn>
              <a:cxn ang="0">
                <a:pos x="T2" y="T3"/>
              </a:cxn>
              <a:cxn ang="0">
                <a:pos x="T4" y="T5"/>
              </a:cxn>
              <a:cxn ang="0">
                <a:pos x="T6" y="T7"/>
              </a:cxn>
              <a:cxn ang="0">
                <a:pos x="T8" y="T9"/>
              </a:cxn>
              <a:cxn ang="0">
                <a:pos x="T10" y="T11"/>
              </a:cxn>
            </a:cxnLst>
            <a:rect l="0" t="0" r="r" b="b"/>
            <a:pathLst>
              <a:path w="5290" h="1083">
                <a:moveTo>
                  <a:pt x="0" y="0"/>
                </a:moveTo>
                <a:lnTo>
                  <a:pt x="3703" y="0"/>
                </a:lnTo>
                <a:cubicBezTo>
                  <a:pt x="4422" y="0"/>
                  <a:pt x="5040" y="451"/>
                  <a:pt x="5290" y="1083"/>
                </a:cubicBezTo>
                <a:cubicBezTo>
                  <a:pt x="5006" y="534"/>
                  <a:pt x="4432" y="157"/>
                  <a:pt x="3774" y="157"/>
                </a:cubicBezTo>
                <a:lnTo>
                  <a:pt x="0" y="157"/>
                </a:lnTo>
                <a:lnTo>
                  <a:pt x="0" y="0"/>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7" name="Freeform 6"/>
          <p:cNvSpPr/>
          <p:nvPr/>
        </p:nvSpPr>
        <p:spPr bwMode="auto">
          <a:xfrm>
            <a:off x="787271" y="4686221"/>
            <a:ext cx="2839573" cy="311615"/>
          </a:xfrm>
          <a:custGeom>
            <a:avLst/>
            <a:gdLst>
              <a:gd name="T0" fmla="*/ 9880 w 9880"/>
              <a:gd name="T1" fmla="*/ 1083 h 1083"/>
              <a:gd name="T2" fmla="*/ 1586 w 9880"/>
              <a:gd name="T3" fmla="*/ 1083 h 1083"/>
              <a:gd name="T4" fmla="*/ 0 w 9880"/>
              <a:gd name="T5" fmla="*/ 0 h 1083"/>
              <a:gd name="T6" fmla="*/ 1515 w 9880"/>
              <a:gd name="T7" fmla="*/ 926 h 1083"/>
              <a:gd name="T8" fmla="*/ 9880 w 9880"/>
              <a:gd name="T9" fmla="*/ 926 h 1083"/>
              <a:gd name="T10" fmla="*/ 9880 w 9880"/>
              <a:gd name="T11" fmla="*/ 1083 h 1083"/>
            </a:gdLst>
            <a:ahLst/>
            <a:cxnLst>
              <a:cxn ang="0">
                <a:pos x="T0" y="T1"/>
              </a:cxn>
              <a:cxn ang="0">
                <a:pos x="T2" y="T3"/>
              </a:cxn>
              <a:cxn ang="0">
                <a:pos x="T4" y="T5"/>
              </a:cxn>
              <a:cxn ang="0">
                <a:pos x="T6" y="T7"/>
              </a:cxn>
              <a:cxn ang="0">
                <a:pos x="T8" y="T9"/>
              </a:cxn>
              <a:cxn ang="0">
                <a:pos x="T10" y="T11"/>
              </a:cxn>
            </a:cxnLst>
            <a:rect l="0" t="0" r="r" b="b"/>
            <a:pathLst>
              <a:path w="9880" h="1083">
                <a:moveTo>
                  <a:pt x="9880" y="1083"/>
                </a:moveTo>
                <a:lnTo>
                  <a:pt x="1586" y="1083"/>
                </a:lnTo>
                <a:cubicBezTo>
                  <a:pt x="868" y="1083"/>
                  <a:pt x="250" y="632"/>
                  <a:pt x="0" y="0"/>
                </a:cubicBezTo>
                <a:cubicBezTo>
                  <a:pt x="284" y="549"/>
                  <a:pt x="858" y="926"/>
                  <a:pt x="1515" y="926"/>
                </a:cubicBezTo>
                <a:lnTo>
                  <a:pt x="9880" y="926"/>
                </a:lnTo>
                <a:lnTo>
                  <a:pt x="9880" y="1083"/>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8" name="Oval 7"/>
          <p:cNvSpPr>
            <a:spLocks noChangeArrowheads="1"/>
          </p:cNvSpPr>
          <p:nvPr/>
        </p:nvSpPr>
        <p:spPr bwMode="auto">
          <a:xfrm>
            <a:off x="844838" y="2339725"/>
            <a:ext cx="1182634" cy="1182634"/>
          </a:xfrm>
          <a:prstGeom prst="ellipse">
            <a:avLst/>
          </a:prstGeom>
          <a:solidFill>
            <a:schemeClr val="accent1"/>
          </a:solidFill>
          <a:ln>
            <a:noFill/>
          </a:ln>
        </p:spPr>
        <p:txBody>
          <a:bodyPr vert="horz" wrap="square" lIns="91440" tIns="45720" rIns="91440" bIns="45720" numCol="1" anchor="t" anchorCtr="0" compatLnSpc="1"/>
          <a:lstStyle/>
          <a:p>
            <a:endParaRPr lang="zh-CN" altLang="en-US"/>
          </a:p>
        </p:txBody>
      </p:sp>
      <p:cxnSp>
        <p:nvCxnSpPr>
          <p:cNvPr id="9" name="直接连接符 8"/>
          <p:cNvCxnSpPr/>
          <p:nvPr/>
        </p:nvCxnSpPr>
        <p:spPr>
          <a:xfrm>
            <a:off x="890844" y="3670658"/>
            <a:ext cx="2736000" cy="0"/>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485223" y="3814301"/>
            <a:ext cx="3547241" cy="1077218"/>
          </a:xfrm>
          <a:prstGeom prst="rect">
            <a:avLst/>
          </a:prstGeom>
          <a:noFill/>
          <a:effectLst/>
        </p:spPr>
        <p:txBody>
          <a:bodyPr wrap="square" rtlCol="0">
            <a:spAutoFit/>
          </a:bodyPr>
          <a:lstStyle>
            <a:defPPr>
              <a:defRPr lang="zh-CN"/>
            </a:defPPr>
            <a:lvl1pPr algn="ctr">
              <a:defRPr sz="2400">
                <a:solidFill>
                  <a:srgbClr val="C80000"/>
                </a:solidFill>
                <a:effectLst/>
                <a:latin typeface="微软雅黑" panose="020B0503020204020204" pitchFamily="34" charset="-122"/>
                <a:ea typeface="微软雅黑" panose="020B0503020204020204" pitchFamily="34" charset="-122"/>
              </a:defRPr>
            </a:lvl1pPr>
          </a:lstStyle>
          <a:p>
            <a:r>
              <a:rPr lang="zh-CN" altLang="en-US" sz="3200" b="1" dirty="0" smtClean="0">
                <a:gradFill>
                  <a:gsLst>
                    <a:gs pos="60000">
                      <a:srgbClr val="D40000"/>
                    </a:gs>
                    <a:gs pos="0">
                      <a:srgbClr val="D40000"/>
                    </a:gs>
                    <a:gs pos="80000">
                      <a:srgbClr val="640000"/>
                    </a:gs>
                    <a:gs pos="100000">
                      <a:srgbClr val="640000"/>
                    </a:gs>
                  </a:gsLst>
                  <a:lin ang="5400000" scaled="0"/>
                </a:gradFill>
              </a:rPr>
              <a:t>纪律处分</a:t>
            </a:r>
            <a:endParaRPr lang="en-US" altLang="zh-CN" sz="3200" b="1" dirty="0" smtClean="0">
              <a:gradFill>
                <a:gsLst>
                  <a:gs pos="60000">
                    <a:srgbClr val="D40000"/>
                  </a:gs>
                  <a:gs pos="0">
                    <a:srgbClr val="D40000"/>
                  </a:gs>
                  <a:gs pos="80000">
                    <a:srgbClr val="640000"/>
                  </a:gs>
                  <a:gs pos="100000">
                    <a:srgbClr val="640000"/>
                  </a:gs>
                </a:gsLst>
                <a:lin ang="5400000" scaled="0"/>
              </a:gradFill>
            </a:endParaRPr>
          </a:p>
          <a:p>
            <a:r>
              <a:rPr lang="zh-CN" altLang="en-US" sz="3200" b="1" dirty="0" smtClean="0">
                <a:gradFill>
                  <a:gsLst>
                    <a:gs pos="60000">
                      <a:srgbClr val="D40000"/>
                    </a:gs>
                    <a:gs pos="0">
                      <a:srgbClr val="D40000"/>
                    </a:gs>
                    <a:gs pos="80000">
                      <a:srgbClr val="640000"/>
                    </a:gs>
                    <a:gs pos="100000">
                      <a:srgbClr val="640000"/>
                    </a:gs>
                  </a:gsLst>
                  <a:lin ang="5400000" scaled="0"/>
                </a:gradFill>
              </a:rPr>
              <a:t>运用规则</a:t>
            </a:r>
            <a:endParaRPr lang="zh-CN" altLang="en-US" sz="3200" b="1" dirty="0">
              <a:gradFill>
                <a:gsLst>
                  <a:gs pos="60000">
                    <a:srgbClr val="D40000"/>
                  </a:gs>
                  <a:gs pos="0">
                    <a:srgbClr val="D40000"/>
                  </a:gs>
                  <a:gs pos="80000">
                    <a:srgbClr val="640000"/>
                  </a:gs>
                  <a:gs pos="100000">
                    <a:srgbClr val="640000"/>
                  </a:gs>
                </a:gsLst>
                <a:lin ang="5400000" scaled="0"/>
              </a:gradFill>
            </a:endParaRPr>
          </a:p>
        </p:txBody>
      </p:sp>
      <p:sp>
        <p:nvSpPr>
          <p:cNvPr id="13" name="矩形 12"/>
          <p:cNvSpPr/>
          <p:nvPr/>
        </p:nvSpPr>
        <p:spPr>
          <a:xfrm>
            <a:off x="2062556" y="2817722"/>
            <a:ext cx="1668845" cy="523220"/>
          </a:xfrm>
          <a:prstGeom prst="rect">
            <a:avLst/>
          </a:prstGeom>
        </p:spPr>
        <p:txBody>
          <a:bodyPr wrap="square">
            <a:spAutoFit/>
          </a:bodyPr>
          <a:lstStyle/>
          <a:p>
            <a:pPr algn="ctr"/>
            <a:r>
              <a:rPr lang="zh-CN" altLang="en-US" sz="2800" b="1" dirty="0" smtClean="0">
                <a:solidFill>
                  <a:srgbClr val="C00000"/>
                </a:solidFill>
                <a:latin typeface="微软雅黑" panose="020B0503020204020204" pitchFamily="34" charset="-122"/>
                <a:ea typeface="微软雅黑" panose="020B0503020204020204" pitchFamily="34" charset="-122"/>
              </a:rPr>
              <a:t>第三章</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4" name="圆角矩形 13"/>
          <p:cNvSpPr/>
          <p:nvPr/>
        </p:nvSpPr>
        <p:spPr>
          <a:xfrm>
            <a:off x="4161790" y="1936115"/>
            <a:ext cx="1274445" cy="2874010"/>
          </a:xfrm>
          <a:prstGeom prst="roundRect">
            <a:avLst/>
          </a:prstGeom>
          <a:solidFill>
            <a:schemeClr val="accent1"/>
          </a:solidFill>
          <a:ln>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latin typeface="微软雅黑" panose="020B0503020204020204" pitchFamily="34" charset="-122"/>
                <a:ea typeface="微软雅黑" panose="020B0503020204020204" pitchFamily="34" charset="-122"/>
              </a:rPr>
              <a:t>行政机关公务员</a:t>
            </a:r>
          </a:p>
          <a:p>
            <a:pPr algn="ctr"/>
            <a:r>
              <a:rPr lang="zh-CN" altLang="en-US" b="1" dirty="0">
                <a:latin typeface="微软雅黑" panose="020B0503020204020204" pitchFamily="34" charset="-122"/>
                <a:ea typeface="微软雅黑" panose="020B0503020204020204" pitchFamily="34" charset="-122"/>
              </a:rPr>
              <a:t>处分条例</a:t>
            </a:r>
          </a:p>
        </p:txBody>
      </p:sp>
      <p:sp>
        <p:nvSpPr>
          <p:cNvPr id="16" name="圆角矩形 15"/>
          <p:cNvSpPr/>
          <p:nvPr/>
        </p:nvSpPr>
        <p:spPr>
          <a:xfrm>
            <a:off x="4161790" y="1945640"/>
            <a:ext cx="7746365" cy="2865120"/>
          </a:xfrm>
          <a:prstGeom prst="roundRect">
            <a:avLst/>
          </a:prstGeom>
          <a:noFill/>
          <a:ln w="12700">
            <a:solidFill>
              <a:schemeClr val="tx2"/>
            </a:solidFill>
          </a:ln>
        </p:spPr>
        <p:txBody>
          <a:bodyPr vert="horz" wrap="square" lIns="91440" tIns="45720" rIns="91440" bIns="45720" numCol="1" anchor="t" anchorCtr="0" compatLnSpc="1"/>
          <a:lstStyle/>
          <a:p>
            <a:endParaRPr lang="zh-CN" altLang="en-US"/>
          </a:p>
        </p:txBody>
      </p:sp>
      <p:sp>
        <p:nvSpPr>
          <p:cNvPr id="10" name="文本框 9"/>
          <p:cNvSpPr txBox="1"/>
          <p:nvPr/>
        </p:nvSpPr>
        <p:spPr>
          <a:xfrm>
            <a:off x="5528310" y="2133600"/>
            <a:ext cx="5922645" cy="2245360"/>
          </a:xfrm>
          <a:prstGeom prst="rect">
            <a:avLst/>
          </a:prstGeom>
          <a:noFill/>
        </p:spPr>
        <p:txBody>
          <a:bodyPr wrap="square" rtlCol="0" anchor="t">
            <a:spAutoFit/>
          </a:bodyPr>
          <a:lstStyle/>
          <a:p>
            <a:r>
              <a:rPr lang="zh-CN" altLang="en-US" sz="2000" b="1" dirty="0">
                <a:latin typeface="Arial" panose="020B0604020202020204" pitchFamily="34" charset="0"/>
                <a:sym typeface="+mn-ea"/>
              </a:rPr>
              <a:t>第六条　行政机关公务员处分的种类为：</a:t>
            </a:r>
            <a:r>
              <a:rPr lang="en-US" altLang="zh-CN" sz="2000" b="1" dirty="0">
                <a:latin typeface="Arial" panose="020B0604020202020204" pitchFamily="34" charset="0"/>
                <a:sym typeface="+mn-ea"/>
              </a:rPr>
              <a:t/>
            </a:r>
            <a:br>
              <a:rPr lang="en-US" altLang="zh-CN" sz="2000" b="1" dirty="0">
                <a:latin typeface="Arial" panose="020B0604020202020204" pitchFamily="34" charset="0"/>
                <a:sym typeface="+mn-ea"/>
              </a:rPr>
            </a:br>
            <a:r>
              <a:rPr lang="zh-CN" altLang="en-US" sz="2000" b="1" dirty="0">
                <a:latin typeface="Arial" panose="020B0604020202020204" pitchFamily="34" charset="0"/>
                <a:sym typeface="+mn-ea"/>
              </a:rPr>
              <a:t>　　（一）警告；</a:t>
            </a:r>
            <a:r>
              <a:rPr lang="en-US" altLang="zh-CN" sz="2000" b="1" dirty="0">
                <a:latin typeface="Arial" panose="020B0604020202020204" pitchFamily="34" charset="0"/>
                <a:sym typeface="+mn-ea"/>
              </a:rPr>
              <a:t/>
            </a:r>
            <a:br>
              <a:rPr lang="en-US" altLang="zh-CN" sz="2000" b="1" dirty="0">
                <a:latin typeface="Arial" panose="020B0604020202020204" pitchFamily="34" charset="0"/>
                <a:sym typeface="+mn-ea"/>
              </a:rPr>
            </a:br>
            <a:r>
              <a:rPr lang="zh-CN" altLang="en-US" sz="2000" b="1" dirty="0">
                <a:latin typeface="Arial" panose="020B0604020202020204" pitchFamily="34" charset="0"/>
                <a:sym typeface="+mn-ea"/>
              </a:rPr>
              <a:t>　　（二）记过；</a:t>
            </a:r>
            <a:r>
              <a:rPr lang="en-US" altLang="zh-CN" sz="2000" b="1" dirty="0">
                <a:latin typeface="Arial" panose="020B0604020202020204" pitchFamily="34" charset="0"/>
                <a:sym typeface="+mn-ea"/>
              </a:rPr>
              <a:t/>
            </a:r>
            <a:br>
              <a:rPr lang="en-US" altLang="zh-CN" sz="2000" b="1" dirty="0">
                <a:latin typeface="Arial" panose="020B0604020202020204" pitchFamily="34" charset="0"/>
                <a:sym typeface="+mn-ea"/>
              </a:rPr>
            </a:br>
            <a:r>
              <a:rPr lang="zh-CN" altLang="en-US" sz="2000" b="1" dirty="0">
                <a:latin typeface="Arial" panose="020B0604020202020204" pitchFamily="34" charset="0"/>
                <a:sym typeface="+mn-ea"/>
              </a:rPr>
              <a:t>　　（三）记大过；</a:t>
            </a:r>
            <a:r>
              <a:rPr lang="en-US" altLang="zh-CN" sz="2000" b="1" dirty="0">
                <a:latin typeface="Arial" panose="020B0604020202020204" pitchFamily="34" charset="0"/>
                <a:sym typeface="+mn-ea"/>
              </a:rPr>
              <a:t/>
            </a:r>
            <a:br>
              <a:rPr lang="en-US" altLang="zh-CN" sz="2000" b="1" dirty="0">
                <a:latin typeface="Arial" panose="020B0604020202020204" pitchFamily="34" charset="0"/>
                <a:sym typeface="+mn-ea"/>
              </a:rPr>
            </a:br>
            <a:r>
              <a:rPr lang="zh-CN" altLang="en-US" sz="2000" b="1" dirty="0">
                <a:latin typeface="Arial" panose="020B0604020202020204" pitchFamily="34" charset="0"/>
                <a:sym typeface="+mn-ea"/>
              </a:rPr>
              <a:t>　　（四）降级；</a:t>
            </a:r>
            <a:r>
              <a:rPr lang="en-US" altLang="zh-CN" sz="2000" b="1" dirty="0">
                <a:latin typeface="Arial" panose="020B0604020202020204" pitchFamily="34" charset="0"/>
                <a:sym typeface="+mn-ea"/>
              </a:rPr>
              <a:t/>
            </a:r>
            <a:br>
              <a:rPr lang="en-US" altLang="zh-CN" sz="2000" b="1" dirty="0">
                <a:latin typeface="Arial" panose="020B0604020202020204" pitchFamily="34" charset="0"/>
                <a:sym typeface="+mn-ea"/>
              </a:rPr>
            </a:br>
            <a:r>
              <a:rPr lang="zh-CN" altLang="en-US" sz="2000" b="1" dirty="0">
                <a:latin typeface="Arial" panose="020B0604020202020204" pitchFamily="34" charset="0"/>
                <a:sym typeface="+mn-ea"/>
              </a:rPr>
              <a:t>　　（五）撤职；</a:t>
            </a:r>
            <a:r>
              <a:rPr lang="en-US" altLang="zh-CN" sz="2000" b="1" dirty="0">
                <a:latin typeface="Arial" panose="020B0604020202020204" pitchFamily="34" charset="0"/>
                <a:sym typeface="+mn-ea"/>
              </a:rPr>
              <a:t/>
            </a:r>
            <a:br>
              <a:rPr lang="en-US" altLang="zh-CN" sz="2000" b="1" dirty="0">
                <a:latin typeface="Arial" panose="020B0604020202020204" pitchFamily="34" charset="0"/>
                <a:sym typeface="+mn-ea"/>
              </a:rPr>
            </a:br>
            <a:r>
              <a:rPr lang="zh-CN" altLang="en-US" sz="2000" b="1" dirty="0">
                <a:latin typeface="Arial" panose="020B0604020202020204" pitchFamily="34" charset="0"/>
                <a:sym typeface="+mn-ea"/>
              </a:rPr>
              <a:t>　　（六）开除。</a:t>
            </a:r>
            <a:endParaRPr lang="zh-CN" altLang="en-US" sz="2000"/>
          </a:p>
        </p:txBody>
      </p:sp>
    </p:spTree>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250" fill="hold"/>
                                        <p:tgtEl>
                                          <p:spTgt spid="8"/>
                                        </p:tgtEl>
                                        <p:attrNameLst>
                                          <p:attrName>ppt_w</p:attrName>
                                        </p:attrNameLst>
                                      </p:cBhvr>
                                      <p:tavLst>
                                        <p:tav tm="0">
                                          <p:val>
                                            <p:fltVal val="0"/>
                                          </p:val>
                                        </p:tav>
                                        <p:tav tm="100000">
                                          <p:val>
                                            <p:strVal val="#ppt_w"/>
                                          </p:val>
                                        </p:tav>
                                      </p:tavLst>
                                    </p:anim>
                                    <p:anim calcmode="lin" valueType="num">
                                      <p:cBhvr>
                                        <p:cTn id="8" dur="250" fill="hold"/>
                                        <p:tgtEl>
                                          <p:spTgt spid="8"/>
                                        </p:tgtEl>
                                        <p:attrNameLst>
                                          <p:attrName>ppt_h</p:attrName>
                                        </p:attrNameLst>
                                      </p:cBhvr>
                                      <p:tavLst>
                                        <p:tav tm="0">
                                          <p:val>
                                            <p:fltVal val="0"/>
                                          </p:val>
                                        </p:tav>
                                        <p:tav tm="100000">
                                          <p:val>
                                            <p:strVal val="#ppt_h"/>
                                          </p:val>
                                        </p:tav>
                                      </p:tavLst>
                                    </p:anim>
                                    <p:animEffect transition="in" filter="fade">
                                      <p:cBhvr>
                                        <p:cTn id="9" dur="250"/>
                                        <p:tgtEl>
                                          <p:spTgt spid="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250" fill="hold"/>
                                        <p:tgtEl>
                                          <p:spTgt spid="13"/>
                                        </p:tgtEl>
                                        <p:attrNameLst>
                                          <p:attrName>ppt_w</p:attrName>
                                        </p:attrNameLst>
                                      </p:cBhvr>
                                      <p:tavLst>
                                        <p:tav tm="0">
                                          <p:val>
                                            <p:fltVal val="0"/>
                                          </p:val>
                                        </p:tav>
                                        <p:tav tm="100000">
                                          <p:val>
                                            <p:strVal val="#ppt_w"/>
                                          </p:val>
                                        </p:tav>
                                      </p:tavLst>
                                    </p:anim>
                                    <p:anim calcmode="lin" valueType="num">
                                      <p:cBhvr>
                                        <p:cTn id="14" dur="250" fill="hold"/>
                                        <p:tgtEl>
                                          <p:spTgt spid="13"/>
                                        </p:tgtEl>
                                        <p:attrNameLst>
                                          <p:attrName>ppt_h</p:attrName>
                                        </p:attrNameLst>
                                      </p:cBhvr>
                                      <p:tavLst>
                                        <p:tav tm="0">
                                          <p:val>
                                            <p:fltVal val="0"/>
                                          </p:val>
                                        </p:tav>
                                        <p:tav tm="100000">
                                          <p:val>
                                            <p:strVal val="#ppt_h"/>
                                          </p:val>
                                        </p:tav>
                                      </p:tavLst>
                                    </p:anim>
                                    <p:animEffect transition="in" filter="fade">
                                      <p:cBhvr>
                                        <p:cTn id="15" dur="250"/>
                                        <p:tgtEl>
                                          <p:spTgt spid="13"/>
                                        </p:tgtEl>
                                      </p:cBhvr>
                                    </p:animEffect>
                                  </p:childTnLst>
                                </p:cTn>
                              </p:par>
                            </p:childTnLst>
                          </p:cTn>
                        </p:par>
                        <p:par>
                          <p:cTn id="16" fill="hold">
                            <p:stCondLst>
                              <p:cond delay="1000"/>
                            </p:stCondLst>
                            <p:childTnLst>
                              <p:par>
                                <p:cTn id="17" presetID="22" presetClass="entr" presetSubtype="8"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250"/>
                                        <p:tgtEl>
                                          <p:spTgt spid="9"/>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250" fill="hold"/>
                                        <p:tgtEl>
                                          <p:spTgt spid="12"/>
                                        </p:tgtEl>
                                        <p:attrNameLst>
                                          <p:attrName>ppt_w</p:attrName>
                                        </p:attrNameLst>
                                      </p:cBhvr>
                                      <p:tavLst>
                                        <p:tav tm="0">
                                          <p:val>
                                            <p:fltVal val="0"/>
                                          </p:val>
                                        </p:tav>
                                        <p:tav tm="100000">
                                          <p:val>
                                            <p:strVal val="#ppt_w"/>
                                          </p:val>
                                        </p:tav>
                                      </p:tavLst>
                                    </p:anim>
                                    <p:anim calcmode="lin" valueType="num">
                                      <p:cBhvr>
                                        <p:cTn id="24" dur="250" fill="hold"/>
                                        <p:tgtEl>
                                          <p:spTgt spid="12"/>
                                        </p:tgtEl>
                                        <p:attrNameLst>
                                          <p:attrName>ppt_h</p:attrName>
                                        </p:attrNameLst>
                                      </p:cBhvr>
                                      <p:tavLst>
                                        <p:tav tm="0">
                                          <p:val>
                                            <p:fltVal val="0"/>
                                          </p:val>
                                        </p:tav>
                                        <p:tav tm="100000">
                                          <p:val>
                                            <p:strVal val="#ppt_h"/>
                                          </p:val>
                                        </p:tav>
                                      </p:tavLst>
                                    </p:anim>
                                    <p:animEffect transition="in" filter="fade">
                                      <p:cBhvr>
                                        <p:cTn id="25" dur="250"/>
                                        <p:tgtEl>
                                          <p:spTgt spid="12"/>
                                        </p:tgtEl>
                                      </p:cBhvr>
                                    </p:animEffect>
                                  </p:childTnLst>
                                </p:cTn>
                              </p:par>
                            </p:childTnLst>
                          </p:cTn>
                        </p:par>
                        <p:par>
                          <p:cTn id="26" fill="hold">
                            <p:stCondLst>
                              <p:cond delay="2000"/>
                            </p:stCondLst>
                            <p:childTnLst>
                              <p:par>
                                <p:cTn id="27" presetID="22" presetClass="entr" presetSubtype="2"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right)">
                                      <p:cBhvr>
                                        <p:cTn id="29" dur="250"/>
                                        <p:tgtEl>
                                          <p:spTgt spid="7"/>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ipe(left)">
                                      <p:cBhvr>
                                        <p:cTn id="33" dur="250"/>
                                        <p:tgtEl>
                                          <p:spTgt spid="6"/>
                                        </p:tgtEl>
                                      </p:cBhvr>
                                    </p:animEffect>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p:cTn id="37" dur="250" fill="hold"/>
                                        <p:tgtEl>
                                          <p:spTgt spid="14"/>
                                        </p:tgtEl>
                                        <p:attrNameLst>
                                          <p:attrName>ppt_w</p:attrName>
                                        </p:attrNameLst>
                                      </p:cBhvr>
                                      <p:tavLst>
                                        <p:tav tm="0">
                                          <p:val>
                                            <p:fltVal val="0"/>
                                          </p:val>
                                        </p:tav>
                                        <p:tav tm="100000">
                                          <p:val>
                                            <p:strVal val="#ppt_w"/>
                                          </p:val>
                                        </p:tav>
                                      </p:tavLst>
                                    </p:anim>
                                    <p:anim calcmode="lin" valueType="num">
                                      <p:cBhvr>
                                        <p:cTn id="38" dur="250" fill="hold"/>
                                        <p:tgtEl>
                                          <p:spTgt spid="14"/>
                                        </p:tgtEl>
                                        <p:attrNameLst>
                                          <p:attrName>ppt_h</p:attrName>
                                        </p:attrNameLst>
                                      </p:cBhvr>
                                      <p:tavLst>
                                        <p:tav tm="0">
                                          <p:val>
                                            <p:fltVal val="0"/>
                                          </p:val>
                                        </p:tav>
                                        <p:tav tm="100000">
                                          <p:val>
                                            <p:strVal val="#ppt_h"/>
                                          </p:val>
                                        </p:tav>
                                      </p:tavLst>
                                    </p:anim>
                                    <p:animEffect transition="in" filter="fade">
                                      <p:cBhvr>
                                        <p:cTn id="39" dur="250"/>
                                        <p:tgtEl>
                                          <p:spTgt spid="14"/>
                                        </p:tgtEl>
                                      </p:cBhvr>
                                    </p:animEffect>
                                  </p:childTnLst>
                                </p:cTn>
                              </p:par>
                            </p:childTnLst>
                          </p:cTn>
                        </p:par>
                        <p:par>
                          <p:cTn id="40" fill="hold">
                            <p:stCondLst>
                              <p:cond delay="3500"/>
                            </p:stCondLst>
                            <p:childTnLst>
                              <p:par>
                                <p:cTn id="41" presetID="6" presetClass="emph" presetSubtype="0" decel="100000" fill="hold" grpId="1" nodeType="afterEffect">
                                  <p:stCondLst>
                                    <p:cond delay="0"/>
                                  </p:stCondLst>
                                  <p:childTnLst>
                                    <p:animScale>
                                      <p:cBhvr>
                                        <p:cTn id="42" dur="250" fill="hold"/>
                                        <p:tgtEl>
                                          <p:spTgt spid="14"/>
                                        </p:tgtEl>
                                      </p:cBhvr>
                                      <p:by x="120000" y="120000"/>
                                    </p:animScale>
                                  </p:childTnLst>
                                </p:cTn>
                              </p:par>
                            </p:childTnLst>
                          </p:cTn>
                        </p:par>
                        <p:par>
                          <p:cTn id="43" fill="hold">
                            <p:stCondLst>
                              <p:cond delay="4000"/>
                            </p:stCondLst>
                            <p:childTnLst>
                              <p:par>
                                <p:cTn id="44" presetID="6" presetClass="emph" presetSubtype="0" decel="100000" fill="hold" grpId="2" nodeType="afterEffect">
                                  <p:stCondLst>
                                    <p:cond delay="0"/>
                                  </p:stCondLst>
                                  <p:childTnLst>
                                    <p:animScale>
                                      <p:cBhvr>
                                        <p:cTn id="45" dur="250" fill="hold"/>
                                        <p:tgtEl>
                                          <p:spTgt spid="14"/>
                                        </p:tgtEl>
                                      </p:cBhvr>
                                      <p:by x="83000" y="83000"/>
                                    </p:animScale>
                                  </p:childTnLst>
                                </p:cTn>
                              </p:par>
                            </p:childTnLst>
                          </p:cTn>
                        </p:par>
                        <p:par>
                          <p:cTn id="46" fill="hold">
                            <p:stCondLst>
                              <p:cond delay="4500"/>
                            </p:stCondLst>
                            <p:childTnLst>
                              <p:par>
                                <p:cTn id="47" presetID="12" presetClass="entr" presetSubtype="8" fill="hold" grpId="0" nodeType="after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additive="base">
                                        <p:cTn id="49" dur="500"/>
                                        <p:tgtEl>
                                          <p:spTgt spid="16"/>
                                        </p:tgtEl>
                                        <p:attrNameLst>
                                          <p:attrName>ppt_x</p:attrName>
                                        </p:attrNameLst>
                                      </p:cBhvr>
                                      <p:tavLst>
                                        <p:tav tm="0">
                                          <p:val>
                                            <p:strVal val="#ppt_x-#ppt_w*1.125000"/>
                                          </p:val>
                                        </p:tav>
                                        <p:tav tm="100000">
                                          <p:val>
                                            <p:strVal val="#ppt_x"/>
                                          </p:val>
                                        </p:tav>
                                      </p:tavLst>
                                    </p:anim>
                                    <p:animEffect transition="in" filter="wipe(right)">
                                      <p:cBhvr>
                                        <p:cTn id="5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2" grpId="0"/>
      <p:bldP spid="13" grpId="0"/>
      <p:bldP spid="14" grpId="0" bldLvl="0" animBg="1"/>
      <p:bldP spid="14" grpId="1" bldLvl="0" animBg="1"/>
      <p:bldP spid="14" grpId="2" bldLvl="0" animBg="1"/>
      <p:bldP spid="16" grpId="0" bldLvl="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88923" y="246423"/>
            <a:ext cx="4103077" cy="675011"/>
          </a:xfrm>
          <a:prstGeom prst="rect">
            <a:avLst/>
          </a:prstGeom>
        </p:spPr>
      </p:pic>
      <p:cxnSp>
        <p:nvCxnSpPr>
          <p:cNvPr id="3" name="直接连接符 2"/>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060287" y="353095"/>
            <a:ext cx="5262188" cy="461665"/>
          </a:xfrm>
          <a:prstGeom prst="rect">
            <a:avLst/>
          </a:prstGeom>
        </p:spPr>
        <p:txBody>
          <a:bodyPr wrap="square">
            <a:spAutoFit/>
          </a:bodyPr>
          <a:lstStyle/>
          <a:p>
            <a:r>
              <a:rPr lang="zh-CN" altLang="en-US" sz="2400" b="1" dirty="0" smtClean="0">
                <a:solidFill>
                  <a:schemeClr val="accent1"/>
                </a:solidFill>
                <a:latin typeface="微软雅黑" panose="020B0503020204020204" pitchFamily="34" charset="-122"/>
                <a:ea typeface="微软雅黑" panose="020B0503020204020204" pitchFamily="34" charset="-122"/>
              </a:rPr>
              <a:t>第二部分：总则</a:t>
            </a:r>
            <a:endParaRPr lang="zh-CN" altLang="en-US" sz="2400" b="1" dirty="0">
              <a:solidFill>
                <a:srgbClr val="C00000"/>
              </a:solidFill>
              <a:latin typeface="微软雅黑" panose="020B0503020204020204" pitchFamily="34" charset="-122"/>
              <a:ea typeface="微软雅黑" panose="020B0503020204020204" pitchFamily="34" charset="-122"/>
            </a:endParaRPr>
          </a:p>
        </p:txBody>
      </p:sp>
      <p:sp>
        <p:nvSpPr>
          <p:cNvPr id="5" name="Freeform 29"/>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6" name="Freeform 5"/>
          <p:cNvSpPr/>
          <p:nvPr/>
        </p:nvSpPr>
        <p:spPr bwMode="auto">
          <a:xfrm>
            <a:off x="2134024" y="2343480"/>
            <a:ext cx="1520530" cy="311615"/>
          </a:xfrm>
          <a:custGeom>
            <a:avLst/>
            <a:gdLst>
              <a:gd name="T0" fmla="*/ 0 w 5290"/>
              <a:gd name="T1" fmla="*/ 0 h 1083"/>
              <a:gd name="T2" fmla="*/ 3703 w 5290"/>
              <a:gd name="T3" fmla="*/ 0 h 1083"/>
              <a:gd name="T4" fmla="*/ 5290 w 5290"/>
              <a:gd name="T5" fmla="*/ 1083 h 1083"/>
              <a:gd name="T6" fmla="*/ 3774 w 5290"/>
              <a:gd name="T7" fmla="*/ 157 h 1083"/>
              <a:gd name="T8" fmla="*/ 0 w 5290"/>
              <a:gd name="T9" fmla="*/ 157 h 1083"/>
              <a:gd name="T10" fmla="*/ 0 w 5290"/>
              <a:gd name="T11" fmla="*/ 0 h 1083"/>
            </a:gdLst>
            <a:ahLst/>
            <a:cxnLst>
              <a:cxn ang="0">
                <a:pos x="T0" y="T1"/>
              </a:cxn>
              <a:cxn ang="0">
                <a:pos x="T2" y="T3"/>
              </a:cxn>
              <a:cxn ang="0">
                <a:pos x="T4" y="T5"/>
              </a:cxn>
              <a:cxn ang="0">
                <a:pos x="T6" y="T7"/>
              </a:cxn>
              <a:cxn ang="0">
                <a:pos x="T8" y="T9"/>
              </a:cxn>
              <a:cxn ang="0">
                <a:pos x="T10" y="T11"/>
              </a:cxn>
            </a:cxnLst>
            <a:rect l="0" t="0" r="r" b="b"/>
            <a:pathLst>
              <a:path w="5290" h="1083">
                <a:moveTo>
                  <a:pt x="0" y="0"/>
                </a:moveTo>
                <a:lnTo>
                  <a:pt x="3703" y="0"/>
                </a:lnTo>
                <a:cubicBezTo>
                  <a:pt x="4422" y="0"/>
                  <a:pt x="5040" y="451"/>
                  <a:pt x="5290" y="1083"/>
                </a:cubicBezTo>
                <a:cubicBezTo>
                  <a:pt x="5006" y="534"/>
                  <a:pt x="4432" y="157"/>
                  <a:pt x="3774" y="157"/>
                </a:cubicBezTo>
                <a:lnTo>
                  <a:pt x="0" y="157"/>
                </a:lnTo>
                <a:lnTo>
                  <a:pt x="0" y="0"/>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7" name="Freeform 6"/>
          <p:cNvSpPr/>
          <p:nvPr/>
        </p:nvSpPr>
        <p:spPr bwMode="auto">
          <a:xfrm>
            <a:off x="787271" y="4686221"/>
            <a:ext cx="2839573" cy="311615"/>
          </a:xfrm>
          <a:custGeom>
            <a:avLst/>
            <a:gdLst>
              <a:gd name="T0" fmla="*/ 9880 w 9880"/>
              <a:gd name="T1" fmla="*/ 1083 h 1083"/>
              <a:gd name="T2" fmla="*/ 1586 w 9880"/>
              <a:gd name="T3" fmla="*/ 1083 h 1083"/>
              <a:gd name="T4" fmla="*/ 0 w 9880"/>
              <a:gd name="T5" fmla="*/ 0 h 1083"/>
              <a:gd name="T6" fmla="*/ 1515 w 9880"/>
              <a:gd name="T7" fmla="*/ 926 h 1083"/>
              <a:gd name="T8" fmla="*/ 9880 w 9880"/>
              <a:gd name="T9" fmla="*/ 926 h 1083"/>
              <a:gd name="T10" fmla="*/ 9880 w 9880"/>
              <a:gd name="T11" fmla="*/ 1083 h 1083"/>
            </a:gdLst>
            <a:ahLst/>
            <a:cxnLst>
              <a:cxn ang="0">
                <a:pos x="T0" y="T1"/>
              </a:cxn>
              <a:cxn ang="0">
                <a:pos x="T2" y="T3"/>
              </a:cxn>
              <a:cxn ang="0">
                <a:pos x="T4" y="T5"/>
              </a:cxn>
              <a:cxn ang="0">
                <a:pos x="T6" y="T7"/>
              </a:cxn>
              <a:cxn ang="0">
                <a:pos x="T8" y="T9"/>
              </a:cxn>
              <a:cxn ang="0">
                <a:pos x="T10" y="T11"/>
              </a:cxn>
            </a:cxnLst>
            <a:rect l="0" t="0" r="r" b="b"/>
            <a:pathLst>
              <a:path w="9880" h="1083">
                <a:moveTo>
                  <a:pt x="9880" y="1083"/>
                </a:moveTo>
                <a:lnTo>
                  <a:pt x="1586" y="1083"/>
                </a:lnTo>
                <a:cubicBezTo>
                  <a:pt x="868" y="1083"/>
                  <a:pt x="250" y="632"/>
                  <a:pt x="0" y="0"/>
                </a:cubicBezTo>
                <a:cubicBezTo>
                  <a:pt x="284" y="549"/>
                  <a:pt x="858" y="926"/>
                  <a:pt x="1515" y="926"/>
                </a:cubicBezTo>
                <a:lnTo>
                  <a:pt x="9880" y="926"/>
                </a:lnTo>
                <a:lnTo>
                  <a:pt x="9880" y="1083"/>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8" name="Oval 7"/>
          <p:cNvSpPr>
            <a:spLocks noChangeArrowheads="1"/>
          </p:cNvSpPr>
          <p:nvPr/>
        </p:nvSpPr>
        <p:spPr bwMode="auto">
          <a:xfrm>
            <a:off x="844838" y="2339725"/>
            <a:ext cx="1182634" cy="1182634"/>
          </a:xfrm>
          <a:prstGeom prst="ellipse">
            <a:avLst/>
          </a:prstGeom>
          <a:solidFill>
            <a:schemeClr val="accent1"/>
          </a:solidFill>
          <a:ln>
            <a:noFill/>
          </a:ln>
        </p:spPr>
        <p:txBody>
          <a:bodyPr vert="horz" wrap="square" lIns="91440" tIns="45720" rIns="91440" bIns="45720" numCol="1" anchor="t" anchorCtr="0" compatLnSpc="1"/>
          <a:lstStyle/>
          <a:p>
            <a:endParaRPr lang="zh-CN" altLang="en-US"/>
          </a:p>
        </p:txBody>
      </p:sp>
      <p:cxnSp>
        <p:nvCxnSpPr>
          <p:cNvPr id="9" name="直接连接符 8"/>
          <p:cNvCxnSpPr/>
          <p:nvPr/>
        </p:nvCxnSpPr>
        <p:spPr>
          <a:xfrm>
            <a:off x="890844" y="3670658"/>
            <a:ext cx="2736000" cy="0"/>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485223" y="3814301"/>
            <a:ext cx="3547241" cy="1077218"/>
          </a:xfrm>
          <a:prstGeom prst="rect">
            <a:avLst/>
          </a:prstGeom>
          <a:noFill/>
          <a:effectLst/>
        </p:spPr>
        <p:txBody>
          <a:bodyPr wrap="square" rtlCol="0">
            <a:spAutoFit/>
          </a:bodyPr>
          <a:lstStyle>
            <a:defPPr>
              <a:defRPr lang="zh-CN"/>
            </a:defPPr>
            <a:lvl1pPr algn="ctr">
              <a:defRPr sz="2400">
                <a:solidFill>
                  <a:srgbClr val="C80000"/>
                </a:solidFill>
                <a:effectLst/>
                <a:latin typeface="微软雅黑" panose="020B0503020204020204" pitchFamily="34" charset="-122"/>
                <a:ea typeface="微软雅黑" panose="020B0503020204020204" pitchFamily="34" charset="-122"/>
              </a:defRPr>
            </a:lvl1pPr>
          </a:lstStyle>
          <a:p>
            <a:r>
              <a:rPr lang="zh-CN" altLang="en-US" sz="3200" b="1" dirty="0" smtClean="0">
                <a:gradFill>
                  <a:gsLst>
                    <a:gs pos="60000">
                      <a:srgbClr val="D40000"/>
                    </a:gs>
                    <a:gs pos="0">
                      <a:srgbClr val="D40000"/>
                    </a:gs>
                    <a:gs pos="80000">
                      <a:srgbClr val="640000"/>
                    </a:gs>
                    <a:gs pos="100000">
                      <a:srgbClr val="640000"/>
                    </a:gs>
                  </a:gsLst>
                  <a:lin ang="5400000" scaled="0"/>
                </a:gradFill>
              </a:rPr>
              <a:t>纪律处分</a:t>
            </a:r>
            <a:endParaRPr lang="en-US" altLang="zh-CN" sz="3200" b="1" dirty="0" smtClean="0">
              <a:gradFill>
                <a:gsLst>
                  <a:gs pos="60000">
                    <a:srgbClr val="D40000"/>
                  </a:gs>
                  <a:gs pos="0">
                    <a:srgbClr val="D40000"/>
                  </a:gs>
                  <a:gs pos="80000">
                    <a:srgbClr val="640000"/>
                  </a:gs>
                  <a:gs pos="100000">
                    <a:srgbClr val="640000"/>
                  </a:gs>
                </a:gsLst>
                <a:lin ang="5400000" scaled="0"/>
              </a:gradFill>
            </a:endParaRPr>
          </a:p>
          <a:p>
            <a:r>
              <a:rPr lang="zh-CN" altLang="en-US" sz="3200" b="1" dirty="0" smtClean="0">
                <a:gradFill>
                  <a:gsLst>
                    <a:gs pos="60000">
                      <a:srgbClr val="D40000"/>
                    </a:gs>
                    <a:gs pos="0">
                      <a:srgbClr val="D40000"/>
                    </a:gs>
                    <a:gs pos="80000">
                      <a:srgbClr val="640000"/>
                    </a:gs>
                    <a:gs pos="100000">
                      <a:srgbClr val="640000"/>
                    </a:gs>
                  </a:gsLst>
                  <a:lin ang="5400000" scaled="0"/>
                </a:gradFill>
              </a:rPr>
              <a:t>运用规则</a:t>
            </a:r>
            <a:endParaRPr lang="zh-CN" altLang="en-US" sz="3200" b="1" dirty="0">
              <a:gradFill>
                <a:gsLst>
                  <a:gs pos="60000">
                    <a:srgbClr val="D40000"/>
                  </a:gs>
                  <a:gs pos="0">
                    <a:srgbClr val="D40000"/>
                  </a:gs>
                  <a:gs pos="80000">
                    <a:srgbClr val="640000"/>
                  </a:gs>
                  <a:gs pos="100000">
                    <a:srgbClr val="640000"/>
                  </a:gs>
                </a:gsLst>
                <a:lin ang="5400000" scaled="0"/>
              </a:gradFill>
            </a:endParaRPr>
          </a:p>
        </p:txBody>
      </p:sp>
      <p:sp>
        <p:nvSpPr>
          <p:cNvPr id="13" name="矩形 12"/>
          <p:cNvSpPr/>
          <p:nvPr/>
        </p:nvSpPr>
        <p:spPr>
          <a:xfrm>
            <a:off x="2062556" y="2817722"/>
            <a:ext cx="1668845" cy="523220"/>
          </a:xfrm>
          <a:prstGeom prst="rect">
            <a:avLst/>
          </a:prstGeom>
        </p:spPr>
        <p:txBody>
          <a:bodyPr wrap="square">
            <a:spAutoFit/>
          </a:bodyPr>
          <a:lstStyle/>
          <a:p>
            <a:pPr algn="ctr"/>
            <a:r>
              <a:rPr lang="zh-CN" altLang="en-US" sz="2800" b="1" dirty="0" smtClean="0">
                <a:solidFill>
                  <a:srgbClr val="C00000"/>
                </a:solidFill>
                <a:latin typeface="微软雅黑" panose="020B0503020204020204" pitchFamily="34" charset="-122"/>
                <a:ea typeface="微软雅黑" panose="020B0503020204020204" pitchFamily="34" charset="-122"/>
              </a:rPr>
              <a:t>第三章</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4" name="圆角矩形 13"/>
          <p:cNvSpPr/>
          <p:nvPr/>
        </p:nvSpPr>
        <p:spPr>
          <a:xfrm>
            <a:off x="4161790" y="1936115"/>
            <a:ext cx="1274445" cy="2874010"/>
          </a:xfrm>
          <a:prstGeom prst="roundRect">
            <a:avLst/>
          </a:prstGeom>
          <a:solidFill>
            <a:schemeClr val="accent1"/>
          </a:solidFill>
          <a:ln>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smtClean="0">
                <a:latin typeface="微软雅黑" panose="020B0503020204020204" pitchFamily="34" charset="-122"/>
                <a:ea typeface="微软雅黑" panose="020B0503020204020204" pitchFamily="34" charset="-122"/>
              </a:rPr>
              <a:t>2018</a:t>
            </a:r>
            <a:r>
              <a:rPr lang="zh-CN" altLang="en-US" sz="1600" b="1" dirty="0" smtClean="0">
                <a:latin typeface="微软雅黑" panose="020B0503020204020204" pitchFamily="34" charset="-122"/>
                <a:ea typeface="微软雅黑" panose="020B0503020204020204" pitchFamily="34" charset="-122"/>
              </a:rPr>
              <a:t>条例</a:t>
            </a:r>
            <a:endParaRPr lang="en-US" altLang="zh-CN" sz="1600" b="1" dirty="0" smtClean="0">
              <a:latin typeface="微软雅黑" panose="020B0503020204020204" pitchFamily="34" charset="-122"/>
              <a:ea typeface="微软雅黑" panose="020B0503020204020204" pitchFamily="34" charset="-122"/>
            </a:endParaRPr>
          </a:p>
          <a:p>
            <a:pPr algn="ctr"/>
            <a:r>
              <a:rPr lang="zh-CN" altLang="en-US" sz="1600" b="1" dirty="0" smtClean="0">
                <a:latin typeface="微软雅黑" panose="020B0503020204020204" pitchFamily="34" charset="-122"/>
                <a:ea typeface="微软雅黑" panose="020B0503020204020204" pitchFamily="34" charset="-122"/>
              </a:rPr>
              <a:t>第十七条</a:t>
            </a:r>
            <a:endParaRPr lang="zh-CN" altLang="en-US" sz="1600" b="1" dirty="0">
              <a:latin typeface="微软雅黑" panose="020B0503020204020204" pitchFamily="34" charset="-122"/>
              <a:ea typeface="微软雅黑" panose="020B0503020204020204" pitchFamily="34" charset="-122"/>
            </a:endParaRPr>
          </a:p>
        </p:txBody>
      </p:sp>
      <p:sp>
        <p:nvSpPr>
          <p:cNvPr id="16" name="圆角矩形 15"/>
          <p:cNvSpPr/>
          <p:nvPr/>
        </p:nvSpPr>
        <p:spPr>
          <a:xfrm>
            <a:off x="4161790" y="1945640"/>
            <a:ext cx="7746365" cy="2865120"/>
          </a:xfrm>
          <a:prstGeom prst="roundRect">
            <a:avLst/>
          </a:prstGeom>
          <a:noFill/>
          <a:ln w="12700">
            <a:solidFill>
              <a:schemeClr val="tx2"/>
            </a:solidFill>
          </a:ln>
        </p:spPr>
        <p:txBody>
          <a:bodyPr vert="horz" wrap="square" lIns="91440" tIns="45720" rIns="91440" bIns="45720" numCol="1" anchor="t" anchorCtr="0" compatLnSpc="1"/>
          <a:lstStyle/>
          <a:p>
            <a:endParaRPr lang="zh-CN" altLang="en-US"/>
          </a:p>
        </p:txBody>
      </p:sp>
      <p:sp>
        <p:nvSpPr>
          <p:cNvPr id="21" name="圆角矩形 20"/>
          <p:cNvSpPr/>
          <p:nvPr/>
        </p:nvSpPr>
        <p:spPr>
          <a:xfrm>
            <a:off x="4161790" y="4877435"/>
            <a:ext cx="1332230" cy="1205865"/>
          </a:xfrm>
          <a:prstGeom prst="roundRect">
            <a:avLst/>
          </a:prstGeom>
          <a:solidFill>
            <a:schemeClr val="accent1"/>
          </a:solidFill>
          <a:ln>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smtClean="0">
                <a:latin typeface="微软雅黑" panose="020B0503020204020204" pitchFamily="34" charset="-122"/>
                <a:ea typeface="微软雅黑" panose="020B0503020204020204" pitchFamily="34" charset="-122"/>
              </a:rPr>
              <a:t>2015</a:t>
            </a:r>
            <a:r>
              <a:rPr lang="zh-CN" altLang="en-US" sz="1600" b="1" dirty="0" smtClean="0">
                <a:latin typeface="微软雅黑" panose="020B0503020204020204" pitchFamily="34" charset="-122"/>
                <a:ea typeface="微软雅黑" panose="020B0503020204020204" pitchFamily="34" charset="-122"/>
              </a:rPr>
              <a:t>条例</a:t>
            </a:r>
            <a:endParaRPr lang="en-US" altLang="zh-CN" sz="1600" b="1" dirty="0">
              <a:latin typeface="微软雅黑" panose="020B0503020204020204" pitchFamily="34" charset="-122"/>
              <a:ea typeface="微软雅黑" panose="020B0503020204020204" pitchFamily="34" charset="-122"/>
            </a:endParaRPr>
          </a:p>
          <a:p>
            <a:pPr algn="ctr"/>
            <a:r>
              <a:rPr lang="zh-CN" altLang="en-US" sz="1600" b="1" dirty="0" smtClean="0">
                <a:latin typeface="微软雅黑" panose="020B0503020204020204" pitchFamily="34" charset="-122"/>
                <a:ea typeface="微软雅黑" panose="020B0503020204020204" pitchFamily="34" charset="-122"/>
              </a:rPr>
              <a:t>第十五条</a:t>
            </a:r>
            <a:endParaRPr lang="zh-CN" altLang="en-US" sz="1600" b="1" dirty="0">
              <a:latin typeface="微软雅黑" panose="020B0503020204020204" pitchFamily="34" charset="-122"/>
              <a:ea typeface="微软雅黑" panose="020B0503020204020204" pitchFamily="34" charset="-122"/>
            </a:endParaRPr>
          </a:p>
        </p:txBody>
      </p:sp>
      <p:sp>
        <p:nvSpPr>
          <p:cNvPr id="22" name="圆角矩形 21"/>
          <p:cNvSpPr/>
          <p:nvPr/>
        </p:nvSpPr>
        <p:spPr>
          <a:xfrm>
            <a:off x="4219575" y="4891405"/>
            <a:ext cx="7688580" cy="1191895"/>
          </a:xfrm>
          <a:prstGeom prst="roundRect">
            <a:avLst/>
          </a:prstGeom>
          <a:noFill/>
          <a:ln w="12700">
            <a:solidFill>
              <a:schemeClr val="tx2"/>
            </a:solidFill>
          </a:ln>
        </p:spPr>
        <p:txBody>
          <a:bodyPr vert="horz" wrap="square" lIns="91440" tIns="45720" rIns="91440" bIns="45720" numCol="1" anchor="t" anchorCtr="0" compatLnSpc="1"/>
          <a:lstStyle/>
          <a:p>
            <a:endParaRPr lang="zh-CN" altLang="en-US"/>
          </a:p>
        </p:txBody>
      </p:sp>
      <p:sp>
        <p:nvSpPr>
          <p:cNvPr id="27" name="矩形 26"/>
          <p:cNvSpPr/>
          <p:nvPr/>
        </p:nvSpPr>
        <p:spPr>
          <a:xfrm>
            <a:off x="5533697" y="1949254"/>
            <a:ext cx="6132786" cy="2861310"/>
          </a:xfrm>
          <a:prstGeom prst="rect">
            <a:avLst/>
          </a:prstGeom>
          <a:noFill/>
        </p:spPr>
        <p:txBody>
          <a:bodyPr wrap="square">
            <a:spAutoFit/>
          </a:bodyPr>
          <a:lstStyle/>
          <a:p>
            <a:pPr algn="just"/>
            <a:r>
              <a:rPr lang="zh-CN" altLang="en-US" b="1" dirty="0">
                <a:latin typeface="微软雅黑" panose="020B0503020204020204" pitchFamily="34" charset="-122"/>
                <a:ea typeface="微软雅黑" panose="020B0503020204020204" pitchFamily="34" charset="-122"/>
              </a:rPr>
              <a:t>有下列情形之一的，可以从轻或者减轻处分： </a:t>
            </a:r>
          </a:p>
          <a:p>
            <a:pPr algn="just"/>
            <a:r>
              <a:rPr lang="zh-CN" altLang="en-US" b="1" dirty="0">
                <a:latin typeface="微软雅黑" panose="020B0503020204020204" pitchFamily="34" charset="-122"/>
                <a:ea typeface="微软雅黑" panose="020B0503020204020204" pitchFamily="34" charset="-122"/>
              </a:rPr>
              <a:t>（一）主动交代本人应当受到党纪处分的问题的； </a:t>
            </a:r>
          </a:p>
          <a:p>
            <a:pPr algn="just"/>
            <a:r>
              <a:rPr lang="zh-CN" altLang="en-US" b="1" dirty="0">
                <a:latin typeface="微软雅黑" panose="020B0503020204020204" pitchFamily="34" charset="-122"/>
                <a:ea typeface="微软雅黑" panose="020B0503020204020204" pitchFamily="34" charset="-122"/>
              </a:rPr>
              <a:t>（二）</a:t>
            </a:r>
            <a:r>
              <a:rPr lang="zh-CN" altLang="en-US" b="1" dirty="0">
                <a:solidFill>
                  <a:srgbClr val="C00000"/>
                </a:solidFill>
                <a:latin typeface="微软雅黑" panose="020B0503020204020204" pitchFamily="34" charset="-122"/>
                <a:ea typeface="微软雅黑" panose="020B0503020204020204" pitchFamily="34" charset="-122"/>
              </a:rPr>
              <a:t>在组织核实、立案审查过程中，能够配合核实审查工作，如实说明本人违纪违法事实的</a:t>
            </a:r>
            <a:r>
              <a:rPr lang="zh-CN" altLang="en-US" b="1" dirty="0">
                <a:latin typeface="微软雅黑" panose="020B0503020204020204" pitchFamily="34" charset="-122"/>
                <a:ea typeface="微软雅黑" panose="020B0503020204020204" pitchFamily="34" charset="-122"/>
              </a:rPr>
              <a:t>； </a:t>
            </a:r>
          </a:p>
          <a:p>
            <a:pPr algn="just"/>
            <a:r>
              <a:rPr lang="zh-CN" altLang="en-US" b="1" dirty="0">
                <a:latin typeface="微软雅黑" panose="020B0503020204020204" pitchFamily="34" charset="-122"/>
                <a:ea typeface="微软雅黑" panose="020B0503020204020204" pitchFamily="34" charset="-122"/>
              </a:rPr>
              <a:t>（三）检举同案人或者其他人应当受到党纪处分或者法律追究的问题，经查证属实的； </a:t>
            </a:r>
          </a:p>
          <a:p>
            <a:pPr algn="just"/>
            <a:r>
              <a:rPr lang="zh-CN" altLang="en-US" b="1" dirty="0">
                <a:latin typeface="微软雅黑" panose="020B0503020204020204" pitchFamily="34" charset="-122"/>
                <a:ea typeface="微软雅黑" panose="020B0503020204020204" pitchFamily="34" charset="-122"/>
              </a:rPr>
              <a:t>（四）主动挽回损失、消除不良影响或者有效阻止危害结果发生的； </a:t>
            </a:r>
          </a:p>
          <a:p>
            <a:pPr algn="just"/>
            <a:r>
              <a:rPr lang="zh-CN" altLang="en-US" b="1" dirty="0">
                <a:latin typeface="微软雅黑" panose="020B0503020204020204" pitchFamily="34" charset="-122"/>
                <a:ea typeface="微软雅黑" panose="020B0503020204020204" pitchFamily="34" charset="-122"/>
              </a:rPr>
              <a:t>（五）主动上交违纪所得的； </a:t>
            </a:r>
          </a:p>
          <a:p>
            <a:pPr algn="just"/>
            <a:r>
              <a:rPr lang="zh-CN" altLang="en-US" b="1" dirty="0">
                <a:latin typeface="微软雅黑" panose="020B0503020204020204" pitchFamily="34" charset="-122"/>
                <a:ea typeface="微软雅黑" panose="020B0503020204020204" pitchFamily="34" charset="-122"/>
              </a:rPr>
              <a:t>（六）有其他立功表现的。 </a:t>
            </a:r>
          </a:p>
        </p:txBody>
      </p:sp>
      <p:sp>
        <p:nvSpPr>
          <p:cNvPr id="28" name="矩形 27"/>
          <p:cNvSpPr/>
          <p:nvPr/>
        </p:nvSpPr>
        <p:spPr>
          <a:xfrm>
            <a:off x="5650537" y="5019045"/>
            <a:ext cx="6132786" cy="922020"/>
          </a:xfrm>
          <a:prstGeom prst="rect">
            <a:avLst/>
          </a:prstGeom>
          <a:noFill/>
        </p:spPr>
        <p:txBody>
          <a:bodyPr wrap="squar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第三十九条第二款  在</a:t>
            </a:r>
            <a:r>
              <a:rPr lang="zh-CN" altLang="en-US" b="1" dirty="0">
                <a:solidFill>
                  <a:srgbClr val="C00000"/>
                </a:solidFill>
                <a:latin typeface="微软雅黑" panose="020B0503020204020204" pitchFamily="34" charset="-122"/>
                <a:ea typeface="微软雅黑" panose="020B0503020204020204" pitchFamily="34" charset="-122"/>
              </a:rPr>
              <a:t>初核、立案调查过程中，涉嫌违纪的党员能够配合调查工作，如实坦白组织已掌握的其本人主要违纪事实的，可以从轻处分。</a:t>
            </a:r>
          </a:p>
        </p:txBody>
      </p:sp>
    </p:spTree>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250" fill="hold"/>
                                        <p:tgtEl>
                                          <p:spTgt spid="8"/>
                                        </p:tgtEl>
                                        <p:attrNameLst>
                                          <p:attrName>ppt_w</p:attrName>
                                        </p:attrNameLst>
                                      </p:cBhvr>
                                      <p:tavLst>
                                        <p:tav tm="0">
                                          <p:val>
                                            <p:fltVal val="0"/>
                                          </p:val>
                                        </p:tav>
                                        <p:tav tm="100000">
                                          <p:val>
                                            <p:strVal val="#ppt_w"/>
                                          </p:val>
                                        </p:tav>
                                      </p:tavLst>
                                    </p:anim>
                                    <p:anim calcmode="lin" valueType="num">
                                      <p:cBhvr>
                                        <p:cTn id="8" dur="250" fill="hold"/>
                                        <p:tgtEl>
                                          <p:spTgt spid="8"/>
                                        </p:tgtEl>
                                        <p:attrNameLst>
                                          <p:attrName>ppt_h</p:attrName>
                                        </p:attrNameLst>
                                      </p:cBhvr>
                                      <p:tavLst>
                                        <p:tav tm="0">
                                          <p:val>
                                            <p:fltVal val="0"/>
                                          </p:val>
                                        </p:tav>
                                        <p:tav tm="100000">
                                          <p:val>
                                            <p:strVal val="#ppt_h"/>
                                          </p:val>
                                        </p:tav>
                                      </p:tavLst>
                                    </p:anim>
                                    <p:animEffect transition="in" filter="fade">
                                      <p:cBhvr>
                                        <p:cTn id="9" dur="250"/>
                                        <p:tgtEl>
                                          <p:spTgt spid="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250" fill="hold"/>
                                        <p:tgtEl>
                                          <p:spTgt spid="13"/>
                                        </p:tgtEl>
                                        <p:attrNameLst>
                                          <p:attrName>ppt_w</p:attrName>
                                        </p:attrNameLst>
                                      </p:cBhvr>
                                      <p:tavLst>
                                        <p:tav tm="0">
                                          <p:val>
                                            <p:fltVal val="0"/>
                                          </p:val>
                                        </p:tav>
                                        <p:tav tm="100000">
                                          <p:val>
                                            <p:strVal val="#ppt_w"/>
                                          </p:val>
                                        </p:tav>
                                      </p:tavLst>
                                    </p:anim>
                                    <p:anim calcmode="lin" valueType="num">
                                      <p:cBhvr>
                                        <p:cTn id="14" dur="250" fill="hold"/>
                                        <p:tgtEl>
                                          <p:spTgt spid="13"/>
                                        </p:tgtEl>
                                        <p:attrNameLst>
                                          <p:attrName>ppt_h</p:attrName>
                                        </p:attrNameLst>
                                      </p:cBhvr>
                                      <p:tavLst>
                                        <p:tav tm="0">
                                          <p:val>
                                            <p:fltVal val="0"/>
                                          </p:val>
                                        </p:tav>
                                        <p:tav tm="100000">
                                          <p:val>
                                            <p:strVal val="#ppt_h"/>
                                          </p:val>
                                        </p:tav>
                                      </p:tavLst>
                                    </p:anim>
                                    <p:animEffect transition="in" filter="fade">
                                      <p:cBhvr>
                                        <p:cTn id="15" dur="250"/>
                                        <p:tgtEl>
                                          <p:spTgt spid="13"/>
                                        </p:tgtEl>
                                      </p:cBhvr>
                                    </p:animEffect>
                                  </p:childTnLst>
                                </p:cTn>
                              </p:par>
                            </p:childTnLst>
                          </p:cTn>
                        </p:par>
                        <p:par>
                          <p:cTn id="16" fill="hold">
                            <p:stCondLst>
                              <p:cond delay="1000"/>
                            </p:stCondLst>
                            <p:childTnLst>
                              <p:par>
                                <p:cTn id="17" presetID="22" presetClass="entr" presetSubtype="8"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250"/>
                                        <p:tgtEl>
                                          <p:spTgt spid="9"/>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250" fill="hold"/>
                                        <p:tgtEl>
                                          <p:spTgt spid="12"/>
                                        </p:tgtEl>
                                        <p:attrNameLst>
                                          <p:attrName>ppt_w</p:attrName>
                                        </p:attrNameLst>
                                      </p:cBhvr>
                                      <p:tavLst>
                                        <p:tav tm="0">
                                          <p:val>
                                            <p:fltVal val="0"/>
                                          </p:val>
                                        </p:tav>
                                        <p:tav tm="100000">
                                          <p:val>
                                            <p:strVal val="#ppt_w"/>
                                          </p:val>
                                        </p:tav>
                                      </p:tavLst>
                                    </p:anim>
                                    <p:anim calcmode="lin" valueType="num">
                                      <p:cBhvr>
                                        <p:cTn id="24" dur="250" fill="hold"/>
                                        <p:tgtEl>
                                          <p:spTgt spid="12"/>
                                        </p:tgtEl>
                                        <p:attrNameLst>
                                          <p:attrName>ppt_h</p:attrName>
                                        </p:attrNameLst>
                                      </p:cBhvr>
                                      <p:tavLst>
                                        <p:tav tm="0">
                                          <p:val>
                                            <p:fltVal val="0"/>
                                          </p:val>
                                        </p:tav>
                                        <p:tav tm="100000">
                                          <p:val>
                                            <p:strVal val="#ppt_h"/>
                                          </p:val>
                                        </p:tav>
                                      </p:tavLst>
                                    </p:anim>
                                    <p:animEffect transition="in" filter="fade">
                                      <p:cBhvr>
                                        <p:cTn id="25" dur="250"/>
                                        <p:tgtEl>
                                          <p:spTgt spid="12"/>
                                        </p:tgtEl>
                                      </p:cBhvr>
                                    </p:animEffect>
                                  </p:childTnLst>
                                </p:cTn>
                              </p:par>
                            </p:childTnLst>
                          </p:cTn>
                        </p:par>
                        <p:par>
                          <p:cTn id="26" fill="hold">
                            <p:stCondLst>
                              <p:cond delay="2000"/>
                            </p:stCondLst>
                            <p:childTnLst>
                              <p:par>
                                <p:cTn id="27" presetID="22" presetClass="entr" presetSubtype="2"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right)">
                                      <p:cBhvr>
                                        <p:cTn id="29" dur="250"/>
                                        <p:tgtEl>
                                          <p:spTgt spid="7"/>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ipe(left)">
                                      <p:cBhvr>
                                        <p:cTn id="33" dur="250"/>
                                        <p:tgtEl>
                                          <p:spTgt spid="6"/>
                                        </p:tgtEl>
                                      </p:cBhvr>
                                    </p:animEffect>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p:cTn id="37" dur="250" fill="hold"/>
                                        <p:tgtEl>
                                          <p:spTgt spid="14"/>
                                        </p:tgtEl>
                                        <p:attrNameLst>
                                          <p:attrName>ppt_w</p:attrName>
                                        </p:attrNameLst>
                                      </p:cBhvr>
                                      <p:tavLst>
                                        <p:tav tm="0">
                                          <p:val>
                                            <p:fltVal val="0"/>
                                          </p:val>
                                        </p:tav>
                                        <p:tav tm="100000">
                                          <p:val>
                                            <p:strVal val="#ppt_w"/>
                                          </p:val>
                                        </p:tav>
                                      </p:tavLst>
                                    </p:anim>
                                    <p:anim calcmode="lin" valueType="num">
                                      <p:cBhvr>
                                        <p:cTn id="38" dur="250" fill="hold"/>
                                        <p:tgtEl>
                                          <p:spTgt spid="14"/>
                                        </p:tgtEl>
                                        <p:attrNameLst>
                                          <p:attrName>ppt_h</p:attrName>
                                        </p:attrNameLst>
                                      </p:cBhvr>
                                      <p:tavLst>
                                        <p:tav tm="0">
                                          <p:val>
                                            <p:fltVal val="0"/>
                                          </p:val>
                                        </p:tav>
                                        <p:tav tm="100000">
                                          <p:val>
                                            <p:strVal val="#ppt_h"/>
                                          </p:val>
                                        </p:tav>
                                      </p:tavLst>
                                    </p:anim>
                                    <p:animEffect transition="in" filter="fade">
                                      <p:cBhvr>
                                        <p:cTn id="39" dur="250"/>
                                        <p:tgtEl>
                                          <p:spTgt spid="14"/>
                                        </p:tgtEl>
                                      </p:cBhvr>
                                    </p:animEffect>
                                  </p:childTnLst>
                                </p:cTn>
                              </p:par>
                            </p:childTnLst>
                          </p:cTn>
                        </p:par>
                        <p:par>
                          <p:cTn id="40" fill="hold">
                            <p:stCondLst>
                              <p:cond delay="3500"/>
                            </p:stCondLst>
                            <p:childTnLst>
                              <p:par>
                                <p:cTn id="41" presetID="6" presetClass="emph" presetSubtype="0" decel="100000" fill="hold" grpId="1" nodeType="afterEffect">
                                  <p:stCondLst>
                                    <p:cond delay="0"/>
                                  </p:stCondLst>
                                  <p:childTnLst>
                                    <p:animScale>
                                      <p:cBhvr>
                                        <p:cTn id="42" dur="250" fill="hold"/>
                                        <p:tgtEl>
                                          <p:spTgt spid="14"/>
                                        </p:tgtEl>
                                      </p:cBhvr>
                                      <p:by x="120000" y="120000"/>
                                    </p:animScale>
                                  </p:childTnLst>
                                </p:cTn>
                              </p:par>
                            </p:childTnLst>
                          </p:cTn>
                        </p:par>
                        <p:par>
                          <p:cTn id="43" fill="hold">
                            <p:stCondLst>
                              <p:cond delay="4000"/>
                            </p:stCondLst>
                            <p:childTnLst>
                              <p:par>
                                <p:cTn id="44" presetID="6" presetClass="emph" presetSubtype="0" decel="100000" fill="hold" grpId="2" nodeType="afterEffect">
                                  <p:stCondLst>
                                    <p:cond delay="0"/>
                                  </p:stCondLst>
                                  <p:childTnLst>
                                    <p:animScale>
                                      <p:cBhvr>
                                        <p:cTn id="45" dur="250" fill="hold"/>
                                        <p:tgtEl>
                                          <p:spTgt spid="14"/>
                                        </p:tgtEl>
                                      </p:cBhvr>
                                      <p:by x="83000" y="83000"/>
                                    </p:animScale>
                                  </p:childTnLst>
                                </p:cTn>
                              </p:par>
                            </p:childTnLst>
                          </p:cTn>
                        </p:par>
                        <p:par>
                          <p:cTn id="46" fill="hold">
                            <p:stCondLst>
                              <p:cond delay="4500"/>
                            </p:stCondLst>
                            <p:childTnLst>
                              <p:par>
                                <p:cTn id="47" presetID="12" presetClass="entr" presetSubtype="8" fill="hold" grpId="0" nodeType="after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additive="base">
                                        <p:cTn id="49" dur="500"/>
                                        <p:tgtEl>
                                          <p:spTgt spid="16"/>
                                        </p:tgtEl>
                                        <p:attrNameLst>
                                          <p:attrName>ppt_x</p:attrName>
                                        </p:attrNameLst>
                                      </p:cBhvr>
                                      <p:tavLst>
                                        <p:tav tm="0">
                                          <p:val>
                                            <p:strVal val="#ppt_x-#ppt_w*1.125000"/>
                                          </p:val>
                                        </p:tav>
                                        <p:tav tm="100000">
                                          <p:val>
                                            <p:strVal val="#ppt_x"/>
                                          </p:val>
                                        </p:tav>
                                      </p:tavLst>
                                    </p:anim>
                                    <p:animEffect transition="in" filter="wipe(right)">
                                      <p:cBhvr>
                                        <p:cTn id="50" dur="500"/>
                                        <p:tgtEl>
                                          <p:spTgt spid="16"/>
                                        </p:tgtEl>
                                      </p:cBhvr>
                                    </p:animEffect>
                                  </p:childTnLst>
                                </p:cTn>
                              </p:par>
                            </p:childTnLst>
                          </p:cTn>
                        </p:par>
                        <p:par>
                          <p:cTn id="51" fill="hold">
                            <p:stCondLst>
                              <p:cond delay="5000"/>
                            </p:stCondLst>
                            <p:childTnLst>
                              <p:par>
                                <p:cTn id="52" presetID="53" presetClass="entr" presetSubtype="16" fill="hold" grpId="0" nodeType="afterEffect">
                                  <p:stCondLst>
                                    <p:cond delay="0"/>
                                  </p:stCondLst>
                                  <p:iterate type="lt">
                                    <p:tmPct val="10000"/>
                                  </p:iterate>
                                  <p:childTnLst>
                                    <p:set>
                                      <p:cBhvr>
                                        <p:cTn id="53" dur="1" fill="hold">
                                          <p:stCondLst>
                                            <p:cond delay="0"/>
                                          </p:stCondLst>
                                        </p:cTn>
                                        <p:tgtEl>
                                          <p:spTgt spid="27"/>
                                        </p:tgtEl>
                                        <p:attrNameLst>
                                          <p:attrName>style.visibility</p:attrName>
                                        </p:attrNameLst>
                                      </p:cBhvr>
                                      <p:to>
                                        <p:strVal val="visible"/>
                                      </p:to>
                                    </p:set>
                                    <p:anim calcmode="lin" valueType="num">
                                      <p:cBhvr>
                                        <p:cTn id="54" dur="250" fill="hold"/>
                                        <p:tgtEl>
                                          <p:spTgt spid="27"/>
                                        </p:tgtEl>
                                        <p:attrNameLst>
                                          <p:attrName>ppt_w</p:attrName>
                                        </p:attrNameLst>
                                      </p:cBhvr>
                                      <p:tavLst>
                                        <p:tav tm="0">
                                          <p:val>
                                            <p:fltVal val="0"/>
                                          </p:val>
                                        </p:tav>
                                        <p:tav tm="100000">
                                          <p:val>
                                            <p:strVal val="#ppt_w"/>
                                          </p:val>
                                        </p:tav>
                                      </p:tavLst>
                                    </p:anim>
                                    <p:anim calcmode="lin" valueType="num">
                                      <p:cBhvr>
                                        <p:cTn id="55" dur="250" fill="hold"/>
                                        <p:tgtEl>
                                          <p:spTgt spid="27"/>
                                        </p:tgtEl>
                                        <p:attrNameLst>
                                          <p:attrName>ppt_h</p:attrName>
                                        </p:attrNameLst>
                                      </p:cBhvr>
                                      <p:tavLst>
                                        <p:tav tm="0">
                                          <p:val>
                                            <p:fltVal val="0"/>
                                          </p:val>
                                        </p:tav>
                                        <p:tav tm="100000">
                                          <p:val>
                                            <p:strVal val="#ppt_h"/>
                                          </p:val>
                                        </p:tav>
                                      </p:tavLst>
                                    </p:anim>
                                    <p:animEffect transition="in" filter="fade">
                                      <p:cBhvr>
                                        <p:cTn id="56" dur="250"/>
                                        <p:tgtEl>
                                          <p:spTgt spid="27"/>
                                        </p:tgtEl>
                                      </p:cBhvr>
                                    </p:animEffect>
                                  </p:childTnLst>
                                </p:cTn>
                              </p:par>
                            </p:childTnLst>
                          </p:cTn>
                        </p:par>
                        <p:par>
                          <p:cTn id="57" fill="hold">
                            <p:stCondLst>
                              <p:cond delay="7574"/>
                            </p:stCondLst>
                            <p:childTnLst>
                              <p:par>
                                <p:cTn id="58" presetID="53" presetClass="entr" presetSubtype="16" fill="hold" grpId="0" nodeType="afterEffect">
                                  <p:stCondLst>
                                    <p:cond delay="0"/>
                                  </p:stCondLst>
                                  <p:childTnLst>
                                    <p:set>
                                      <p:cBhvr>
                                        <p:cTn id="59" dur="1" fill="hold">
                                          <p:stCondLst>
                                            <p:cond delay="0"/>
                                          </p:stCondLst>
                                        </p:cTn>
                                        <p:tgtEl>
                                          <p:spTgt spid="21"/>
                                        </p:tgtEl>
                                        <p:attrNameLst>
                                          <p:attrName>style.visibility</p:attrName>
                                        </p:attrNameLst>
                                      </p:cBhvr>
                                      <p:to>
                                        <p:strVal val="visible"/>
                                      </p:to>
                                    </p:set>
                                    <p:anim calcmode="lin" valueType="num">
                                      <p:cBhvr>
                                        <p:cTn id="60" dur="250" fill="hold"/>
                                        <p:tgtEl>
                                          <p:spTgt spid="21"/>
                                        </p:tgtEl>
                                        <p:attrNameLst>
                                          <p:attrName>ppt_w</p:attrName>
                                        </p:attrNameLst>
                                      </p:cBhvr>
                                      <p:tavLst>
                                        <p:tav tm="0">
                                          <p:val>
                                            <p:fltVal val="0"/>
                                          </p:val>
                                        </p:tav>
                                        <p:tav tm="100000">
                                          <p:val>
                                            <p:strVal val="#ppt_w"/>
                                          </p:val>
                                        </p:tav>
                                      </p:tavLst>
                                    </p:anim>
                                    <p:anim calcmode="lin" valueType="num">
                                      <p:cBhvr>
                                        <p:cTn id="61" dur="250" fill="hold"/>
                                        <p:tgtEl>
                                          <p:spTgt spid="21"/>
                                        </p:tgtEl>
                                        <p:attrNameLst>
                                          <p:attrName>ppt_h</p:attrName>
                                        </p:attrNameLst>
                                      </p:cBhvr>
                                      <p:tavLst>
                                        <p:tav tm="0">
                                          <p:val>
                                            <p:fltVal val="0"/>
                                          </p:val>
                                        </p:tav>
                                        <p:tav tm="100000">
                                          <p:val>
                                            <p:strVal val="#ppt_h"/>
                                          </p:val>
                                        </p:tav>
                                      </p:tavLst>
                                    </p:anim>
                                    <p:animEffect transition="in" filter="fade">
                                      <p:cBhvr>
                                        <p:cTn id="62" dur="250"/>
                                        <p:tgtEl>
                                          <p:spTgt spid="21"/>
                                        </p:tgtEl>
                                      </p:cBhvr>
                                    </p:animEffect>
                                  </p:childTnLst>
                                </p:cTn>
                              </p:par>
                            </p:childTnLst>
                          </p:cTn>
                        </p:par>
                        <p:par>
                          <p:cTn id="63" fill="hold">
                            <p:stCondLst>
                              <p:cond delay="8074"/>
                            </p:stCondLst>
                            <p:childTnLst>
                              <p:par>
                                <p:cTn id="64" presetID="6" presetClass="emph" presetSubtype="0" decel="100000" fill="hold" grpId="1" nodeType="afterEffect">
                                  <p:stCondLst>
                                    <p:cond delay="0"/>
                                  </p:stCondLst>
                                  <p:childTnLst>
                                    <p:animScale>
                                      <p:cBhvr>
                                        <p:cTn id="65" dur="250" fill="hold"/>
                                        <p:tgtEl>
                                          <p:spTgt spid="21"/>
                                        </p:tgtEl>
                                      </p:cBhvr>
                                      <p:by x="120000" y="120000"/>
                                    </p:animScale>
                                  </p:childTnLst>
                                </p:cTn>
                              </p:par>
                            </p:childTnLst>
                          </p:cTn>
                        </p:par>
                        <p:par>
                          <p:cTn id="66" fill="hold">
                            <p:stCondLst>
                              <p:cond delay="8574"/>
                            </p:stCondLst>
                            <p:childTnLst>
                              <p:par>
                                <p:cTn id="67" presetID="6" presetClass="emph" presetSubtype="0" decel="100000" fill="hold" grpId="2" nodeType="afterEffect">
                                  <p:stCondLst>
                                    <p:cond delay="0"/>
                                  </p:stCondLst>
                                  <p:childTnLst>
                                    <p:animScale>
                                      <p:cBhvr>
                                        <p:cTn id="68" dur="250" fill="hold"/>
                                        <p:tgtEl>
                                          <p:spTgt spid="21"/>
                                        </p:tgtEl>
                                      </p:cBhvr>
                                      <p:by x="83000" y="83000"/>
                                    </p:animScale>
                                  </p:childTnLst>
                                </p:cTn>
                              </p:par>
                            </p:childTnLst>
                          </p:cTn>
                        </p:par>
                        <p:par>
                          <p:cTn id="69" fill="hold">
                            <p:stCondLst>
                              <p:cond delay="9074"/>
                            </p:stCondLst>
                            <p:childTnLst>
                              <p:par>
                                <p:cTn id="70" presetID="12" presetClass="entr" presetSubtype="8" fill="hold" grpId="0" nodeType="afterEffect">
                                  <p:stCondLst>
                                    <p:cond delay="0"/>
                                  </p:stCondLst>
                                  <p:childTnLst>
                                    <p:set>
                                      <p:cBhvr>
                                        <p:cTn id="71" dur="1" fill="hold">
                                          <p:stCondLst>
                                            <p:cond delay="0"/>
                                          </p:stCondLst>
                                        </p:cTn>
                                        <p:tgtEl>
                                          <p:spTgt spid="22"/>
                                        </p:tgtEl>
                                        <p:attrNameLst>
                                          <p:attrName>style.visibility</p:attrName>
                                        </p:attrNameLst>
                                      </p:cBhvr>
                                      <p:to>
                                        <p:strVal val="visible"/>
                                      </p:to>
                                    </p:set>
                                    <p:anim calcmode="lin" valueType="num">
                                      <p:cBhvr additive="base">
                                        <p:cTn id="72" dur="500"/>
                                        <p:tgtEl>
                                          <p:spTgt spid="22"/>
                                        </p:tgtEl>
                                        <p:attrNameLst>
                                          <p:attrName>ppt_x</p:attrName>
                                        </p:attrNameLst>
                                      </p:cBhvr>
                                      <p:tavLst>
                                        <p:tav tm="0">
                                          <p:val>
                                            <p:strVal val="#ppt_x-#ppt_w*1.125000"/>
                                          </p:val>
                                        </p:tav>
                                        <p:tav tm="100000">
                                          <p:val>
                                            <p:strVal val="#ppt_x"/>
                                          </p:val>
                                        </p:tav>
                                      </p:tavLst>
                                    </p:anim>
                                    <p:animEffect transition="in" filter="wipe(right)">
                                      <p:cBhvr>
                                        <p:cTn id="73" dur="500"/>
                                        <p:tgtEl>
                                          <p:spTgt spid="22"/>
                                        </p:tgtEl>
                                      </p:cBhvr>
                                    </p:animEffect>
                                  </p:childTnLst>
                                </p:cTn>
                              </p:par>
                            </p:childTnLst>
                          </p:cTn>
                        </p:par>
                        <p:par>
                          <p:cTn id="74" fill="hold">
                            <p:stCondLst>
                              <p:cond delay="9574"/>
                            </p:stCondLst>
                            <p:childTnLst>
                              <p:par>
                                <p:cTn id="75" presetID="53" presetClass="entr" presetSubtype="16" fill="hold" grpId="0" nodeType="afterEffect">
                                  <p:stCondLst>
                                    <p:cond delay="0"/>
                                  </p:stCondLst>
                                  <p:iterate type="lt">
                                    <p:tmPct val="10000"/>
                                  </p:iterate>
                                  <p:childTnLst>
                                    <p:set>
                                      <p:cBhvr>
                                        <p:cTn id="76" dur="1" fill="hold">
                                          <p:stCondLst>
                                            <p:cond delay="0"/>
                                          </p:stCondLst>
                                        </p:cTn>
                                        <p:tgtEl>
                                          <p:spTgt spid="28"/>
                                        </p:tgtEl>
                                        <p:attrNameLst>
                                          <p:attrName>style.visibility</p:attrName>
                                        </p:attrNameLst>
                                      </p:cBhvr>
                                      <p:to>
                                        <p:strVal val="visible"/>
                                      </p:to>
                                    </p:set>
                                    <p:anim calcmode="lin" valueType="num">
                                      <p:cBhvr>
                                        <p:cTn id="77" dur="250" fill="hold"/>
                                        <p:tgtEl>
                                          <p:spTgt spid="28"/>
                                        </p:tgtEl>
                                        <p:attrNameLst>
                                          <p:attrName>ppt_w</p:attrName>
                                        </p:attrNameLst>
                                      </p:cBhvr>
                                      <p:tavLst>
                                        <p:tav tm="0">
                                          <p:val>
                                            <p:fltVal val="0"/>
                                          </p:val>
                                        </p:tav>
                                        <p:tav tm="100000">
                                          <p:val>
                                            <p:strVal val="#ppt_w"/>
                                          </p:val>
                                        </p:tav>
                                      </p:tavLst>
                                    </p:anim>
                                    <p:anim calcmode="lin" valueType="num">
                                      <p:cBhvr>
                                        <p:cTn id="78" dur="250" fill="hold"/>
                                        <p:tgtEl>
                                          <p:spTgt spid="28"/>
                                        </p:tgtEl>
                                        <p:attrNameLst>
                                          <p:attrName>ppt_h</p:attrName>
                                        </p:attrNameLst>
                                      </p:cBhvr>
                                      <p:tavLst>
                                        <p:tav tm="0">
                                          <p:val>
                                            <p:fltVal val="0"/>
                                          </p:val>
                                        </p:tav>
                                        <p:tav tm="100000">
                                          <p:val>
                                            <p:strVal val="#ppt_h"/>
                                          </p:val>
                                        </p:tav>
                                      </p:tavLst>
                                    </p:anim>
                                    <p:animEffect transition="in" filter="fade">
                                      <p:cBhvr>
                                        <p:cTn id="79" dur="25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P spid="8" grpId="0" bldLvl="0" animBg="1"/>
      <p:bldP spid="12" grpId="0" bldLvl="0" animBg="1"/>
      <p:bldP spid="13" grpId="0"/>
      <p:bldP spid="14" grpId="0" bldLvl="0" animBg="1"/>
      <p:bldP spid="14" grpId="1" bldLvl="0" animBg="1"/>
      <p:bldP spid="14" grpId="2" bldLvl="0" animBg="1"/>
      <p:bldP spid="16" grpId="0" bldLvl="0" animBg="1"/>
      <p:bldP spid="21" grpId="0" bldLvl="0" animBg="1"/>
      <p:bldP spid="21" grpId="1" bldLvl="0" animBg="1"/>
      <p:bldP spid="21" grpId="2" bldLvl="0" animBg="1"/>
      <p:bldP spid="22" grpId="0" bldLvl="0" animBg="1"/>
      <p:bldP spid="27" grpId="0"/>
      <p:bldP spid="28"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88923" y="246423"/>
            <a:ext cx="4103077" cy="675011"/>
          </a:xfrm>
          <a:prstGeom prst="rect">
            <a:avLst/>
          </a:prstGeom>
        </p:spPr>
      </p:pic>
      <p:cxnSp>
        <p:nvCxnSpPr>
          <p:cNvPr id="3" name="直接连接符 2"/>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060287" y="353095"/>
            <a:ext cx="5262188" cy="461665"/>
          </a:xfrm>
          <a:prstGeom prst="rect">
            <a:avLst/>
          </a:prstGeom>
        </p:spPr>
        <p:txBody>
          <a:bodyPr wrap="square">
            <a:spAutoFit/>
          </a:bodyPr>
          <a:lstStyle/>
          <a:p>
            <a:r>
              <a:rPr lang="zh-CN" altLang="en-US" sz="2400" b="1" dirty="0" smtClean="0">
                <a:solidFill>
                  <a:schemeClr val="accent1"/>
                </a:solidFill>
                <a:latin typeface="微软雅黑" panose="020B0503020204020204" pitchFamily="34" charset="-122"/>
                <a:ea typeface="微软雅黑" panose="020B0503020204020204" pitchFamily="34" charset="-122"/>
              </a:rPr>
              <a:t>第二部分：总则</a:t>
            </a:r>
            <a:endParaRPr lang="zh-CN" altLang="en-US" sz="2400" b="1" dirty="0">
              <a:solidFill>
                <a:srgbClr val="C00000"/>
              </a:solidFill>
              <a:latin typeface="微软雅黑" panose="020B0503020204020204" pitchFamily="34" charset="-122"/>
              <a:ea typeface="微软雅黑" panose="020B0503020204020204" pitchFamily="34" charset="-122"/>
            </a:endParaRPr>
          </a:p>
        </p:txBody>
      </p:sp>
      <p:sp>
        <p:nvSpPr>
          <p:cNvPr id="5" name="Freeform 29"/>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6" name="Freeform 5"/>
          <p:cNvSpPr/>
          <p:nvPr/>
        </p:nvSpPr>
        <p:spPr bwMode="auto">
          <a:xfrm>
            <a:off x="2134024" y="2343480"/>
            <a:ext cx="1520530" cy="311615"/>
          </a:xfrm>
          <a:custGeom>
            <a:avLst/>
            <a:gdLst>
              <a:gd name="T0" fmla="*/ 0 w 5290"/>
              <a:gd name="T1" fmla="*/ 0 h 1083"/>
              <a:gd name="T2" fmla="*/ 3703 w 5290"/>
              <a:gd name="T3" fmla="*/ 0 h 1083"/>
              <a:gd name="T4" fmla="*/ 5290 w 5290"/>
              <a:gd name="T5" fmla="*/ 1083 h 1083"/>
              <a:gd name="T6" fmla="*/ 3774 w 5290"/>
              <a:gd name="T7" fmla="*/ 157 h 1083"/>
              <a:gd name="T8" fmla="*/ 0 w 5290"/>
              <a:gd name="T9" fmla="*/ 157 h 1083"/>
              <a:gd name="T10" fmla="*/ 0 w 5290"/>
              <a:gd name="T11" fmla="*/ 0 h 1083"/>
            </a:gdLst>
            <a:ahLst/>
            <a:cxnLst>
              <a:cxn ang="0">
                <a:pos x="T0" y="T1"/>
              </a:cxn>
              <a:cxn ang="0">
                <a:pos x="T2" y="T3"/>
              </a:cxn>
              <a:cxn ang="0">
                <a:pos x="T4" y="T5"/>
              </a:cxn>
              <a:cxn ang="0">
                <a:pos x="T6" y="T7"/>
              </a:cxn>
              <a:cxn ang="0">
                <a:pos x="T8" y="T9"/>
              </a:cxn>
              <a:cxn ang="0">
                <a:pos x="T10" y="T11"/>
              </a:cxn>
            </a:cxnLst>
            <a:rect l="0" t="0" r="r" b="b"/>
            <a:pathLst>
              <a:path w="5290" h="1083">
                <a:moveTo>
                  <a:pt x="0" y="0"/>
                </a:moveTo>
                <a:lnTo>
                  <a:pt x="3703" y="0"/>
                </a:lnTo>
                <a:cubicBezTo>
                  <a:pt x="4422" y="0"/>
                  <a:pt x="5040" y="451"/>
                  <a:pt x="5290" y="1083"/>
                </a:cubicBezTo>
                <a:cubicBezTo>
                  <a:pt x="5006" y="534"/>
                  <a:pt x="4432" y="157"/>
                  <a:pt x="3774" y="157"/>
                </a:cubicBezTo>
                <a:lnTo>
                  <a:pt x="0" y="157"/>
                </a:lnTo>
                <a:lnTo>
                  <a:pt x="0" y="0"/>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7" name="Freeform 6"/>
          <p:cNvSpPr/>
          <p:nvPr/>
        </p:nvSpPr>
        <p:spPr bwMode="auto">
          <a:xfrm>
            <a:off x="787271" y="4686221"/>
            <a:ext cx="2839573" cy="311615"/>
          </a:xfrm>
          <a:custGeom>
            <a:avLst/>
            <a:gdLst>
              <a:gd name="T0" fmla="*/ 9880 w 9880"/>
              <a:gd name="T1" fmla="*/ 1083 h 1083"/>
              <a:gd name="T2" fmla="*/ 1586 w 9880"/>
              <a:gd name="T3" fmla="*/ 1083 h 1083"/>
              <a:gd name="T4" fmla="*/ 0 w 9880"/>
              <a:gd name="T5" fmla="*/ 0 h 1083"/>
              <a:gd name="T6" fmla="*/ 1515 w 9880"/>
              <a:gd name="T7" fmla="*/ 926 h 1083"/>
              <a:gd name="T8" fmla="*/ 9880 w 9880"/>
              <a:gd name="T9" fmla="*/ 926 h 1083"/>
              <a:gd name="T10" fmla="*/ 9880 w 9880"/>
              <a:gd name="T11" fmla="*/ 1083 h 1083"/>
            </a:gdLst>
            <a:ahLst/>
            <a:cxnLst>
              <a:cxn ang="0">
                <a:pos x="T0" y="T1"/>
              </a:cxn>
              <a:cxn ang="0">
                <a:pos x="T2" y="T3"/>
              </a:cxn>
              <a:cxn ang="0">
                <a:pos x="T4" y="T5"/>
              </a:cxn>
              <a:cxn ang="0">
                <a:pos x="T6" y="T7"/>
              </a:cxn>
              <a:cxn ang="0">
                <a:pos x="T8" y="T9"/>
              </a:cxn>
              <a:cxn ang="0">
                <a:pos x="T10" y="T11"/>
              </a:cxn>
            </a:cxnLst>
            <a:rect l="0" t="0" r="r" b="b"/>
            <a:pathLst>
              <a:path w="9880" h="1083">
                <a:moveTo>
                  <a:pt x="9880" y="1083"/>
                </a:moveTo>
                <a:lnTo>
                  <a:pt x="1586" y="1083"/>
                </a:lnTo>
                <a:cubicBezTo>
                  <a:pt x="868" y="1083"/>
                  <a:pt x="250" y="632"/>
                  <a:pt x="0" y="0"/>
                </a:cubicBezTo>
                <a:cubicBezTo>
                  <a:pt x="284" y="549"/>
                  <a:pt x="858" y="926"/>
                  <a:pt x="1515" y="926"/>
                </a:cubicBezTo>
                <a:lnTo>
                  <a:pt x="9880" y="926"/>
                </a:lnTo>
                <a:lnTo>
                  <a:pt x="9880" y="1083"/>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8" name="Oval 7"/>
          <p:cNvSpPr>
            <a:spLocks noChangeArrowheads="1"/>
          </p:cNvSpPr>
          <p:nvPr/>
        </p:nvSpPr>
        <p:spPr bwMode="auto">
          <a:xfrm>
            <a:off x="844838" y="2339725"/>
            <a:ext cx="1182634" cy="1182634"/>
          </a:xfrm>
          <a:prstGeom prst="ellipse">
            <a:avLst/>
          </a:prstGeom>
          <a:solidFill>
            <a:schemeClr val="accent1"/>
          </a:solidFill>
          <a:ln>
            <a:noFill/>
          </a:ln>
        </p:spPr>
        <p:txBody>
          <a:bodyPr vert="horz" wrap="square" lIns="91440" tIns="45720" rIns="91440" bIns="45720" numCol="1" anchor="t" anchorCtr="0" compatLnSpc="1"/>
          <a:lstStyle/>
          <a:p>
            <a:endParaRPr lang="zh-CN" altLang="en-US"/>
          </a:p>
        </p:txBody>
      </p:sp>
      <p:cxnSp>
        <p:nvCxnSpPr>
          <p:cNvPr id="9" name="直接连接符 8"/>
          <p:cNvCxnSpPr/>
          <p:nvPr/>
        </p:nvCxnSpPr>
        <p:spPr>
          <a:xfrm>
            <a:off x="890844" y="3670658"/>
            <a:ext cx="2736000" cy="0"/>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485223" y="3814301"/>
            <a:ext cx="3547241" cy="1077218"/>
          </a:xfrm>
          <a:prstGeom prst="rect">
            <a:avLst/>
          </a:prstGeom>
          <a:noFill/>
          <a:effectLst/>
        </p:spPr>
        <p:txBody>
          <a:bodyPr wrap="square" rtlCol="0">
            <a:spAutoFit/>
          </a:bodyPr>
          <a:lstStyle>
            <a:defPPr>
              <a:defRPr lang="zh-CN"/>
            </a:defPPr>
            <a:lvl1pPr algn="ctr">
              <a:defRPr sz="2400">
                <a:solidFill>
                  <a:srgbClr val="C80000"/>
                </a:solidFill>
                <a:effectLst/>
                <a:latin typeface="微软雅黑" panose="020B0503020204020204" pitchFamily="34" charset="-122"/>
                <a:ea typeface="微软雅黑" panose="020B0503020204020204" pitchFamily="34" charset="-122"/>
              </a:defRPr>
            </a:lvl1pPr>
          </a:lstStyle>
          <a:p>
            <a:r>
              <a:rPr lang="zh-CN" altLang="en-US" sz="3200" b="1" dirty="0" smtClean="0">
                <a:gradFill>
                  <a:gsLst>
                    <a:gs pos="60000">
                      <a:srgbClr val="D40000"/>
                    </a:gs>
                    <a:gs pos="0">
                      <a:srgbClr val="D40000"/>
                    </a:gs>
                    <a:gs pos="80000">
                      <a:srgbClr val="640000"/>
                    </a:gs>
                    <a:gs pos="100000">
                      <a:srgbClr val="640000"/>
                    </a:gs>
                  </a:gsLst>
                  <a:lin ang="5400000" scaled="0"/>
                </a:gradFill>
              </a:rPr>
              <a:t>纪律处分</a:t>
            </a:r>
            <a:endParaRPr lang="en-US" altLang="zh-CN" sz="3200" b="1" dirty="0" smtClean="0">
              <a:gradFill>
                <a:gsLst>
                  <a:gs pos="60000">
                    <a:srgbClr val="D40000"/>
                  </a:gs>
                  <a:gs pos="0">
                    <a:srgbClr val="D40000"/>
                  </a:gs>
                  <a:gs pos="80000">
                    <a:srgbClr val="640000"/>
                  </a:gs>
                  <a:gs pos="100000">
                    <a:srgbClr val="640000"/>
                  </a:gs>
                </a:gsLst>
                <a:lin ang="5400000" scaled="0"/>
              </a:gradFill>
            </a:endParaRPr>
          </a:p>
          <a:p>
            <a:r>
              <a:rPr lang="zh-CN" altLang="en-US" sz="3200" b="1" dirty="0" smtClean="0">
                <a:gradFill>
                  <a:gsLst>
                    <a:gs pos="60000">
                      <a:srgbClr val="D40000"/>
                    </a:gs>
                    <a:gs pos="0">
                      <a:srgbClr val="D40000"/>
                    </a:gs>
                    <a:gs pos="80000">
                      <a:srgbClr val="640000"/>
                    </a:gs>
                    <a:gs pos="100000">
                      <a:srgbClr val="640000"/>
                    </a:gs>
                  </a:gsLst>
                  <a:lin ang="5400000" scaled="0"/>
                </a:gradFill>
              </a:rPr>
              <a:t>运用规则</a:t>
            </a:r>
            <a:endParaRPr lang="zh-CN" altLang="en-US" sz="3200" b="1" dirty="0">
              <a:gradFill>
                <a:gsLst>
                  <a:gs pos="60000">
                    <a:srgbClr val="D40000"/>
                  </a:gs>
                  <a:gs pos="0">
                    <a:srgbClr val="D40000"/>
                  </a:gs>
                  <a:gs pos="80000">
                    <a:srgbClr val="640000"/>
                  </a:gs>
                  <a:gs pos="100000">
                    <a:srgbClr val="640000"/>
                  </a:gs>
                </a:gsLst>
                <a:lin ang="5400000" scaled="0"/>
              </a:gradFill>
            </a:endParaRPr>
          </a:p>
        </p:txBody>
      </p:sp>
      <p:sp>
        <p:nvSpPr>
          <p:cNvPr id="13" name="矩形 12"/>
          <p:cNvSpPr/>
          <p:nvPr/>
        </p:nvSpPr>
        <p:spPr>
          <a:xfrm>
            <a:off x="2062556" y="2817722"/>
            <a:ext cx="1668845" cy="523220"/>
          </a:xfrm>
          <a:prstGeom prst="rect">
            <a:avLst/>
          </a:prstGeom>
        </p:spPr>
        <p:txBody>
          <a:bodyPr wrap="square">
            <a:spAutoFit/>
          </a:bodyPr>
          <a:lstStyle/>
          <a:p>
            <a:pPr algn="ctr"/>
            <a:r>
              <a:rPr lang="zh-CN" altLang="en-US" sz="2800" b="1" dirty="0" smtClean="0">
                <a:solidFill>
                  <a:srgbClr val="C00000"/>
                </a:solidFill>
                <a:latin typeface="微软雅黑" panose="020B0503020204020204" pitchFamily="34" charset="-122"/>
                <a:ea typeface="微软雅黑" panose="020B0503020204020204" pitchFamily="34" charset="-122"/>
              </a:rPr>
              <a:t>第三章</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4" name="圆角矩形 13"/>
          <p:cNvSpPr/>
          <p:nvPr/>
        </p:nvSpPr>
        <p:spPr>
          <a:xfrm>
            <a:off x="4161790" y="1936115"/>
            <a:ext cx="1274445" cy="2098040"/>
          </a:xfrm>
          <a:prstGeom prst="roundRect">
            <a:avLst/>
          </a:prstGeom>
          <a:solidFill>
            <a:schemeClr val="accent1"/>
          </a:solidFill>
          <a:ln>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smtClean="0">
                <a:latin typeface="微软雅黑" panose="020B0503020204020204" pitchFamily="34" charset="-122"/>
                <a:ea typeface="微软雅黑" panose="020B0503020204020204" pitchFamily="34" charset="-122"/>
              </a:rPr>
              <a:t>2018</a:t>
            </a:r>
            <a:r>
              <a:rPr lang="zh-CN" altLang="en-US" sz="1600" b="1" dirty="0" smtClean="0">
                <a:latin typeface="微软雅黑" panose="020B0503020204020204" pitchFamily="34" charset="-122"/>
                <a:ea typeface="微软雅黑" panose="020B0503020204020204" pitchFamily="34" charset="-122"/>
              </a:rPr>
              <a:t>条例</a:t>
            </a:r>
            <a:endParaRPr lang="en-US" altLang="zh-CN" sz="1600" b="1" dirty="0" smtClean="0">
              <a:latin typeface="微软雅黑" panose="020B0503020204020204" pitchFamily="34" charset="-122"/>
              <a:ea typeface="微软雅黑" panose="020B0503020204020204" pitchFamily="34" charset="-122"/>
            </a:endParaRPr>
          </a:p>
          <a:p>
            <a:pPr algn="ctr"/>
            <a:r>
              <a:rPr lang="zh-CN" altLang="en-US" sz="1600" b="1" dirty="0" smtClean="0">
                <a:latin typeface="微软雅黑" panose="020B0503020204020204" pitchFamily="34" charset="-122"/>
                <a:ea typeface="微软雅黑" panose="020B0503020204020204" pitchFamily="34" charset="-122"/>
              </a:rPr>
              <a:t>第二十条</a:t>
            </a:r>
            <a:endParaRPr lang="zh-CN" altLang="en-US" sz="1600" b="1" dirty="0">
              <a:latin typeface="微软雅黑" panose="020B0503020204020204" pitchFamily="34" charset="-122"/>
              <a:ea typeface="微软雅黑" panose="020B0503020204020204" pitchFamily="34" charset="-122"/>
            </a:endParaRPr>
          </a:p>
        </p:txBody>
      </p:sp>
      <p:sp>
        <p:nvSpPr>
          <p:cNvPr id="16" name="圆角矩形 15"/>
          <p:cNvSpPr/>
          <p:nvPr/>
        </p:nvSpPr>
        <p:spPr>
          <a:xfrm>
            <a:off x="4161790" y="1945640"/>
            <a:ext cx="7631430" cy="2088515"/>
          </a:xfrm>
          <a:prstGeom prst="roundRect">
            <a:avLst/>
          </a:prstGeom>
          <a:noFill/>
          <a:ln w="12700">
            <a:solidFill>
              <a:schemeClr val="tx2"/>
            </a:solidFill>
          </a:ln>
        </p:spPr>
        <p:txBody>
          <a:bodyPr vert="horz" wrap="square" lIns="91440" tIns="45720" rIns="91440" bIns="45720" numCol="1" anchor="t" anchorCtr="0" compatLnSpc="1"/>
          <a:lstStyle/>
          <a:p>
            <a:endParaRPr lang="zh-CN" altLang="en-US"/>
          </a:p>
        </p:txBody>
      </p:sp>
      <p:sp>
        <p:nvSpPr>
          <p:cNvPr id="21" name="圆角矩形 20"/>
          <p:cNvSpPr/>
          <p:nvPr/>
        </p:nvSpPr>
        <p:spPr>
          <a:xfrm>
            <a:off x="4161881" y="4161239"/>
            <a:ext cx="1274247" cy="1674356"/>
          </a:xfrm>
          <a:prstGeom prst="roundRect">
            <a:avLst/>
          </a:prstGeom>
          <a:solidFill>
            <a:schemeClr val="accent1"/>
          </a:solidFill>
          <a:ln>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smtClean="0">
                <a:latin typeface="微软雅黑" panose="020B0503020204020204" pitchFamily="34" charset="-122"/>
                <a:ea typeface="微软雅黑" panose="020B0503020204020204" pitchFamily="34" charset="-122"/>
              </a:rPr>
              <a:t>2016</a:t>
            </a:r>
            <a:r>
              <a:rPr lang="zh-CN" altLang="en-US" sz="1600" b="1" dirty="0" smtClean="0">
                <a:latin typeface="微软雅黑" panose="020B0503020204020204" pitchFamily="34" charset="-122"/>
                <a:ea typeface="微软雅黑" panose="020B0503020204020204" pitchFamily="34" charset="-122"/>
              </a:rPr>
              <a:t>条例</a:t>
            </a:r>
            <a:endParaRPr lang="en-US" altLang="zh-CN" sz="1600" b="1" dirty="0">
              <a:latin typeface="微软雅黑" panose="020B0503020204020204" pitchFamily="34" charset="-122"/>
              <a:ea typeface="微软雅黑" panose="020B0503020204020204" pitchFamily="34" charset="-122"/>
            </a:endParaRPr>
          </a:p>
          <a:p>
            <a:pPr algn="ctr"/>
            <a:r>
              <a:rPr lang="zh-CN" altLang="en-US" sz="1600" b="1" dirty="0" smtClean="0">
                <a:latin typeface="微软雅黑" panose="020B0503020204020204" pitchFamily="34" charset="-122"/>
                <a:ea typeface="微软雅黑" panose="020B0503020204020204" pitchFamily="34" charset="-122"/>
              </a:rPr>
              <a:t>第十九条</a:t>
            </a:r>
            <a:endParaRPr lang="zh-CN" altLang="en-US" sz="1600" b="1" dirty="0">
              <a:latin typeface="微软雅黑" panose="020B0503020204020204" pitchFamily="34" charset="-122"/>
              <a:ea typeface="微软雅黑" panose="020B0503020204020204" pitchFamily="34" charset="-122"/>
            </a:endParaRPr>
          </a:p>
        </p:txBody>
      </p:sp>
      <p:sp>
        <p:nvSpPr>
          <p:cNvPr id="22" name="圆角矩形 21"/>
          <p:cNvSpPr/>
          <p:nvPr/>
        </p:nvSpPr>
        <p:spPr>
          <a:xfrm>
            <a:off x="4161882" y="4161239"/>
            <a:ext cx="7630726" cy="1674356"/>
          </a:xfrm>
          <a:prstGeom prst="roundRect">
            <a:avLst/>
          </a:prstGeom>
          <a:noFill/>
          <a:ln w="12700">
            <a:solidFill>
              <a:schemeClr val="tx2"/>
            </a:solidFill>
          </a:ln>
        </p:spPr>
        <p:txBody>
          <a:bodyPr vert="horz" wrap="square" lIns="91440" tIns="45720" rIns="91440" bIns="45720" numCol="1" anchor="t" anchorCtr="0" compatLnSpc="1"/>
          <a:lstStyle/>
          <a:p>
            <a:endParaRPr lang="zh-CN" altLang="en-US"/>
          </a:p>
        </p:txBody>
      </p:sp>
      <p:sp>
        <p:nvSpPr>
          <p:cNvPr id="27" name="矩形 26"/>
          <p:cNvSpPr/>
          <p:nvPr/>
        </p:nvSpPr>
        <p:spPr>
          <a:xfrm>
            <a:off x="5533697" y="2004266"/>
            <a:ext cx="6132786" cy="2030095"/>
          </a:xfrm>
          <a:prstGeom prst="rect">
            <a:avLst/>
          </a:prstGeom>
          <a:noFill/>
        </p:spPr>
        <p:txBody>
          <a:bodyPr wrap="square">
            <a:spAutoFit/>
          </a:bodyPr>
          <a:lstStyle/>
          <a:p>
            <a:r>
              <a:rPr lang="zh-CN" altLang="en-US" b="1" dirty="0">
                <a:latin typeface="微软雅黑" panose="020B0503020204020204" pitchFamily="34" charset="-122"/>
                <a:ea typeface="微软雅黑" panose="020B0503020204020204" pitchFamily="34" charset="-122"/>
              </a:rPr>
              <a:t>第二十条　有下列情形之一的，应当从重或者加重处分： </a:t>
            </a:r>
          </a:p>
          <a:p>
            <a:r>
              <a:rPr lang="zh-CN" altLang="en-US" b="1" dirty="0">
                <a:latin typeface="微软雅黑" panose="020B0503020204020204" pitchFamily="34" charset="-122"/>
                <a:ea typeface="微软雅黑" panose="020B0503020204020204" pitchFamily="34" charset="-122"/>
              </a:rPr>
              <a:t>（一）强迫、唆使他人违纪的； </a:t>
            </a:r>
          </a:p>
          <a:p>
            <a:r>
              <a:rPr lang="zh-CN" altLang="en-US" b="1" dirty="0">
                <a:latin typeface="微软雅黑" panose="020B0503020204020204" pitchFamily="34" charset="-122"/>
                <a:ea typeface="微软雅黑" panose="020B0503020204020204" pitchFamily="34" charset="-122"/>
              </a:rPr>
              <a:t>（二）</a:t>
            </a:r>
            <a:r>
              <a:rPr lang="zh-CN" altLang="en-US" b="1" dirty="0">
                <a:solidFill>
                  <a:srgbClr val="C00000"/>
                </a:solidFill>
                <a:latin typeface="微软雅黑" panose="020B0503020204020204" pitchFamily="34" charset="-122"/>
                <a:ea typeface="微软雅黑" panose="020B0503020204020204" pitchFamily="34" charset="-122"/>
              </a:rPr>
              <a:t>拒不上交或者退赔违纪所得的</a:t>
            </a:r>
            <a:r>
              <a:rPr lang="zh-CN" altLang="en-US" b="1" dirty="0">
                <a:latin typeface="微软雅黑" panose="020B0503020204020204" pitchFamily="34" charset="-122"/>
                <a:ea typeface="微软雅黑" panose="020B0503020204020204" pitchFamily="34" charset="-122"/>
              </a:rPr>
              <a:t>； </a:t>
            </a:r>
          </a:p>
          <a:p>
            <a:r>
              <a:rPr lang="zh-CN" altLang="en-US" b="1" dirty="0">
                <a:latin typeface="微软雅黑" panose="020B0503020204020204" pitchFamily="34" charset="-122"/>
                <a:ea typeface="微软雅黑" panose="020B0503020204020204" pitchFamily="34" charset="-122"/>
              </a:rPr>
              <a:t>（三）违纪受处分后又因故意违纪应当受到党纪处分的； </a:t>
            </a:r>
          </a:p>
          <a:p>
            <a:r>
              <a:rPr lang="zh-CN" altLang="en-US" b="1" dirty="0">
                <a:latin typeface="微软雅黑" panose="020B0503020204020204" pitchFamily="34" charset="-122"/>
                <a:ea typeface="微软雅黑" panose="020B0503020204020204" pitchFamily="34" charset="-122"/>
              </a:rPr>
              <a:t>（四）违纪受到党纪处分后，又被发现其受处分前的违纪行为应当受到</a:t>
            </a:r>
            <a:r>
              <a:rPr lang="zh-CN" altLang="en-US" b="1" dirty="0" smtClean="0">
                <a:latin typeface="微软雅黑" panose="020B0503020204020204" pitchFamily="34" charset="-122"/>
                <a:ea typeface="微软雅黑" panose="020B0503020204020204" pitchFamily="34" charset="-122"/>
              </a:rPr>
              <a:t>党纪处分</a:t>
            </a:r>
            <a:r>
              <a:rPr lang="zh-CN" altLang="en-US" b="1" dirty="0">
                <a:latin typeface="微软雅黑" panose="020B0503020204020204" pitchFamily="34" charset="-122"/>
                <a:ea typeface="微软雅黑" panose="020B0503020204020204" pitchFamily="34" charset="-122"/>
              </a:rPr>
              <a:t>的； </a:t>
            </a:r>
          </a:p>
          <a:p>
            <a:r>
              <a:rPr lang="zh-CN" altLang="en-US" b="1" dirty="0">
                <a:latin typeface="微软雅黑" panose="020B0503020204020204" pitchFamily="34" charset="-122"/>
                <a:ea typeface="微软雅黑" panose="020B0503020204020204" pitchFamily="34" charset="-122"/>
              </a:rPr>
              <a:t>（五）本条例另有规定的。</a:t>
            </a:r>
            <a:r>
              <a:rPr lang="zh-CN" altLang="en-US" dirty="0">
                <a:latin typeface="微软雅黑" panose="020B0503020204020204" pitchFamily="34" charset="-122"/>
                <a:ea typeface="微软雅黑" panose="020B0503020204020204" pitchFamily="34" charset="-122"/>
              </a:rPr>
              <a:t> </a:t>
            </a:r>
          </a:p>
        </p:txBody>
      </p:sp>
      <p:sp>
        <p:nvSpPr>
          <p:cNvPr id="28" name="矩形 27"/>
          <p:cNvSpPr/>
          <p:nvPr/>
        </p:nvSpPr>
        <p:spPr>
          <a:xfrm>
            <a:off x="5533697" y="4259971"/>
            <a:ext cx="6132786" cy="1476375"/>
          </a:xfrm>
          <a:prstGeom prst="rect">
            <a:avLst/>
          </a:prstGeom>
          <a:noFill/>
        </p:spPr>
        <p:txBody>
          <a:bodyPr wrap="square">
            <a:spAutoFit/>
          </a:bodyPr>
          <a:lstStyle/>
          <a:p>
            <a:r>
              <a:rPr lang="zh-CN" altLang="zh-CN" b="1" dirty="0">
                <a:latin typeface="微软雅黑" panose="020B0503020204020204" pitchFamily="34" charset="-122"/>
                <a:ea typeface="微软雅黑" panose="020B0503020204020204" pitchFamily="34" charset="-122"/>
              </a:rPr>
              <a:t>对违纪党员免予处分，应当作出书面结论。</a:t>
            </a:r>
          </a:p>
          <a:p>
            <a:r>
              <a:rPr lang="en-US" altLang="zh-CN" b="1" dirty="0">
                <a:latin typeface="微软雅黑" panose="020B0503020204020204" pitchFamily="34" charset="-122"/>
                <a:ea typeface="微软雅黑" panose="020B0503020204020204" pitchFamily="34" charset="-122"/>
              </a:rPr>
              <a:t> </a:t>
            </a:r>
            <a:r>
              <a:rPr lang="zh-CN" altLang="zh-CN" b="1" dirty="0">
                <a:latin typeface="微软雅黑" panose="020B0503020204020204" pitchFamily="34" charset="-122"/>
                <a:ea typeface="微软雅黑" panose="020B0503020204020204" pitchFamily="34" charset="-122"/>
              </a:rPr>
              <a:t>有下列情形之一的，应当从重或者加重处分：</a:t>
            </a:r>
          </a:p>
          <a:p>
            <a:r>
              <a:rPr lang="zh-CN" altLang="zh-CN" b="1" dirty="0">
                <a:latin typeface="微软雅黑" panose="020B0503020204020204" pitchFamily="34" charset="-122"/>
                <a:ea typeface="微软雅黑" panose="020B0503020204020204" pitchFamily="34" charset="-122"/>
              </a:rPr>
              <a:t>（一）在纪律集中整饬过程中，不收敛、不收手的；</a:t>
            </a:r>
          </a:p>
          <a:p>
            <a:r>
              <a:rPr lang="zh-CN" altLang="zh-CN" b="1" dirty="0">
                <a:latin typeface="微软雅黑" panose="020B0503020204020204" pitchFamily="34" charset="-122"/>
                <a:ea typeface="微软雅黑" panose="020B0503020204020204" pitchFamily="34" charset="-122"/>
              </a:rPr>
              <a:t>（二）强迫、唆使他人违纪的；</a:t>
            </a:r>
          </a:p>
          <a:p>
            <a:r>
              <a:rPr lang="zh-CN" altLang="zh-CN" b="1" dirty="0">
                <a:latin typeface="微软雅黑" panose="020B0503020204020204" pitchFamily="34" charset="-122"/>
                <a:ea typeface="微软雅黑" panose="020B0503020204020204" pitchFamily="34" charset="-122"/>
              </a:rPr>
              <a:t>（三）本条例另有规定的。</a:t>
            </a:r>
          </a:p>
        </p:txBody>
      </p:sp>
      <p:pic>
        <p:nvPicPr>
          <p:cNvPr id="23" name="图片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7656" y="5943600"/>
            <a:ext cx="6228769" cy="9144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250" fill="hold"/>
                                        <p:tgtEl>
                                          <p:spTgt spid="8"/>
                                        </p:tgtEl>
                                        <p:attrNameLst>
                                          <p:attrName>ppt_w</p:attrName>
                                        </p:attrNameLst>
                                      </p:cBhvr>
                                      <p:tavLst>
                                        <p:tav tm="0">
                                          <p:val>
                                            <p:fltVal val="0"/>
                                          </p:val>
                                        </p:tav>
                                        <p:tav tm="100000">
                                          <p:val>
                                            <p:strVal val="#ppt_w"/>
                                          </p:val>
                                        </p:tav>
                                      </p:tavLst>
                                    </p:anim>
                                    <p:anim calcmode="lin" valueType="num">
                                      <p:cBhvr>
                                        <p:cTn id="8" dur="250" fill="hold"/>
                                        <p:tgtEl>
                                          <p:spTgt spid="8"/>
                                        </p:tgtEl>
                                        <p:attrNameLst>
                                          <p:attrName>ppt_h</p:attrName>
                                        </p:attrNameLst>
                                      </p:cBhvr>
                                      <p:tavLst>
                                        <p:tav tm="0">
                                          <p:val>
                                            <p:fltVal val="0"/>
                                          </p:val>
                                        </p:tav>
                                        <p:tav tm="100000">
                                          <p:val>
                                            <p:strVal val="#ppt_h"/>
                                          </p:val>
                                        </p:tav>
                                      </p:tavLst>
                                    </p:anim>
                                    <p:animEffect transition="in" filter="fade">
                                      <p:cBhvr>
                                        <p:cTn id="9" dur="250"/>
                                        <p:tgtEl>
                                          <p:spTgt spid="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250" fill="hold"/>
                                        <p:tgtEl>
                                          <p:spTgt spid="13"/>
                                        </p:tgtEl>
                                        <p:attrNameLst>
                                          <p:attrName>ppt_w</p:attrName>
                                        </p:attrNameLst>
                                      </p:cBhvr>
                                      <p:tavLst>
                                        <p:tav tm="0">
                                          <p:val>
                                            <p:fltVal val="0"/>
                                          </p:val>
                                        </p:tav>
                                        <p:tav tm="100000">
                                          <p:val>
                                            <p:strVal val="#ppt_w"/>
                                          </p:val>
                                        </p:tav>
                                      </p:tavLst>
                                    </p:anim>
                                    <p:anim calcmode="lin" valueType="num">
                                      <p:cBhvr>
                                        <p:cTn id="14" dur="250" fill="hold"/>
                                        <p:tgtEl>
                                          <p:spTgt spid="13"/>
                                        </p:tgtEl>
                                        <p:attrNameLst>
                                          <p:attrName>ppt_h</p:attrName>
                                        </p:attrNameLst>
                                      </p:cBhvr>
                                      <p:tavLst>
                                        <p:tav tm="0">
                                          <p:val>
                                            <p:fltVal val="0"/>
                                          </p:val>
                                        </p:tav>
                                        <p:tav tm="100000">
                                          <p:val>
                                            <p:strVal val="#ppt_h"/>
                                          </p:val>
                                        </p:tav>
                                      </p:tavLst>
                                    </p:anim>
                                    <p:animEffect transition="in" filter="fade">
                                      <p:cBhvr>
                                        <p:cTn id="15" dur="250"/>
                                        <p:tgtEl>
                                          <p:spTgt spid="13"/>
                                        </p:tgtEl>
                                      </p:cBhvr>
                                    </p:animEffect>
                                  </p:childTnLst>
                                </p:cTn>
                              </p:par>
                            </p:childTnLst>
                          </p:cTn>
                        </p:par>
                        <p:par>
                          <p:cTn id="16" fill="hold">
                            <p:stCondLst>
                              <p:cond delay="1000"/>
                            </p:stCondLst>
                            <p:childTnLst>
                              <p:par>
                                <p:cTn id="17" presetID="22" presetClass="entr" presetSubtype="8"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250"/>
                                        <p:tgtEl>
                                          <p:spTgt spid="9"/>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250" fill="hold"/>
                                        <p:tgtEl>
                                          <p:spTgt spid="12"/>
                                        </p:tgtEl>
                                        <p:attrNameLst>
                                          <p:attrName>ppt_w</p:attrName>
                                        </p:attrNameLst>
                                      </p:cBhvr>
                                      <p:tavLst>
                                        <p:tav tm="0">
                                          <p:val>
                                            <p:fltVal val="0"/>
                                          </p:val>
                                        </p:tav>
                                        <p:tav tm="100000">
                                          <p:val>
                                            <p:strVal val="#ppt_w"/>
                                          </p:val>
                                        </p:tav>
                                      </p:tavLst>
                                    </p:anim>
                                    <p:anim calcmode="lin" valueType="num">
                                      <p:cBhvr>
                                        <p:cTn id="24" dur="250" fill="hold"/>
                                        <p:tgtEl>
                                          <p:spTgt spid="12"/>
                                        </p:tgtEl>
                                        <p:attrNameLst>
                                          <p:attrName>ppt_h</p:attrName>
                                        </p:attrNameLst>
                                      </p:cBhvr>
                                      <p:tavLst>
                                        <p:tav tm="0">
                                          <p:val>
                                            <p:fltVal val="0"/>
                                          </p:val>
                                        </p:tav>
                                        <p:tav tm="100000">
                                          <p:val>
                                            <p:strVal val="#ppt_h"/>
                                          </p:val>
                                        </p:tav>
                                      </p:tavLst>
                                    </p:anim>
                                    <p:animEffect transition="in" filter="fade">
                                      <p:cBhvr>
                                        <p:cTn id="25" dur="250"/>
                                        <p:tgtEl>
                                          <p:spTgt spid="12"/>
                                        </p:tgtEl>
                                      </p:cBhvr>
                                    </p:animEffect>
                                  </p:childTnLst>
                                </p:cTn>
                              </p:par>
                            </p:childTnLst>
                          </p:cTn>
                        </p:par>
                        <p:par>
                          <p:cTn id="26" fill="hold">
                            <p:stCondLst>
                              <p:cond delay="2000"/>
                            </p:stCondLst>
                            <p:childTnLst>
                              <p:par>
                                <p:cTn id="27" presetID="22" presetClass="entr" presetSubtype="2"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right)">
                                      <p:cBhvr>
                                        <p:cTn id="29" dur="250"/>
                                        <p:tgtEl>
                                          <p:spTgt spid="7"/>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ipe(left)">
                                      <p:cBhvr>
                                        <p:cTn id="33" dur="250"/>
                                        <p:tgtEl>
                                          <p:spTgt spid="6"/>
                                        </p:tgtEl>
                                      </p:cBhvr>
                                    </p:animEffect>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p:cTn id="37" dur="250" fill="hold"/>
                                        <p:tgtEl>
                                          <p:spTgt spid="14"/>
                                        </p:tgtEl>
                                        <p:attrNameLst>
                                          <p:attrName>ppt_w</p:attrName>
                                        </p:attrNameLst>
                                      </p:cBhvr>
                                      <p:tavLst>
                                        <p:tav tm="0">
                                          <p:val>
                                            <p:fltVal val="0"/>
                                          </p:val>
                                        </p:tav>
                                        <p:tav tm="100000">
                                          <p:val>
                                            <p:strVal val="#ppt_w"/>
                                          </p:val>
                                        </p:tav>
                                      </p:tavLst>
                                    </p:anim>
                                    <p:anim calcmode="lin" valueType="num">
                                      <p:cBhvr>
                                        <p:cTn id="38" dur="250" fill="hold"/>
                                        <p:tgtEl>
                                          <p:spTgt spid="14"/>
                                        </p:tgtEl>
                                        <p:attrNameLst>
                                          <p:attrName>ppt_h</p:attrName>
                                        </p:attrNameLst>
                                      </p:cBhvr>
                                      <p:tavLst>
                                        <p:tav tm="0">
                                          <p:val>
                                            <p:fltVal val="0"/>
                                          </p:val>
                                        </p:tav>
                                        <p:tav tm="100000">
                                          <p:val>
                                            <p:strVal val="#ppt_h"/>
                                          </p:val>
                                        </p:tav>
                                      </p:tavLst>
                                    </p:anim>
                                    <p:animEffect transition="in" filter="fade">
                                      <p:cBhvr>
                                        <p:cTn id="39" dur="250"/>
                                        <p:tgtEl>
                                          <p:spTgt spid="14"/>
                                        </p:tgtEl>
                                      </p:cBhvr>
                                    </p:animEffect>
                                  </p:childTnLst>
                                </p:cTn>
                              </p:par>
                            </p:childTnLst>
                          </p:cTn>
                        </p:par>
                        <p:par>
                          <p:cTn id="40" fill="hold">
                            <p:stCondLst>
                              <p:cond delay="3500"/>
                            </p:stCondLst>
                            <p:childTnLst>
                              <p:par>
                                <p:cTn id="41" presetID="6" presetClass="emph" presetSubtype="0" decel="100000" fill="hold" grpId="1" nodeType="afterEffect">
                                  <p:stCondLst>
                                    <p:cond delay="0"/>
                                  </p:stCondLst>
                                  <p:childTnLst>
                                    <p:animScale>
                                      <p:cBhvr>
                                        <p:cTn id="42" dur="250" fill="hold"/>
                                        <p:tgtEl>
                                          <p:spTgt spid="14"/>
                                        </p:tgtEl>
                                      </p:cBhvr>
                                      <p:by x="120000" y="120000"/>
                                    </p:animScale>
                                  </p:childTnLst>
                                </p:cTn>
                              </p:par>
                            </p:childTnLst>
                          </p:cTn>
                        </p:par>
                        <p:par>
                          <p:cTn id="43" fill="hold">
                            <p:stCondLst>
                              <p:cond delay="4000"/>
                            </p:stCondLst>
                            <p:childTnLst>
                              <p:par>
                                <p:cTn id="44" presetID="6" presetClass="emph" presetSubtype="0" decel="100000" fill="hold" grpId="2" nodeType="afterEffect">
                                  <p:stCondLst>
                                    <p:cond delay="0"/>
                                  </p:stCondLst>
                                  <p:childTnLst>
                                    <p:animScale>
                                      <p:cBhvr>
                                        <p:cTn id="45" dur="250" fill="hold"/>
                                        <p:tgtEl>
                                          <p:spTgt spid="14"/>
                                        </p:tgtEl>
                                      </p:cBhvr>
                                      <p:by x="83000" y="83000"/>
                                    </p:animScale>
                                  </p:childTnLst>
                                </p:cTn>
                              </p:par>
                            </p:childTnLst>
                          </p:cTn>
                        </p:par>
                        <p:par>
                          <p:cTn id="46" fill="hold">
                            <p:stCondLst>
                              <p:cond delay="4500"/>
                            </p:stCondLst>
                            <p:childTnLst>
                              <p:par>
                                <p:cTn id="47" presetID="12" presetClass="entr" presetSubtype="8" fill="hold" grpId="0" nodeType="after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additive="base">
                                        <p:cTn id="49" dur="500"/>
                                        <p:tgtEl>
                                          <p:spTgt spid="16"/>
                                        </p:tgtEl>
                                        <p:attrNameLst>
                                          <p:attrName>ppt_x</p:attrName>
                                        </p:attrNameLst>
                                      </p:cBhvr>
                                      <p:tavLst>
                                        <p:tav tm="0">
                                          <p:val>
                                            <p:strVal val="#ppt_x-#ppt_w*1.125000"/>
                                          </p:val>
                                        </p:tav>
                                        <p:tav tm="100000">
                                          <p:val>
                                            <p:strVal val="#ppt_x"/>
                                          </p:val>
                                        </p:tav>
                                      </p:tavLst>
                                    </p:anim>
                                    <p:animEffect transition="in" filter="wipe(right)">
                                      <p:cBhvr>
                                        <p:cTn id="50" dur="500"/>
                                        <p:tgtEl>
                                          <p:spTgt spid="16"/>
                                        </p:tgtEl>
                                      </p:cBhvr>
                                    </p:animEffect>
                                  </p:childTnLst>
                                </p:cTn>
                              </p:par>
                            </p:childTnLst>
                          </p:cTn>
                        </p:par>
                        <p:par>
                          <p:cTn id="51" fill="hold">
                            <p:stCondLst>
                              <p:cond delay="5000"/>
                            </p:stCondLst>
                            <p:childTnLst>
                              <p:par>
                                <p:cTn id="52" presetID="53" presetClass="entr" presetSubtype="16" fill="hold" grpId="0" nodeType="afterEffect">
                                  <p:stCondLst>
                                    <p:cond delay="0"/>
                                  </p:stCondLst>
                                  <p:iterate type="lt">
                                    <p:tmPct val="10000"/>
                                  </p:iterate>
                                  <p:childTnLst>
                                    <p:set>
                                      <p:cBhvr>
                                        <p:cTn id="53" dur="1" fill="hold">
                                          <p:stCondLst>
                                            <p:cond delay="0"/>
                                          </p:stCondLst>
                                        </p:cTn>
                                        <p:tgtEl>
                                          <p:spTgt spid="27"/>
                                        </p:tgtEl>
                                        <p:attrNameLst>
                                          <p:attrName>style.visibility</p:attrName>
                                        </p:attrNameLst>
                                      </p:cBhvr>
                                      <p:to>
                                        <p:strVal val="visible"/>
                                      </p:to>
                                    </p:set>
                                    <p:anim calcmode="lin" valueType="num">
                                      <p:cBhvr>
                                        <p:cTn id="54" dur="250" fill="hold"/>
                                        <p:tgtEl>
                                          <p:spTgt spid="27"/>
                                        </p:tgtEl>
                                        <p:attrNameLst>
                                          <p:attrName>ppt_w</p:attrName>
                                        </p:attrNameLst>
                                      </p:cBhvr>
                                      <p:tavLst>
                                        <p:tav tm="0">
                                          <p:val>
                                            <p:fltVal val="0"/>
                                          </p:val>
                                        </p:tav>
                                        <p:tav tm="100000">
                                          <p:val>
                                            <p:strVal val="#ppt_w"/>
                                          </p:val>
                                        </p:tav>
                                      </p:tavLst>
                                    </p:anim>
                                    <p:anim calcmode="lin" valueType="num">
                                      <p:cBhvr>
                                        <p:cTn id="55" dur="250" fill="hold"/>
                                        <p:tgtEl>
                                          <p:spTgt spid="27"/>
                                        </p:tgtEl>
                                        <p:attrNameLst>
                                          <p:attrName>ppt_h</p:attrName>
                                        </p:attrNameLst>
                                      </p:cBhvr>
                                      <p:tavLst>
                                        <p:tav tm="0">
                                          <p:val>
                                            <p:fltVal val="0"/>
                                          </p:val>
                                        </p:tav>
                                        <p:tav tm="100000">
                                          <p:val>
                                            <p:strVal val="#ppt_h"/>
                                          </p:val>
                                        </p:tav>
                                      </p:tavLst>
                                    </p:anim>
                                    <p:animEffect transition="in" filter="fade">
                                      <p:cBhvr>
                                        <p:cTn id="56" dur="250"/>
                                        <p:tgtEl>
                                          <p:spTgt spid="27"/>
                                        </p:tgtEl>
                                      </p:cBhvr>
                                    </p:animEffect>
                                  </p:childTnLst>
                                </p:cTn>
                              </p:par>
                            </p:childTnLst>
                          </p:cTn>
                        </p:par>
                        <p:par>
                          <p:cTn id="57" fill="hold">
                            <p:stCondLst>
                              <p:cond delay="6375"/>
                            </p:stCondLst>
                            <p:childTnLst>
                              <p:par>
                                <p:cTn id="58" presetID="53" presetClass="entr" presetSubtype="16" fill="hold" grpId="0" nodeType="afterEffect">
                                  <p:stCondLst>
                                    <p:cond delay="0"/>
                                  </p:stCondLst>
                                  <p:childTnLst>
                                    <p:set>
                                      <p:cBhvr>
                                        <p:cTn id="59" dur="1" fill="hold">
                                          <p:stCondLst>
                                            <p:cond delay="0"/>
                                          </p:stCondLst>
                                        </p:cTn>
                                        <p:tgtEl>
                                          <p:spTgt spid="21"/>
                                        </p:tgtEl>
                                        <p:attrNameLst>
                                          <p:attrName>style.visibility</p:attrName>
                                        </p:attrNameLst>
                                      </p:cBhvr>
                                      <p:to>
                                        <p:strVal val="visible"/>
                                      </p:to>
                                    </p:set>
                                    <p:anim calcmode="lin" valueType="num">
                                      <p:cBhvr>
                                        <p:cTn id="60" dur="250" fill="hold"/>
                                        <p:tgtEl>
                                          <p:spTgt spid="21"/>
                                        </p:tgtEl>
                                        <p:attrNameLst>
                                          <p:attrName>ppt_w</p:attrName>
                                        </p:attrNameLst>
                                      </p:cBhvr>
                                      <p:tavLst>
                                        <p:tav tm="0">
                                          <p:val>
                                            <p:fltVal val="0"/>
                                          </p:val>
                                        </p:tav>
                                        <p:tav tm="100000">
                                          <p:val>
                                            <p:strVal val="#ppt_w"/>
                                          </p:val>
                                        </p:tav>
                                      </p:tavLst>
                                    </p:anim>
                                    <p:anim calcmode="lin" valueType="num">
                                      <p:cBhvr>
                                        <p:cTn id="61" dur="250" fill="hold"/>
                                        <p:tgtEl>
                                          <p:spTgt spid="21"/>
                                        </p:tgtEl>
                                        <p:attrNameLst>
                                          <p:attrName>ppt_h</p:attrName>
                                        </p:attrNameLst>
                                      </p:cBhvr>
                                      <p:tavLst>
                                        <p:tav tm="0">
                                          <p:val>
                                            <p:fltVal val="0"/>
                                          </p:val>
                                        </p:tav>
                                        <p:tav tm="100000">
                                          <p:val>
                                            <p:strVal val="#ppt_h"/>
                                          </p:val>
                                        </p:tav>
                                      </p:tavLst>
                                    </p:anim>
                                    <p:animEffect transition="in" filter="fade">
                                      <p:cBhvr>
                                        <p:cTn id="62" dur="250"/>
                                        <p:tgtEl>
                                          <p:spTgt spid="21"/>
                                        </p:tgtEl>
                                      </p:cBhvr>
                                    </p:animEffect>
                                  </p:childTnLst>
                                </p:cTn>
                              </p:par>
                            </p:childTnLst>
                          </p:cTn>
                        </p:par>
                        <p:par>
                          <p:cTn id="63" fill="hold">
                            <p:stCondLst>
                              <p:cond delay="6875"/>
                            </p:stCondLst>
                            <p:childTnLst>
                              <p:par>
                                <p:cTn id="64" presetID="6" presetClass="emph" presetSubtype="0" decel="100000" fill="hold" grpId="1" nodeType="afterEffect">
                                  <p:stCondLst>
                                    <p:cond delay="0"/>
                                  </p:stCondLst>
                                  <p:childTnLst>
                                    <p:animScale>
                                      <p:cBhvr>
                                        <p:cTn id="65" dur="250" fill="hold"/>
                                        <p:tgtEl>
                                          <p:spTgt spid="21"/>
                                        </p:tgtEl>
                                      </p:cBhvr>
                                      <p:by x="120000" y="120000"/>
                                    </p:animScale>
                                  </p:childTnLst>
                                </p:cTn>
                              </p:par>
                            </p:childTnLst>
                          </p:cTn>
                        </p:par>
                        <p:par>
                          <p:cTn id="66" fill="hold">
                            <p:stCondLst>
                              <p:cond delay="7375"/>
                            </p:stCondLst>
                            <p:childTnLst>
                              <p:par>
                                <p:cTn id="67" presetID="6" presetClass="emph" presetSubtype="0" decel="100000" fill="hold" grpId="2" nodeType="afterEffect">
                                  <p:stCondLst>
                                    <p:cond delay="0"/>
                                  </p:stCondLst>
                                  <p:childTnLst>
                                    <p:animScale>
                                      <p:cBhvr>
                                        <p:cTn id="68" dur="250" fill="hold"/>
                                        <p:tgtEl>
                                          <p:spTgt spid="21"/>
                                        </p:tgtEl>
                                      </p:cBhvr>
                                      <p:by x="83000" y="83000"/>
                                    </p:animScale>
                                  </p:childTnLst>
                                </p:cTn>
                              </p:par>
                            </p:childTnLst>
                          </p:cTn>
                        </p:par>
                        <p:par>
                          <p:cTn id="69" fill="hold">
                            <p:stCondLst>
                              <p:cond delay="7875"/>
                            </p:stCondLst>
                            <p:childTnLst>
                              <p:par>
                                <p:cTn id="70" presetID="12" presetClass="entr" presetSubtype="8" fill="hold" grpId="0" nodeType="afterEffect">
                                  <p:stCondLst>
                                    <p:cond delay="0"/>
                                  </p:stCondLst>
                                  <p:childTnLst>
                                    <p:set>
                                      <p:cBhvr>
                                        <p:cTn id="71" dur="1" fill="hold">
                                          <p:stCondLst>
                                            <p:cond delay="0"/>
                                          </p:stCondLst>
                                        </p:cTn>
                                        <p:tgtEl>
                                          <p:spTgt spid="22"/>
                                        </p:tgtEl>
                                        <p:attrNameLst>
                                          <p:attrName>style.visibility</p:attrName>
                                        </p:attrNameLst>
                                      </p:cBhvr>
                                      <p:to>
                                        <p:strVal val="visible"/>
                                      </p:to>
                                    </p:set>
                                    <p:anim calcmode="lin" valueType="num">
                                      <p:cBhvr additive="base">
                                        <p:cTn id="72" dur="500"/>
                                        <p:tgtEl>
                                          <p:spTgt spid="22"/>
                                        </p:tgtEl>
                                        <p:attrNameLst>
                                          <p:attrName>ppt_x</p:attrName>
                                        </p:attrNameLst>
                                      </p:cBhvr>
                                      <p:tavLst>
                                        <p:tav tm="0">
                                          <p:val>
                                            <p:strVal val="#ppt_x-#ppt_w*1.125000"/>
                                          </p:val>
                                        </p:tav>
                                        <p:tav tm="100000">
                                          <p:val>
                                            <p:strVal val="#ppt_x"/>
                                          </p:val>
                                        </p:tav>
                                      </p:tavLst>
                                    </p:anim>
                                    <p:animEffect transition="in" filter="wipe(right)">
                                      <p:cBhvr>
                                        <p:cTn id="73" dur="500"/>
                                        <p:tgtEl>
                                          <p:spTgt spid="22"/>
                                        </p:tgtEl>
                                      </p:cBhvr>
                                    </p:animEffect>
                                  </p:childTnLst>
                                </p:cTn>
                              </p:par>
                            </p:childTnLst>
                          </p:cTn>
                        </p:par>
                        <p:par>
                          <p:cTn id="74" fill="hold">
                            <p:stCondLst>
                              <p:cond delay="8375"/>
                            </p:stCondLst>
                            <p:childTnLst>
                              <p:par>
                                <p:cTn id="75" presetID="53" presetClass="entr" presetSubtype="16" fill="hold" grpId="0" nodeType="afterEffect">
                                  <p:stCondLst>
                                    <p:cond delay="0"/>
                                  </p:stCondLst>
                                  <p:iterate type="lt">
                                    <p:tmPct val="10000"/>
                                  </p:iterate>
                                  <p:childTnLst>
                                    <p:set>
                                      <p:cBhvr>
                                        <p:cTn id="76" dur="1" fill="hold">
                                          <p:stCondLst>
                                            <p:cond delay="0"/>
                                          </p:stCondLst>
                                        </p:cTn>
                                        <p:tgtEl>
                                          <p:spTgt spid="28"/>
                                        </p:tgtEl>
                                        <p:attrNameLst>
                                          <p:attrName>style.visibility</p:attrName>
                                        </p:attrNameLst>
                                      </p:cBhvr>
                                      <p:to>
                                        <p:strVal val="visible"/>
                                      </p:to>
                                    </p:set>
                                    <p:anim calcmode="lin" valueType="num">
                                      <p:cBhvr>
                                        <p:cTn id="77" dur="250" fill="hold"/>
                                        <p:tgtEl>
                                          <p:spTgt spid="28"/>
                                        </p:tgtEl>
                                        <p:attrNameLst>
                                          <p:attrName>ppt_w</p:attrName>
                                        </p:attrNameLst>
                                      </p:cBhvr>
                                      <p:tavLst>
                                        <p:tav tm="0">
                                          <p:val>
                                            <p:fltVal val="0"/>
                                          </p:val>
                                        </p:tav>
                                        <p:tav tm="100000">
                                          <p:val>
                                            <p:strVal val="#ppt_w"/>
                                          </p:val>
                                        </p:tav>
                                      </p:tavLst>
                                    </p:anim>
                                    <p:anim calcmode="lin" valueType="num">
                                      <p:cBhvr>
                                        <p:cTn id="78" dur="250" fill="hold"/>
                                        <p:tgtEl>
                                          <p:spTgt spid="28"/>
                                        </p:tgtEl>
                                        <p:attrNameLst>
                                          <p:attrName>ppt_h</p:attrName>
                                        </p:attrNameLst>
                                      </p:cBhvr>
                                      <p:tavLst>
                                        <p:tav tm="0">
                                          <p:val>
                                            <p:fltVal val="0"/>
                                          </p:val>
                                        </p:tav>
                                        <p:tav tm="100000">
                                          <p:val>
                                            <p:strVal val="#ppt_h"/>
                                          </p:val>
                                        </p:tav>
                                      </p:tavLst>
                                    </p:anim>
                                    <p:animEffect transition="in" filter="fade">
                                      <p:cBhvr>
                                        <p:cTn id="79" dur="25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2" grpId="0"/>
      <p:bldP spid="13" grpId="0"/>
      <p:bldP spid="14" grpId="0" bldLvl="0" animBg="1"/>
      <p:bldP spid="14" grpId="1" bldLvl="0" animBg="1"/>
      <p:bldP spid="14" grpId="2" bldLvl="0" animBg="1"/>
      <p:bldP spid="16" grpId="0" bldLvl="0" animBg="1"/>
      <p:bldP spid="21" grpId="0" bldLvl="0" animBg="1"/>
      <p:bldP spid="21" grpId="1" bldLvl="0" animBg="1"/>
      <p:bldP spid="21" grpId="2" bldLvl="0" animBg="1"/>
      <p:bldP spid="22" grpId="0" bldLvl="0" animBg="1"/>
      <p:bldP spid="27" grpId="0"/>
      <p:bldP spid="28"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88923" y="246423"/>
            <a:ext cx="4103077" cy="675011"/>
          </a:xfrm>
          <a:prstGeom prst="rect">
            <a:avLst/>
          </a:prstGeom>
        </p:spPr>
      </p:pic>
      <p:cxnSp>
        <p:nvCxnSpPr>
          <p:cNvPr id="3" name="直接连接符 2"/>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060287" y="353095"/>
            <a:ext cx="5262188" cy="461665"/>
          </a:xfrm>
          <a:prstGeom prst="rect">
            <a:avLst/>
          </a:prstGeom>
        </p:spPr>
        <p:txBody>
          <a:bodyPr wrap="square">
            <a:spAutoFit/>
          </a:bodyPr>
          <a:lstStyle/>
          <a:p>
            <a:r>
              <a:rPr lang="zh-CN" altLang="en-US" sz="2400" b="1" dirty="0" smtClean="0">
                <a:solidFill>
                  <a:schemeClr val="accent1"/>
                </a:solidFill>
                <a:latin typeface="微软雅黑" panose="020B0503020204020204" pitchFamily="34" charset="-122"/>
                <a:ea typeface="微软雅黑" panose="020B0503020204020204" pitchFamily="34" charset="-122"/>
              </a:rPr>
              <a:t>第二部分：总则</a:t>
            </a:r>
            <a:endParaRPr lang="zh-CN" altLang="en-US" sz="2400" b="1" dirty="0">
              <a:solidFill>
                <a:srgbClr val="C00000"/>
              </a:solidFill>
              <a:latin typeface="微软雅黑" panose="020B0503020204020204" pitchFamily="34" charset="-122"/>
              <a:ea typeface="微软雅黑" panose="020B0503020204020204" pitchFamily="34" charset="-122"/>
            </a:endParaRPr>
          </a:p>
        </p:txBody>
      </p:sp>
      <p:sp>
        <p:nvSpPr>
          <p:cNvPr id="5" name="Freeform 29"/>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6" name="Freeform 5"/>
          <p:cNvSpPr/>
          <p:nvPr/>
        </p:nvSpPr>
        <p:spPr bwMode="auto">
          <a:xfrm>
            <a:off x="2134024" y="2343480"/>
            <a:ext cx="1520530" cy="311615"/>
          </a:xfrm>
          <a:custGeom>
            <a:avLst/>
            <a:gdLst>
              <a:gd name="T0" fmla="*/ 0 w 5290"/>
              <a:gd name="T1" fmla="*/ 0 h 1083"/>
              <a:gd name="T2" fmla="*/ 3703 w 5290"/>
              <a:gd name="T3" fmla="*/ 0 h 1083"/>
              <a:gd name="T4" fmla="*/ 5290 w 5290"/>
              <a:gd name="T5" fmla="*/ 1083 h 1083"/>
              <a:gd name="T6" fmla="*/ 3774 w 5290"/>
              <a:gd name="T7" fmla="*/ 157 h 1083"/>
              <a:gd name="T8" fmla="*/ 0 w 5290"/>
              <a:gd name="T9" fmla="*/ 157 h 1083"/>
              <a:gd name="T10" fmla="*/ 0 w 5290"/>
              <a:gd name="T11" fmla="*/ 0 h 1083"/>
            </a:gdLst>
            <a:ahLst/>
            <a:cxnLst>
              <a:cxn ang="0">
                <a:pos x="T0" y="T1"/>
              </a:cxn>
              <a:cxn ang="0">
                <a:pos x="T2" y="T3"/>
              </a:cxn>
              <a:cxn ang="0">
                <a:pos x="T4" y="T5"/>
              </a:cxn>
              <a:cxn ang="0">
                <a:pos x="T6" y="T7"/>
              </a:cxn>
              <a:cxn ang="0">
                <a:pos x="T8" y="T9"/>
              </a:cxn>
              <a:cxn ang="0">
                <a:pos x="T10" y="T11"/>
              </a:cxn>
            </a:cxnLst>
            <a:rect l="0" t="0" r="r" b="b"/>
            <a:pathLst>
              <a:path w="5290" h="1083">
                <a:moveTo>
                  <a:pt x="0" y="0"/>
                </a:moveTo>
                <a:lnTo>
                  <a:pt x="3703" y="0"/>
                </a:lnTo>
                <a:cubicBezTo>
                  <a:pt x="4422" y="0"/>
                  <a:pt x="5040" y="451"/>
                  <a:pt x="5290" y="1083"/>
                </a:cubicBezTo>
                <a:cubicBezTo>
                  <a:pt x="5006" y="534"/>
                  <a:pt x="4432" y="157"/>
                  <a:pt x="3774" y="157"/>
                </a:cubicBezTo>
                <a:lnTo>
                  <a:pt x="0" y="157"/>
                </a:lnTo>
                <a:lnTo>
                  <a:pt x="0" y="0"/>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7" name="Freeform 6"/>
          <p:cNvSpPr/>
          <p:nvPr/>
        </p:nvSpPr>
        <p:spPr bwMode="auto">
          <a:xfrm>
            <a:off x="787271" y="4686221"/>
            <a:ext cx="2839573" cy="311615"/>
          </a:xfrm>
          <a:custGeom>
            <a:avLst/>
            <a:gdLst>
              <a:gd name="T0" fmla="*/ 9880 w 9880"/>
              <a:gd name="T1" fmla="*/ 1083 h 1083"/>
              <a:gd name="T2" fmla="*/ 1586 w 9880"/>
              <a:gd name="T3" fmla="*/ 1083 h 1083"/>
              <a:gd name="T4" fmla="*/ 0 w 9880"/>
              <a:gd name="T5" fmla="*/ 0 h 1083"/>
              <a:gd name="T6" fmla="*/ 1515 w 9880"/>
              <a:gd name="T7" fmla="*/ 926 h 1083"/>
              <a:gd name="T8" fmla="*/ 9880 w 9880"/>
              <a:gd name="T9" fmla="*/ 926 h 1083"/>
              <a:gd name="T10" fmla="*/ 9880 w 9880"/>
              <a:gd name="T11" fmla="*/ 1083 h 1083"/>
            </a:gdLst>
            <a:ahLst/>
            <a:cxnLst>
              <a:cxn ang="0">
                <a:pos x="T0" y="T1"/>
              </a:cxn>
              <a:cxn ang="0">
                <a:pos x="T2" y="T3"/>
              </a:cxn>
              <a:cxn ang="0">
                <a:pos x="T4" y="T5"/>
              </a:cxn>
              <a:cxn ang="0">
                <a:pos x="T6" y="T7"/>
              </a:cxn>
              <a:cxn ang="0">
                <a:pos x="T8" y="T9"/>
              </a:cxn>
              <a:cxn ang="0">
                <a:pos x="T10" y="T11"/>
              </a:cxn>
            </a:cxnLst>
            <a:rect l="0" t="0" r="r" b="b"/>
            <a:pathLst>
              <a:path w="9880" h="1083">
                <a:moveTo>
                  <a:pt x="9880" y="1083"/>
                </a:moveTo>
                <a:lnTo>
                  <a:pt x="1586" y="1083"/>
                </a:lnTo>
                <a:cubicBezTo>
                  <a:pt x="868" y="1083"/>
                  <a:pt x="250" y="632"/>
                  <a:pt x="0" y="0"/>
                </a:cubicBezTo>
                <a:cubicBezTo>
                  <a:pt x="284" y="549"/>
                  <a:pt x="858" y="926"/>
                  <a:pt x="1515" y="926"/>
                </a:cubicBezTo>
                <a:lnTo>
                  <a:pt x="9880" y="926"/>
                </a:lnTo>
                <a:lnTo>
                  <a:pt x="9880" y="1083"/>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8" name="Oval 7"/>
          <p:cNvSpPr>
            <a:spLocks noChangeArrowheads="1"/>
          </p:cNvSpPr>
          <p:nvPr/>
        </p:nvSpPr>
        <p:spPr bwMode="auto">
          <a:xfrm>
            <a:off x="844838" y="2339725"/>
            <a:ext cx="1182634" cy="1182634"/>
          </a:xfrm>
          <a:prstGeom prst="ellipse">
            <a:avLst/>
          </a:prstGeom>
          <a:solidFill>
            <a:schemeClr val="accent1"/>
          </a:solidFill>
          <a:ln>
            <a:noFill/>
          </a:ln>
        </p:spPr>
        <p:txBody>
          <a:bodyPr vert="horz" wrap="square" lIns="91440" tIns="45720" rIns="91440" bIns="45720" numCol="1" anchor="t" anchorCtr="0" compatLnSpc="1"/>
          <a:lstStyle/>
          <a:p>
            <a:endParaRPr lang="zh-CN" altLang="en-US"/>
          </a:p>
        </p:txBody>
      </p:sp>
      <p:cxnSp>
        <p:nvCxnSpPr>
          <p:cNvPr id="9" name="直接连接符 8"/>
          <p:cNvCxnSpPr/>
          <p:nvPr/>
        </p:nvCxnSpPr>
        <p:spPr>
          <a:xfrm>
            <a:off x="890844" y="3670658"/>
            <a:ext cx="2736000" cy="0"/>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485223" y="3814301"/>
            <a:ext cx="3547241" cy="1077218"/>
          </a:xfrm>
          <a:prstGeom prst="rect">
            <a:avLst/>
          </a:prstGeom>
          <a:noFill/>
          <a:effectLst/>
        </p:spPr>
        <p:txBody>
          <a:bodyPr wrap="square" rtlCol="0">
            <a:spAutoFit/>
          </a:bodyPr>
          <a:lstStyle>
            <a:defPPr>
              <a:defRPr lang="zh-CN"/>
            </a:defPPr>
            <a:lvl1pPr algn="ctr">
              <a:defRPr sz="2400">
                <a:solidFill>
                  <a:srgbClr val="C80000"/>
                </a:solidFill>
                <a:effectLst/>
                <a:latin typeface="微软雅黑" panose="020B0503020204020204" pitchFamily="34" charset="-122"/>
                <a:ea typeface="微软雅黑" panose="020B0503020204020204" pitchFamily="34" charset="-122"/>
              </a:defRPr>
            </a:lvl1pPr>
          </a:lstStyle>
          <a:p>
            <a:r>
              <a:rPr lang="zh-CN" altLang="en-US" sz="3200" b="1" dirty="0" smtClean="0">
                <a:gradFill>
                  <a:gsLst>
                    <a:gs pos="60000">
                      <a:srgbClr val="D40000"/>
                    </a:gs>
                    <a:gs pos="0">
                      <a:srgbClr val="D40000"/>
                    </a:gs>
                    <a:gs pos="80000">
                      <a:srgbClr val="640000"/>
                    </a:gs>
                    <a:gs pos="100000">
                      <a:srgbClr val="640000"/>
                    </a:gs>
                  </a:gsLst>
                  <a:lin ang="5400000" scaled="0"/>
                </a:gradFill>
              </a:rPr>
              <a:t>纪律处分</a:t>
            </a:r>
            <a:endParaRPr lang="en-US" altLang="zh-CN" sz="3200" b="1" dirty="0" smtClean="0">
              <a:gradFill>
                <a:gsLst>
                  <a:gs pos="60000">
                    <a:srgbClr val="D40000"/>
                  </a:gs>
                  <a:gs pos="0">
                    <a:srgbClr val="D40000"/>
                  </a:gs>
                  <a:gs pos="80000">
                    <a:srgbClr val="640000"/>
                  </a:gs>
                  <a:gs pos="100000">
                    <a:srgbClr val="640000"/>
                  </a:gs>
                </a:gsLst>
                <a:lin ang="5400000" scaled="0"/>
              </a:gradFill>
            </a:endParaRPr>
          </a:p>
          <a:p>
            <a:r>
              <a:rPr lang="zh-CN" altLang="en-US" sz="3200" b="1" dirty="0" smtClean="0">
                <a:gradFill>
                  <a:gsLst>
                    <a:gs pos="60000">
                      <a:srgbClr val="D40000"/>
                    </a:gs>
                    <a:gs pos="0">
                      <a:srgbClr val="D40000"/>
                    </a:gs>
                    <a:gs pos="80000">
                      <a:srgbClr val="640000"/>
                    </a:gs>
                    <a:gs pos="100000">
                      <a:srgbClr val="640000"/>
                    </a:gs>
                  </a:gsLst>
                  <a:lin ang="5400000" scaled="0"/>
                </a:gradFill>
              </a:rPr>
              <a:t>运用规则</a:t>
            </a:r>
            <a:endParaRPr lang="zh-CN" altLang="en-US" sz="3200" b="1" dirty="0">
              <a:gradFill>
                <a:gsLst>
                  <a:gs pos="60000">
                    <a:srgbClr val="D40000"/>
                  </a:gs>
                  <a:gs pos="0">
                    <a:srgbClr val="D40000"/>
                  </a:gs>
                  <a:gs pos="80000">
                    <a:srgbClr val="640000"/>
                  </a:gs>
                  <a:gs pos="100000">
                    <a:srgbClr val="640000"/>
                  </a:gs>
                </a:gsLst>
                <a:lin ang="5400000" scaled="0"/>
              </a:gradFill>
            </a:endParaRPr>
          </a:p>
        </p:txBody>
      </p:sp>
      <p:sp>
        <p:nvSpPr>
          <p:cNvPr id="13" name="矩形 12"/>
          <p:cNvSpPr/>
          <p:nvPr/>
        </p:nvSpPr>
        <p:spPr>
          <a:xfrm>
            <a:off x="2062556" y="2817722"/>
            <a:ext cx="1668845" cy="523220"/>
          </a:xfrm>
          <a:prstGeom prst="rect">
            <a:avLst/>
          </a:prstGeom>
        </p:spPr>
        <p:txBody>
          <a:bodyPr wrap="square">
            <a:spAutoFit/>
          </a:bodyPr>
          <a:lstStyle/>
          <a:p>
            <a:pPr algn="ctr"/>
            <a:r>
              <a:rPr lang="zh-CN" altLang="en-US" sz="2800" b="1" dirty="0" smtClean="0">
                <a:solidFill>
                  <a:srgbClr val="C00000"/>
                </a:solidFill>
                <a:latin typeface="微软雅黑" panose="020B0503020204020204" pitchFamily="34" charset="-122"/>
                <a:ea typeface="微软雅黑" panose="020B0503020204020204" pitchFamily="34" charset="-122"/>
              </a:rPr>
              <a:t>第三章</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4" name="圆角矩形 13"/>
          <p:cNvSpPr/>
          <p:nvPr/>
        </p:nvSpPr>
        <p:spPr>
          <a:xfrm>
            <a:off x="4161790" y="1945640"/>
            <a:ext cx="1372235" cy="2741295"/>
          </a:xfrm>
          <a:prstGeom prst="roundRect">
            <a:avLst/>
          </a:prstGeom>
          <a:solidFill>
            <a:schemeClr val="accent1"/>
          </a:solidFill>
          <a:ln>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smtClean="0">
                <a:latin typeface="微软雅黑" panose="020B0503020204020204" pitchFamily="34" charset="-122"/>
                <a:ea typeface="微软雅黑" panose="020B0503020204020204" pitchFamily="34" charset="-122"/>
              </a:rPr>
              <a:t>2018</a:t>
            </a:r>
            <a:r>
              <a:rPr lang="zh-CN" altLang="en-US" sz="1600" b="1" dirty="0" smtClean="0">
                <a:latin typeface="微软雅黑" panose="020B0503020204020204" pitchFamily="34" charset="-122"/>
                <a:ea typeface="微软雅黑" panose="020B0503020204020204" pitchFamily="34" charset="-122"/>
              </a:rPr>
              <a:t>条例</a:t>
            </a:r>
            <a:endParaRPr lang="en-US" altLang="zh-CN" sz="1600" b="1" dirty="0" smtClean="0">
              <a:latin typeface="微软雅黑" panose="020B0503020204020204" pitchFamily="34" charset="-122"/>
              <a:ea typeface="微软雅黑" panose="020B0503020204020204" pitchFamily="34" charset="-122"/>
            </a:endParaRPr>
          </a:p>
          <a:p>
            <a:pPr algn="ctr"/>
            <a:r>
              <a:rPr lang="zh-CN" altLang="en-US" sz="1600" b="1" dirty="0" smtClean="0">
                <a:latin typeface="微软雅黑" panose="020B0503020204020204" pitchFamily="34" charset="-122"/>
                <a:ea typeface="微软雅黑" panose="020B0503020204020204" pitchFamily="34" charset="-122"/>
              </a:rPr>
              <a:t>第二十三条</a:t>
            </a:r>
            <a:endParaRPr lang="zh-CN" altLang="en-US" sz="1600" b="1" dirty="0">
              <a:latin typeface="微软雅黑" panose="020B0503020204020204" pitchFamily="34" charset="-122"/>
              <a:ea typeface="微软雅黑" panose="020B0503020204020204" pitchFamily="34" charset="-122"/>
            </a:endParaRPr>
          </a:p>
        </p:txBody>
      </p:sp>
      <p:sp>
        <p:nvSpPr>
          <p:cNvPr id="16" name="圆角矩形 15"/>
          <p:cNvSpPr/>
          <p:nvPr/>
        </p:nvSpPr>
        <p:spPr>
          <a:xfrm>
            <a:off x="4248150" y="1945640"/>
            <a:ext cx="7775575" cy="2740660"/>
          </a:xfrm>
          <a:prstGeom prst="roundRect">
            <a:avLst/>
          </a:prstGeom>
          <a:noFill/>
          <a:ln w="12700">
            <a:solidFill>
              <a:schemeClr val="tx2"/>
            </a:solidFill>
          </a:ln>
        </p:spPr>
        <p:txBody>
          <a:bodyPr vert="horz" wrap="square" lIns="91440" tIns="45720" rIns="91440" bIns="45720" numCol="1" anchor="t" anchorCtr="0" compatLnSpc="1"/>
          <a:lstStyle/>
          <a:p>
            <a:endParaRPr lang="zh-CN" altLang="en-US"/>
          </a:p>
        </p:txBody>
      </p:sp>
      <p:sp>
        <p:nvSpPr>
          <p:cNvPr id="27" name="矩形 26"/>
          <p:cNvSpPr/>
          <p:nvPr/>
        </p:nvSpPr>
        <p:spPr>
          <a:xfrm>
            <a:off x="5669280" y="2225040"/>
            <a:ext cx="5795645" cy="2861310"/>
          </a:xfrm>
          <a:prstGeom prst="rect">
            <a:avLst/>
          </a:prstGeom>
          <a:noFill/>
        </p:spPr>
        <p:txBody>
          <a:bodyPr wrap="square">
            <a:spAutoFit/>
          </a:bodyPr>
          <a:lstStyle/>
          <a:p>
            <a:pPr algn="just" eaLnBrk="0" fontAlgn="auto" hangingPunct="0">
              <a:lnSpc>
                <a:spcPct val="150000"/>
              </a:lnSpc>
            </a:pPr>
            <a:r>
              <a:rPr lang="en-US" altLang="zh-CN" b="1" dirty="0">
                <a:latin typeface="宋体" panose="02010600030101010101" pitchFamily="2" charset="-122"/>
                <a:sym typeface="Arial" panose="020B0604020202020204" pitchFamily="34" charset="0"/>
              </a:rPr>
              <a:t>     </a:t>
            </a:r>
            <a:r>
              <a:rPr lang="zh-CN" altLang="en-US" b="1" dirty="0">
                <a:latin typeface="微软雅黑" panose="020B0503020204020204" pitchFamily="34" charset="-122"/>
                <a:ea typeface="微软雅黑" panose="020B0503020204020204" pitchFamily="34" charset="-122"/>
                <a:sym typeface="Arial" panose="020B0604020202020204" pitchFamily="34" charset="0"/>
              </a:rPr>
              <a:t>一人有本条例规定的两种以上（含两种）应当受到党纪处分的违纪行为，应当合并处理，按其数种违纪行为中应当受到的最高处分加重一档给予处分；其中一种违纪行为应当受到开除党籍处分的，应当给予开除党籍处分。</a:t>
            </a:r>
            <a:endParaRPr lang="zh-CN" altLang="en-US" b="1" dirty="0">
              <a:latin typeface="宋体" panose="02010600030101010101" pitchFamily="2" charset="-122"/>
              <a:sym typeface="Arial" panose="020B0604020202020204" pitchFamily="34" charset="0"/>
            </a:endParaRPr>
          </a:p>
          <a:p>
            <a:pPr algn="just" eaLnBrk="0" fontAlgn="auto" hangingPunct="0">
              <a:lnSpc>
                <a:spcPct val="150000"/>
              </a:lnSpc>
            </a:pPr>
            <a:endParaRPr lang="zh-CN" altLang="en-US" b="1" dirty="0">
              <a:latin typeface="宋体" panose="02010600030101010101" pitchFamily="2" charset="-122"/>
              <a:sym typeface="Arial" panose="020B0604020202020204" pitchFamily="34" charset="0"/>
            </a:endParaRPr>
          </a:p>
          <a:p>
            <a:r>
              <a:rPr lang="zh-CN" altLang="en-US" dirty="0">
                <a:latin typeface="微软雅黑" panose="020B0503020204020204" pitchFamily="34" charset="-122"/>
                <a:ea typeface="微软雅黑" panose="020B0503020204020204" pitchFamily="34" charset="-122"/>
              </a:rPr>
              <a:t> </a:t>
            </a:r>
          </a:p>
        </p:txBody>
      </p:sp>
      <p:pic>
        <p:nvPicPr>
          <p:cNvPr id="23" name="图片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7656" y="5943600"/>
            <a:ext cx="6228769" cy="9144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250" fill="hold"/>
                                        <p:tgtEl>
                                          <p:spTgt spid="8"/>
                                        </p:tgtEl>
                                        <p:attrNameLst>
                                          <p:attrName>ppt_w</p:attrName>
                                        </p:attrNameLst>
                                      </p:cBhvr>
                                      <p:tavLst>
                                        <p:tav tm="0">
                                          <p:val>
                                            <p:fltVal val="0"/>
                                          </p:val>
                                        </p:tav>
                                        <p:tav tm="100000">
                                          <p:val>
                                            <p:strVal val="#ppt_w"/>
                                          </p:val>
                                        </p:tav>
                                      </p:tavLst>
                                    </p:anim>
                                    <p:anim calcmode="lin" valueType="num">
                                      <p:cBhvr>
                                        <p:cTn id="8" dur="250" fill="hold"/>
                                        <p:tgtEl>
                                          <p:spTgt spid="8"/>
                                        </p:tgtEl>
                                        <p:attrNameLst>
                                          <p:attrName>ppt_h</p:attrName>
                                        </p:attrNameLst>
                                      </p:cBhvr>
                                      <p:tavLst>
                                        <p:tav tm="0">
                                          <p:val>
                                            <p:fltVal val="0"/>
                                          </p:val>
                                        </p:tav>
                                        <p:tav tm="100000">
                                          <p:val>
                                            <p:strVal val="#ppt_h"/>
                                          </p:val>
                                        </p:tav>
                                      </p:tavLst>
                                    </p:anim>
                                    <p:animEffect transition="in" filter="fade">
                                      <p:cBhvr>
                                        <p:cTn id="9" dur="250"/>
                                        <p:tgtEl>
                                          <p:spTgt spid="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250" fill="hold"/>
                                        <p:tgtEl>
                                          <p:spTgt spid="13"/>
                                        </p:tgtEl>
                                        <p:attrNameLst>
                                          <p:attrName>ppt_w</p:attrName>
                                        </p:attrNameLst>
                                      </p:cBhvr>
                                      <p:tavLst>
                                        <p:tav tm="0">
                                          <p:val>
                                            <p:fltVal val="0"/>
                                          </p:val>
                                        </p:tav>
                                        <p:tav tm="100000">
                                          <p:val>
                                            <p:strVal val="#ppt_w"/>
                                          </p:val>
                                        </p:tav>
                                      </p:tavLst>
                                    </p:anim>
                                    <p:anim calcmode="lin" valueType="num">
                                      <p:cBhvr>
                                        <p:cTn id="14" dur="250" fill="hold"/>
                                        <p:tgtEl>
                                          <p:spTgt spid="13"/>
                                        </p:tgtEl>
                                        <p:attrNameLst>
                                          <p:attrName>ppt_h</p:attrName>
                                        </p:attrNameLst>
                                      </p:cBhvr>
                                      <p:tavLst>
                                        <p:tav tm="0">
                                          <p:val>
                                            <p:fltVal val="0"/>
                                          </p:val>
                                        </p:tav>
                                        <p:tav tm="100000">
                                          <p:val>
                                            <p:strVal val="#ppt_h"/>
                                          </p:val>
                                        </p:tav>
                                      </p:tavLst>
                                    </p:anim>
                                    <p:animEffect transition="in" filter="fade">
                                      <p:cBhvr>
                                        <p:cTn id="15" dur="250"/>
                                        <p:tgtEl>
                                          <p:spTgt spid="13"/>
                                        </p:tgtEl>
                                      </p:cBhvr>
                                    </p:animEffect>
                                  </p:childTnLst>
                                </p:cTn>
                              </p:par>
                            </p:childTnLst>
                          </p:cTn>
                        </p:par>
                        <p:par>
                          <p:cTn id="16" fill="hold">
                            <p:stCondLst>
                              <p:cond delay="1000"/>
                            </p:stCondLst>
                            <p:childTnLst>
                              <p:par>
                                <p:cTn id="17" presetID="22" presetClass="entr" presetSubtype="8"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250"/>
                                        <p:tgtEl>
                                          <p:spTgt spid="9"/>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250" fill="hold"/>
                                        <p:tgtEl>
                                          <p:spTgt spid="12"/>
                                        </p:tgtEl>
                                        <p:attrNameLst>
                                          <p:attrName>ppt_w</p:attrName>
                                        </p:attrNameLst>
                                      </p:cBhvr>
                                      <p:tavLst>
                                        <p:tav tm="0">
                                          <p:val>
                                            <p:fltVal val="0"/>
                                          </p:val>
                                        </p:tav>
                                        <p:tav tm="100000">
                                          <p:val>
                                            <p:strVal val="#ppt_w"/>
                                          </p:val>
                                        </p:tav>
                                      </p:tavLst>
                                    </p:anim>
                                    <p:anim calcmode="lin" valueType="num">
                                      <p:cBhvr>
                                        <p:cTn id="24" dur="250" fill="hold"/>
                                        <p:tgtEl>
                                          <p:spTgt spid="12"/>
                                        </p:tgtEl>
                                        <p:attrNameLst>
                                          <p:attrName>ppt_h</p:attrName>
                                        </p:attrNameLst>
                                      </p:cBhvr>
                                      <p:tavLst>
                                        <p:tav tm="0">
                                          <p:val>
                                            <p:fltVal val="0"/>
                                          </p:val>
                                        </p:tav>
                                        <p:tav tm="100000">
                                          <p:val>
                                            <p:strVal val="#ppt_h"/>
                                          </p:val>
                                        </p:tav>
                                      </p:tavLst>
                                    </p:anim>
                                    <p:animEffect transition="in" filter="fade">
                                      <p:cBhvr>
                                        <p:cTn id="25" dur="250"/>
                                        <p:tgtEl>
                                          <p:spTgt spid="12"/>
                                        </p:tgtEl>
                                      </p:cBhvr>
                                    </p:animEffect>
                                  </p:childTnLst>
                                </p:cTn>
                              </p:par>
                            </p:childTnLst>
                          </p:cTn>
                        </p:par>
                        <p:par>
                          <p:cTn id="26" fill="hold">
                            <p:stCondLst>
                              <p:cond delay="2000"/>
                            </p:stCondLst>
                            <p:childTnLst>
                              <p:par>
                                <p:cTn id="27" presetID="22" presetClass="entr" presetSubtype="2"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right)">
                                      <p:cBhvr>
                                        <p:cTn id="29" dur="250"/>
                                        <p:tgtEl>
                                          <p:spTgt spid="7"/>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ipe(left)">
                                      <p:cBhvr>
                                        <p:cTn id="33" dur="250"/>
                                        <p:tgtEl>
                                          <p:spTgt spid="6"/>
                                        </p:tgtEl>
                                      </p:cBhvr>
                                    </p:animEffect>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p:cTn id="37" dur="250" fill="hold"/>
                                        <p:tgtEl>
                                          <p:spTgt spid="14"/>
                                        </p:tgtEl>
                                        <p:attrNameLst>
                                          <p:attrName>ppt_w</p:attrName>
                                        </p:attrNameLst>
                                      </p:cBhvr>
                                      <p:tavLst>
                                        <p:tav tm="0">
                                          <p:val>
                                            <p:fltVal val="0"/>
                                          </p:val>
                                        </p:tav>
                                        <p:tav tm="100000">
                                          <p:val>
                                            <p:strVal val="#ppt_w"/>
                                          </p:val>
                                        </p:tav>
                                      </p:tavLst>
                                    </p:anim>
                                    <p:anim calcmode="lin" valueType="num">
                                      <p:cBhvr>
                                        <p:cTn id="38" dur="250" fill="hold"/>
                                        <p:tgtEl>
                                          <p:spTgt spid="14"/>
                                        </p:tgtEl>
                                        <p:attrNameLst>
                                          <p:attrName>ppt_h</p:attrName>
                                        </p:attrNameLst>
                                      </p:cBhvr>
                                      <p:tavLst>
                                        <p:tav tm="0">
                                          <p:val>
                                            <p:fltVal val="0"/>
                                          </p:val>
                                        </p:tav>
                                        <p:tav tm="100000">
                                          <p:val>
                                            <p:strVal val="#ppt_h"/>
                                          </p:val>
                                        </p:tav>
                                      </p:tavLst>
                                    </p:anim>
                                    <p:animEffect transition="in" filter="fade">
                                      <p:cBhvr>
                                        <p:cTn id="39" dur="250"/>
                                        <p:tgtEl>
                                          <p:spTgt spid="14"/>
                                        </p:tgtEl>
                                      </p:cBhvr>
                                    </p:animEffect>
                                  </p:childTnLst>
                                </p:cTn>
                              </p:par>
                            </p:childTnLst>
                          </p:cTn>
                        </p:par>
                        <p:par>
                          <p:cTn id="40" fill="hold">
                            <p:stCondLst>
                              <p:cond delay="3500"/>
                            </p:stCondLst>
                            <p:childTnLst>
                              <p:par>
                                <p:cTn id="41" presetID="6" presetClass="emph" presetSubtype="0" decel="100000" fill="hold" grpId="1" nodeType="afterEffect">
                                  <p:stCondLst>
                                    <p:cond delay="0"/>
                                  </p:stCondLst>
                                  <p:childTnLst>
                                    <p:animScale>
                                      <p:cBhvr>
                                        <p:cTn id="42" dur="250" fill="hold"/>
                                        <p:tgtEl>
                                          <p:spTgt spid="14"/>
                                        </p:tgtEl>
                                      </p:cBhvr>
                                      <p:by x="120000" y="120000"/>
                                    </p:animScale>
                                  </p:childTnLst>
                                </p:cTn>
                              </p:par>
                            </p:childTnLst>
                          </p:cTn>
                        </p:par>
                        <p:par>
                          <p:cTn id="43" fill="hold">
                            <p:stCondLst>
                              <p:cond delay="4000"/>
                            </p:stCondLst>
                            <p:childTnLst>
                              <p:par>
                                <p:cTn id="44" presetID="6" presetClass="emph" presetSubtype="0" decel="100000" fill="hold" grpId="2" nodeType="afterEffect">
                                  <p:stCondLst>
                                    <p:cond delay="0"/>
                                  </p:stCondLst>
                                  <p:childTnLst>
                                    <p:animScale>
                                      <p:cBhvr>
                                        <p:cTn id="45" dur="250" fill="hold"/>
                                        <p:tgtEl>
                                          <p:spTgt spid="14"/>
                                        </p:tgtEl>
                                      </p:cBhvr>
                                      <p:by x="83000" y="83000"/>
                                    </p:animScale>
                                  </p:childTnLst>
                                </p:cTn>
                              </p:par>
                            </p:childTnLst>
                          </p:cTn>
                        </p:par>
                        <p:par>
                          <p:cTn id="46" fill="hold">
                            <p:stCondLst>
                              <p:cond delay="4500"/>
                            </p:stCondLst>
                            <p:childTnLst>
                              <p:par>
                                <p:cTn id="47" presetID="12" presetClass="entr" presetSubtype="8" fill="hold" grpId="0" nodeType="after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additive="base">
                                        <p:cTn id="49" dur="500"/>
                                        <p:tgtEl>
                                          <p:spTgt spid="16"/>
                                        </p:tgtEl>
                                        <p:attrNameLst>
                                          <p:attrName>ppt_x</p:attrName>
                                        </p:attrNameLst>
                                      </p:cBhvr>
                                      <p:tavLst>
                                        <p:tav tm="0">
                                          <p:val>
                                            <p:strVal val="#ppt_x-#ppt_w*1.125000"/>
                                          </p:val>
                                        </p:tav>
                                        <p:tav tm="100000">
                                          <p:val>
                                            <p:strVal val="#ppt_x"/>
                                          </p:val>
                                        </p:tav>
                                      </p:tavLst>
                                    </p:anim>
                                    <p:animEffect transition="in" filter="wipe(right)">
                                      <p:cBhvr>
                                        <p:cTn id="50" dur="500"/>
                                        <p:tgtEl>
                                          <p:spTgt spid="16"/>
                                        </p:tgtEl>
                                      </p:cBhvr>
                                    </p:animEffect>
                                  </p:childTnLst>
                                </p:cTn>
                              </p:par>
                            </p:childTnLst>
                          </p:cTn>
                        </p:par>
                        <p:par>
                          <p:cTn id="51" fill="hold">
                            <p:stCondLst>
                              <p:cond delay="5000"/>
                            </p:stCondLst>
                            <p:childTnLst>
                              <p:par>
                                <p:cTn id="52" presetID="53" presetClass="entr" presetSubtype="16" fill="hold" grpId="0" nodeType="afterEffect">
                                  <p:stCondLst>
                                    <p:cond delay="0"/>
                                  </p:stCondLst>
                                  <p:iterate type="lt">
                                    <p:tmPct val="10000"/>
                                  </p:iterate>
                                  <p:childTnLst>
                                    <p:set>
                                      <p:cBhvr>
                                        <p:cTn id="53" dur="1" fill="hold">
                                          <p:stCondLst>
                                            <p:cond delay="0"/>
                                          </p:stCondLst>
                                        </p:cTn>
                                        <p:tgtEl>
                                          <p:spTgt spid="27"/>
                                        </p:tgtEl>
                                        <p:attrNameLst>
                                          <p:attrName>style.visibility</p:attrName>
                                        </p:attrNameLst>
                                      </p:cBhvr>
                                      <p:to>
                                        <p:strVal val="visible"/>
                                      </p:to>
                                    </p:set>
                                    <p:anim calcmode="lin" valueType="num">
                                      <p:cBhvr>
                                        <p:cTn id="54" dur="250" fill="hold"/>
                                        <p:tgtEl>
                                          <p:spTgt spid="27"/>
                                        </p:tgtEl>
                                        <p:attrNameLst>
                                          <p:attrName>ppt_w</p:attrName>
                                        </p:attrNameLst>
                                      </p:cBhvr>
                                      <p:tavLst>
                                        <p:tav tm="0">
                                          <p:val>
                                            <p:fltVal val="0"/>
                                          </p:val>
                                        </p:tav>
                                        <p:tav tm="100000">
                                          <p:val>
                                            <p:strVal val="#ppt_w"/>
                                          </p:val>
                                        </p:tav>
                                      </p:tavLst>
                                    </p:anim>
                                    <p:anim calcmode="lin" valueType="num">
                                      <p:cBhvr>
                                        <p:cTn id="55" dur="250" fill="hold"/>
                                        <p:tgtEl>
                                          <p:spTgt spid="27"/>
                                        </p:tgtEl>
                                        <p:attrNameLst>
                                          <p:attrName>ppt_h</p:attrName>
                                        </p:attrNameLst>
                                      </p:cBhvr>
                                      <p:tavLst>
                                        <p:tav tm="0">
                                          <p:val>
                                            <p:fltVal val="0"/>
                                          </p:val>
                                        </p:tav>
                                        <p:tav tm="100000">
                                          <p:val>
                                            <p:strVal val="#ppt_h"/>
                                          </p:val>
                                        </p:tav>
                                      </p:tavLst>
                                    </p:anim>
                                    <p:animEffect transition="in" filter="fade">
                                      <p:cBhvr>
                                        <p:cTn id="56" dur="25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P spid="8" grpId="0" bldLvl="0" animBg="1"/>
      <p:bldP spid="12" grpId="0" bldLvl="0" animBg="1"/>
      <p:bldP spid="13" grpId="0"/>
      <p:bldP spid="14" grpId="0" bldLvl="0" animBg="1"/>
      <p:bldP spid="14" grpId="1" bldLvl="0" animBg="1"/>
      <p:bldP spid="14" grpId="2" bldLvl="0" animBg="1"/>
      <p:bldP spid="16" grpId="0" bldLvl="0" animBg="1"/>
      <p:bldP spid="27"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88923" y="246423"/>
            <a:ext cx="4103077" cy="675011"/>
          </a:xfrm>
          <a:prstGeom prst="rect">
            <a:avLst/>
          </a:prstGeom>
        </p:spPr>
      </p:pic>
      <p:cxnSp>
        <p:nvCxnSpPr>
          <p:cNvPr id="3" name="直接连接符 2"/>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060287" y="353095"/>
            <a:ext cx="5262188" cy="461665"/>
          </a:xfrm>
          <a:prstGeom prst="rect">
            <a:avLst/>
          </a:prstGeom>
        </p:spPr>
        <p:txBody>
          <a:bodyPr wrap="square">
            <a:spAutoFit/>
          </a:bodyPr>
          <a:lstStyle/>
          <a:p>
            <a:r>
              <a:rPr lang="zh-CN" altLang="en-US" sz="2400" b="1" dirty="0" smtClean="0">
                <a:solidFill>
                  <a:schemeClr val="accent1"/>
                </a:solidFill>
                <a:latin typeface="微软雅黑" panose="020B0503020204020204" pitchFamily="34" charset="-122"/>
                <a:ea typeface="微软雅黑" panose="020B0503020204020204" pitchFamily="34" charset="-122"/>
              </a:rPr>
              <a:t>第二部分：总则</a:t>
            </a:r>
            <a:endParaRPr lang="zh-CN" altLang="en-US" sz="2400" b="1" dirty="0">
              <a:solidFill>
                <a:srgbClr val="C00000"/>
              </a:solidFill>
              <a:latin typeface="微软雅黑" panose="020B0503020204020204" pitchFamily="34" charset="-122"/>
              <a:ea typeface="微软雅黑" panose="020B0503020204020204" pitchFamily="34" charset="-122"/>
            </a:endParaRPr>
          </a:p>
        </p:txBody>
      </p:sp>
      <p:sp>
        <p:nvSpPr>
          <p:cNvPr id="5" name="Freeform 29"/>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6" name="Freeform 5"/>
          <p:cNvSpPr/>
          <p:nvPr/>
        </p:nvSpPr>
        <p:spPr bwMode="auto">
          <a:xfrm>
            <a:off x="2134024" y="2343480"/>
            <a:ext cx="1520530" cy="311615"/>
          </a:xfrm>
          <a:custGeom>
            <a:avLst/>
            <a:gdLst>
              <a:gd name="T0" fmla="*/ 0 w 5290"/>
              <a:gd name="T1" fmla="*/ 0 h 1083"/>
              <a:gd name="T2" fmla="*/ 3703 w 5290"/>
              <a:gd name="T3" fmla="*/ 0 h 1083"/>
              <a:gd name="T4" fmla="*/ 5290 w 5290"/>
              <a:gd name="T5" fmla="*/ 1083 h 1083"/>
              <a:gd name="T6" fmla="*/ 3774 w 5290"/>
              <a:gd name="T7" fmla="*/ 157 h 1083"/>
              <a:gd name="T8" fmla="*/ 0 w 5290"/>
              <a:gd name="T9" fmla="*/ 157 h 1083"/>
              <a:gd name="T10" fmla="*/ 0 w 5290"/>
              <a:gd name="T11" fmla="*/ 0 h 1083"/>
            </a:gdLst>
            <a:ahLst/>
            <a:cxnLst>
              <a:cxn ang="0">
                <a:pos x="T0" y="T1"/>
              </a:cxn>
              <a:cxn ang="0">
                <a:pos x="T2" y="T3"/>
              </a:cxn>
              <a:cxn ang="0">
                <a:pos x="T4" y="T5"/>
              </a:cxn>
              <a:cxn ang="0">
                <a:pos x="T6" y="T7"/>
              </a:cxn>
              <a:cxn ang="0">
                <a:pos x="T8" y="T9"/>
              </a:cxn>
              <a:cxn ang="0">
                <a:pos x="T10" y="T11"/>
              </a:cxn>
            </a:cxnLst>
            <a:rect l="0" t="0" r="r" b="b"/>
            <a:pathLst>
              <a:path w="5290" h="1083">
                <a:moveTo>
                  <a:pt x="0" y="0"/>
                </a:moveTo>
                <a:lnTo>
                  <a:pt x="3703" y="0"/>
                </a:lnTo>
                <a:cubicBezTo>
                  <a:pt x="4422" y="0"/>
                  <a:pt x="5040" y="451"/>
                  <a:pt x="5290" y="1083"/>
                </a:cubicBezTo>
                <a:cubicBezTo>
                  <a:pt x="5006" y="534"/>
                  <a:pt x="4432" y="157"/>
                  <a:pt x="3774" y="157"/>
                </a:cubicBezTo>
                <a:lnTo>
                  <a:pt x="0" y="157"/>
                </a:lnTo>
                <a:lnTo>
                  <a:pt x="0" y="0"/>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7" name="Freeform 6"/>
          <p:cNvSpPr/>
          <p:nvPr/>
        </p:nvSpPr>
        <p:spPr bwMode="auto">
          <a:xfrm>
            <a:off x="787271" y="4686221"/>
            <a:ext cx="2839573" cy="311615"/>
          </a:xfrm>
          <a:custGeom>
            <a:avLst/>
            <a:gdLst>
              <a:gd name="T0" fmla="*/ 9880 w 9880"/>
              <a:gd name="T1" fmla="*/ 1083 h 1083"/>
              <a:gd name="T2" fmla="*/ 1586 w 9880"/>
              <a:gd name="T3" fmla="*/ 1083 h 1083"/>
              <a:gd name="T4" fmla="*/ 0 w 9880"/>
              <a:gd name="T5" fmla="*/ 0 h 1083"/>
              <a:gd name="T6" fmla="*/ 1515 w 9880"/>
              <a:gd name="T7" fmla="*/ 926 h 1083"/>
              <a:gd name="T8" fmla="*/ 9880 w 9880"/>
              <a:gd name="T9" fmla="*/ 926 h 1083"/>
              <a:gd name="T10" fmla="*/ 9880 w 9880"/>
              <a:gd name="T11" fmla="*/ 1083 h 1083"/>
            </a:gdLst>
            <a:ahLst/>
            <a:cxnLst>
              <a:cxn ang="0">
                <a:pos x="T0" y="T1"/>
              </a:cxn>
              <a:cxn ang="0">
                <a:pos x="T2" y="T3"/>
              </a:cxn>
              <a:cxn ang="0">
                <a:pos x="T4" y="T5"/>
              </a:cxn>
              <a:cxn ang="0">
                <a:pos x="T6" y="T7"/>
              </a:cxn>
              <a:cxn ang="0">
                <a:pos x="T8" y="T9"/>
              </a:cxn>
              <a:cxn ang="0">
                <a:pos x="T10" y="T11"/>
              </a:cxn>
            </a:cxnLst>
            <a:rect l="0" t="0" r="r" b="b"/>
            <a:pathLst>
              <a:path w="9880" h="1083">
                <a:moveTo>
                  <a:pt x="9880" y="1083"/>
                </a:moveTo>
                <a:lnTo>
                  <a:pt x="1586" y="1083"/>
                </a:lnTo>
                <a:cubicBezTo>
                  <a:pt x="868" y="1083"/>
                  <a:pt x="250" y="632"/>
                  <a:pt x="0" y="0"/>
                </a:cubicBezTo>
                <a:cubicBezTo>
                  <a:pt x="284" y="549"/>
                  <a:pt x="858" y="926"/>
                  <a:pt x="1515" y="926"/>
                </a:cubicBezTo>
                <a:lnTo>
                  <a:pt x="9880" y="926"/>
                </a:lnTo>
                <a:lnTo>
                  <a:pt x="9880" y="1083"/>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8" name="Oval 7"/>
          <p:cNvSpPr>
            <a:spLocks noChangeArrowheads="1"/>
          </p:cNvSpPr>
          <p:nvPr/>
        </p:nvSpPr>
        <p:spPr bwMode="auto">
          <a:xfrm>
            <a:off x="844838" y="2339725"/>
            <a:ext cx="1182634" cy="1182634"/>
          </a:xfrm>
          <a:prstGeom prst="ellipse">
            <a:avLst/>
          </a:prstGeom>
          <a:solidFill>
            <a:schemeClr val="accent1"/>
          </a:solidFill>
          <a:ln>
            <a:noFill/>
          </a:ln>
        </p:spPr>
        <p:txBody>
          <a:bodyPr vert="horz" wrap="square" lIns="91440" tIns="45720" rIns="91440" bIns="45720" numCol="1" anchor="t" anchorCtr="0" compatLnSpc="1"/>
          <a:lstStyle/>
          <a:p>
            <a:endParaRPr lang="zh-CN" altLang="en-US"/>
          </a:p>
        </p:txBody>
      </p:sp>
      <p:cxnSp>
        <p:nvCxnSpPr>
          <p:cNvPr id="9" name="直接连接符 8"/>
          <p:cNvCxnSpPr/>
          <p:nvPr/>
        </p:nvCxnSpPr>
        <p:spPr>
          <a:xfrm>
            <a:off x="890844" y="3670658"/>
            <a:ext cx="2736000" cy="0"/>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485223" y="3814301"/>
            <a:ext cx="3547241" cy="1077218"/>
          </a:xfrm>
          <a:prstGeom prst="rect">
            <a:avLst/>
          </a:prstGeom>
          <a:noFill/>
          <a:effectLst/>
        </p:spPr>
        <p:txBody>
          <a:bodyPr wrap="square" rtlCol="0">
            <a:spAutoFit/>
          </a:bodyPr>
          <a:lstStyle>
            <a:defPPr>
              <a:defRPr lang="zh-CN"/>
            </a:defPPr>
            <a:lvl1pPr algn="ctr">
              <a:defRPr sz="2400">
                <a:solidFill>
                  <a:srgbClr val="C80000"/>
                </a:solidFill>
                <a:effectLst/>
                <a:latin typeface="微软雅黑" panose="020B0503020204020204" pitchFamily="34" charset="-122"/>
                <a:ea typeface="微软雅黑" panose="020B0503020204020204" pitchFamily="34" charset="-122"/>
              </a:defRPr>
            </a:lvl1pPr>
          </a:lstStyle>
          <a:p>
            <a:r>
              <a:rPr lang="zh-CN" altLang="en-US" sz="3200" b="1" dirty="0" smtClean="0">
                <a:gradFill>
                  <a:gsLst>
                    <a:gs pos="60000">
                      <a:srgbClr val="D40000"/>
                    </a:gs>
                    <a:gs pos="0">
                      <a:srgbClr val="D40000"/>
                    </a:gs>
                    <a:gs pos="80000">
                      <a:srgbClr val="640000"/>
                    </a:gs>
                    <a:gs pos="100000">
                      <a:srgbClr val="640000"/>
                    </a:gs>
                  </a:gsLst>
                  <a:lin ang="5400000" scaled="0"/>
                </a:gradFill>
              </a:rPr>
              <a:t>对违法犯罪党员</a:t>
            </a:r>
            <a:endParaRPr lang="en-US" altLang="zh-CN" sz="3200" b="1" dirty="0" smtClean="0">
              <a:gradFill>
                <a:gsLst>
                  <a:gs pos="60000">
                    <a:srgbClr val="D40000"/>
                  </a:gs>
                  <a:gs pos="0">
                    <a:srgbClr val="D40000"/>
                  </a:gs>
                  <a:gs pos="80000">
                    <a:srgbClr val="640000"/>
                  </a:gs>
                  <a:gs pos="100000">
                    <a:srgbClr val="640000"/>
                  </a:gs>
                </a:gsLst>
                <a:lin ang="5400000" scaled="0"/>
              </a:gradFill>
            </a:endParaRPr>
          </a:p>
          <a:p>
            <a:r>
              <a:rPr lang="zh-CN" altLang="en-US" sz="3200" b="1" dirty="0" smtClean="0">
                <a:gradFill>
                  <a:gsLst>
                    <a:gs pos="60000">
                      <a:srgbClr val="D40000"/>
                    </a:gs>
                    <a:gs pos="0">
                      <a:srgbClr val="D40000"/>
                    </a:gs>
                    <a:gs pos="80000">
                      <a:srgbClr val="640000"/>
                    </a:gs>
                    <a:gs pos="100000">
                      <a:srgbClr val="640000"/>
                    </a:gs>
                  </a:gsLst>
                  <a:lin ang="5400000" scaled="0"/>
                </a:gradFill>
              </a:rPr>
              <a:t>的纪律处分</a:t>
            </a:r>
            <a:endParaRPr lang="zh-CN" altLang="en-US" sz="3200" b="1" dirty="0">
              <a:gradFill>
                <a:gsLst>
                  <a:gs pos="60000">
                    <a:srgbClr val="D40000"/>
                  </a:gs>
                  <a:gs pos="0">
                    <a:srgbClr val="D40000"/>
                  </a:gs>
                  <a:gs pos="80000">
                    <a:srgbClr val="640000"/>
                  </a:gs>
                  <a:gs pos="100000">
                    <a:srgbClr val="640000"/>
                  </a:gs>
                </a:gsLst>
                <a:lin ang="5400000" scaled="0"/>
              </a:gradFill>
            </a:endParaRPr>
          </a:p>
        </p:txBody>
      </p:sp>
      <p:sp>
        <p:nvSpPr>
          <p:cNvPr id="13" name="矩形 12"/>
          <p:cNvSpPr/>
          <p:nvPr/>
        </p:nvSpPr>
        <p:spPr>
          <a:xfrm>
            <a:off x="2062556" y="2817722"/>
            <a:ext cx="1668845" cy="523220"/>
          </a:xfrm>
          <a:prstGeom prst="rect">
            <a:avLst/>
          </a:prstGeom>
        </p:spPr>
        <p:txBody>
          <a:bodyPr wrap="square">
            <a:spAutoFit/>
          </a:bodyPr>
          <a:lstStyle/>
          <a:p>
            <a:pPr algn="ctr"/>
            <a:r>
              <a:rPr lang="zh-CN" altLang="en-US" sz="2800" b="1" dirty="0" smtClean="0">
                <a:solidFill>
                  <a:srgbClr val="C00000"/>
                </a:solidFill>
                <a:latin typeface="微软雅黑" panose="020B0503020204020204" pitchFamily="34" charset="-122"/>
                <a:ea typeface="微软雅黑" panose="020B0503020204020204" pitchFamily="34" charset="-122"/>
              </a:rPr>
              <a:t>第四章</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4" name="圆角矩形 13"/>
          <p:cNvSpPr/>
          <p:nvPr/>
        </p:nvSpPr>
        <p:spPr>
          <a:xfrm>
            <a:off x="4161790" y="1936115"/>
            <a:ext cx="1274445" cy="1733550"/>
          </a:xfrm>
          <a:prstGeom prst="roundRect">
            <a:avLst/>
          </a:prstGeom>
          <a:solidFill>
            <a:schemeClr val="accent1"/>
          </a:solidFill>
          <a:ln>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smtClean="0">
                <a:latin typeface="微软雅黑" panose="020B0503020204020204" pitchFamily="34" charset="-122"/>
                <a:ea typeface="微软雅黑" panose="020B0503020204020204" pitchFamily="34" charset="-122"/>
              </a:rPr>
              <a:t>2018</a:t>
            </a:r>
            <a:r>
              <a:rPr lang="zh-CN" altLang="en-US" sz="1600" b="1" dirty="0" smtClean="0">
                <a:latin typeface="微软雅黑" panose="020B0503020204020204" pitchFamily="34" charset="-122"/>
                <a:ea typeface="微软雅黑" panose="020B0503020204020204" pitchFamily="34" charset="-122"/>
              </a:rPr>
              <a:t>条例</a:t>
            </a:r>
            <a:endParaRPr lang="en-US" altLang="zh-CN" sz="1600" b="1" dirty="0" smtClean="0">
              <a:latin typeface="微软雅黑" panose="020B0503020204020204" pitchFamily="34" charset="-122"/>
              <a:ea typeface="微软雅黑" panose="020B0503020204020204" pitchFamily="34" charset="-122"/>
            </a:endParaRPr>
          </a:p>
          <a:p>
            <a:pPr algn="ctr"/>
            <a:r>
              <a:rPr lang="zh-CN" altLang="en-US" sz="1600" b="1" dirty="0" smtClean="0">
                <a:latin typeface="微软雅黑" panose="020B0503020204020204" pitchFamily="34" charset="-122"/>
                <a:ea typeface="微软雅黑" panose="020B0503020204020204" pitchFamily="34" charset="-122"/>
              </a:rPr>
              <a:t>第</a:t>
            </a:r>
            <a:r>
              <a:rPr lang="en-US" altLang="zh-CN" sz="1600" b="1" dirty="0" smtClean="0">
                <a:latin typeface="微软雅黑" panose="020B0503020204020204" pitchFamily="34" charset="-122"/>
                <a:ea typeface="微软雅黑" panose="020B0503020204020204" pitchFamily="34" charset="-122"/>
              </a:rPr>
              <a:t>27</a:t>
            </a:r>
            <a:r>
              <a:rPr lang="zh-CN" altLang="en-US" sz="1600" b="1" dirty="0" smtClean="0">
                <a:latin typeface="微软雅黑" panose="020B0503020204020204" pitchFamily="34" charset="-122"/>
                <a:ea typeface="微软雅黑" panose="020B0503020204020204" pitchFamily="34" charset="-122"/>
              </a:rPr>
              <a:t>条</a:t>
            </a:r>
            <a:endParaRPr lang="zh-CN" altLang="en-US" sz="1600" b="1" dirty="0">
              <a:latin typeface="微软雅黑" panose="020B0503020204020204" pitchFamily="34" charset="-122"/>
              <a:ea typeface="微软雅黑" panose="020B0503020204020204" pitchFamily="34" charset="-122"/>
            </a:endParaRPr>
          </a:p>
        </p:txBody>
      </p:sp>
      <p:sp>
        <p:nvSpPr>
          <p:cNvPr id="16" name="圆角矩形 15"/>
          <p:cNvSpPr/>
          <p:nvPr/>
        </p:nvSpPr>
        <p:spPr>
          <a:xfrm>
            <a:off x="4161790" y="1945640"/>
            <a:ext cx="7630795" cy="1724660"/>
          </a:xfrm>
          <a:prstGeom prst="roundRect">
            <a:avLst/>
          </a:prstGeom>
          <a:noFill/>
          <a:ln w="12700">
            <a:solidFill>
              <a:schemeClr val="tx2"/>
            </a:solidFill>
          </a:ln>
        </p:spPr>
        <p:txBody>
          <a:bodyPr vert="horz" wrap="square" lIns="91440" tIns="45720" rIns="91440" bIns="45720" numCol="1" anchor="t" anchorCtr="0" compatLnSpc="1"/>
          <a:lstStyle/>
          <a:p>
            <a:endParaRPr lang="zh-CN" altLang="en-US"/>
          </a:p>
        </p:txBody>
      </p:sp>
      <p:sp>
        <p:nvSpPr>
          <p:cNvPr id="21" name="圆角矩形 20"/>
          <p:cNvSpPr/>
          <p:nvPr/>
        </p:nvSpPr>
        <p:spPr>
          <a:xfrm>
            <a:off x="4161881" y="3804369"/>
            <a:ext cx="1274247" cy="1674356"/>
          </a:xfrm>
          <a:prstGeom prst="roundRect">
            <a:avLst/>
          </a:prstGeom>
          <a:solidFill>
            <a:schemeClr val="accent1"/>
          </a:solidFill>
          <a:ln>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smtClean="0">
                <a:latin typeface="微软雅黑" panose="020B0503020204020204" pitchFamily="34" charset="-122"/>
                <a:ea typeface="微软雅黑" panose="020B0503020204020204" pitchFamily="34" charset="-122"/>
              </a:rPr>
              <a:t>2015</a:t>
            </a:r>
            <a:r>
              <a:rPr lang="zh-CN" altLang="en-US" sz="1600" b="1" dirty="0" smtClean="0">
                <a:latin typeface="微软雅黑" panose="020B0503020204020204" pitchFamily="34" charset="-122"/>
                <a:ea typeface="微软雅黑" panose="020B0503020204020204" pitchFamily="34" charset="-122"/>
              </a:rPr>
              <a:t>条例</a:t>
            </a:r>
            <a:endParaRPr lang="en-US" altLang="zh-CN" sz="1600" b="1" dirty="0">
              <a:latin typeface="微软雅黑" panose="020B0503020204020204" pitchFamily="34" charset="-122"/>
              <a:ea typeface="微软雅黑" panose="020B0503020204020204" pitchFamily="34" charset="-122"/>
            </a:endParaRPr>
          </a:p>
          <a:p>
            <a:pPr algn="ctr"/>
            <a:r>
              <a:rPr lang="zh-CN" altLang="en-US" sz="1600" b="1" dirty="0" smtClean="0">
                <a:latin typeface="微软雅黑" panose="020B0503020204020204" pitchFamily="34" charset="-122"/>
                <a:ea typeface="微软雅黑" panose="020B0503020204020204" pitchFamily="34" charset="-122"/>
              </a:rPr>
              <a:t>第</a:t>
            </a:r>
            <a:r>
              <a:rPr lang="en-US" altLang="zh-CN" sz="1600" b="1" dirty="0" smtClean="0">
                <a:latin typeface="微软雅黑" panose="020B0503020204020204" pitchFamily="34" charset="-122"/>
                <a:ea typeface="微软雅黑" panose="020B0503020204020204" pitchFamily="34" charset="-122"/>
              </a:rPr>
              <a:t>27</a:t>
            </a:r>
            <a:r>
              <a:rPr lang="zh-CN" altLang="en-US" sz="1600" b="1" dirty="0" smtClean="0">
                <a:latin typeface="微软雅黑" panose="020B0503020204020204" pitchFamily="34" charset="-122"/>
                <a:ea typeface="微软雅黑" panose="020B0503020204020204" pitchFamily="34" charset="-122"/>
              </a:rPr>
              <a:t>条</a:t>
            </a:r>
            <a:endParaRPr lang="zh-CN" altLang="en-US" sz="1600" b="1" dirty="0">
              <a:latin typeface="微软雅黑" panose="020B0503020204020204" pitchFamily="34" charset="-122"/>
              <a:ea typeface="微软雅黑" panose="020B0503020204020204" pitchFamily="34" charset="-122"/>
            </a:endParaRPr>
          </a:p>
        </p:txBody>
      </p:sp>
      <p:sp>
        <p:nvSpPr>
          <p:cNvPr id="22" name="圆角矩形 21"/>
          <p:cNvSpPr/>
          <p:nvPr/>
        </p:nvSpPr>
        <p:spPr>
          <a:xfrm>
            <a:off x="4161882" y="3804369"/>
            <a:ext cx="7630726" cy="1674356"/>
          </a:xfrm>
          <a:prstGeom prst="roundRect">
            <a:avLst/>
          </a:prstGeom>
          <a:noFill/>
          <a:ln w="12700">
            <a:solidFill>
              <a:schemeClr val="tx2"/>
            </a:solidFill>
          </a:ln>
        </p:spPr>
        <p:txBody>
          <a:bodyPr vert="horz" wrap="square" lIns="91440" tIns="45720" rIns="91440" bIns="45720" numCol="1" anchor="t" anchorCtr="0" compatLnSpc="1"/>
          <a:lstStyle/>
          <a:p>
            <a:endParaRPr lang="zh-CN" altLang="en-US"/>
          </a:p>
        </p:txBody>
      </p:sp>
      <p:sp>
        <p:nvSpPr>
          <p:cNvPr id="27" name="矩形 26"/>
          <p:cNvSpPr/>
          <p:nvPr/>
        </p:nvSpPr>
        <p:spPr>
          <a:xfrm>
            <a:off x="5533390" y="1945640"/>
            <a:ext cx="6258560" cy="1753235"/>
          </a:xfrm>
          <a:prstGeom prst="rect">
            <a:avLst/>
          </a:prstGeom>
          <a:noFill/>
        </p:spPr>
        <p:txBody>
          <a:bodyPr wrap="square">
            <a:spAutoFit/>
          </a:bodyPr>
          <a:lstStyle/>
          <a:p>
            <a:pPr>
              <a:lnSpc>
                <a:spcPct val="150000"/>
              </a:lnSpc>
            </a:pPr>
            <a:r>
              <a:rPr lang="zh-CN" altLang="en-US" b="1" dirty="0">
                <a:latin typeface="微软雅黑" panose="020B0503020204020204" pitchFamily="34" charset="-122"/>
                <a:ea typeface="微软雅黑" panose="020B0503020204020204" pitchFamily="34" charset="-122"/>
              </a:rPr>
              <a:t>第二十七条　党组织在纪律审查中发现党员有</a:t>
            </a:r>
            <a:r>
              <a:rPr lang="zh-CN" altLang="en-US" b="1" dirty="0">
                <a:solidFill>
                  <a:srgbClr val="C00000"/>
                </a:solidFill>
                <a:latin typeface="微软雅黑" panose="020B0503020204020204" pitchFamily="34" charset="-122"/>
                <a:ea typeface="微软雅黑" panose="020B0503020204020204" pitchFamily="34" charset="-122"/>
              </a:rPr>
              <a:t>贪污贿赂、滥用职权、玩忽职守、权力寻租、利益输送、徇私舞弊、浪费国家资财等违反法律涉嫌犯罪行为</a:t>
            </a:r>
            <a:r>
              <a:rPr lang="zh-CN" altLang="en-US" b="1" dirty="0">
                <a:latin typeface="微软雅黑" panose="020B0503020204020204" pitchFamily="34" charset="-122"/>
                <a:ea typeface="微软雅黑" panose="020B0503020204020204" pitchFamily="34" charset="-122"/>
              </a:rPr>
              <a:t>的，应当给予撤销党内职务、留党察看或者开除党籍处分。 </a:t>
            </a:r>
          </a:p>
        </p:txBody>
      </p:sp>
      <p:sp>
        <p:nvSpPr>
          <p:cNvPr id="28" name="矩形 27"/>
          <p:cNvSpPr/>
          <p:nvPr/>
        </p:nvSpPr>
        <p:spPr>
          <a:xfrm>
            <a:off x="5533697" y="4056771"/>
            <a:ext cx="6132786" cy="1337945"/>
          </a:xfrm>
          <a:prstGeom prst="rect">
            <a:avLst/>
          </a:prstGeom>
          <a:noFill/>
        </p:spPr>
        <p:txBody>
          <a:bodyPr wrap="square">
            <a:spAutoFit/>
          </a:bodyPr>
          <a:lstStyle/>
          <a:p>
            <a:pPr>
              <a:lnSpc>
                <a:spcPct val="150000"/>
              </a:lnSpc>
            </a:pPr>
            <a:r>
              <a:rPr lang="zh-CN" altLang="zh-CN" b="1" dirty="0">
                <a:latin typeface="微软雅黑" panose="020B0503020204020204" pitchFamily="34" charset="-122"/>
                <a:ea typeface="微软雅黑" panose="020B0503020204020204" pitchFamily="34" charset="-122"/>
              </a:rPr>
              <a:t>党组织在纪律审查中发现党员有贪污贿赂、失职渎职等刑法规定的行为涉嫌犯罪的，应当给予撤销党内职务、留党察看或者开除党籍处分。</a:t>
            </a:r>
          </a:p>
        </p:txBody>
      </p:sp>
      <p:pic>
        <p:nvPicPr>
          <p:cNvPr id="23" name="图片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7656" y="5943600"/>
            <a:ext cx="6228769" cy="9144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250" fill="hold"/>
                                        <p:tgtEl>
                                          <p:spTgt spid="8"/>
                                        </p:tgtEl>
                                        <p:attrNameLst>
                                          <p:attrName>ppt_w</p:attrName>
                                        </p:attrNameLst>
                                      </p:cBhvr>
                                      <p:tavLst>
                                        <p:tav tm="0">
                                          <p:val>
                                            <p:fltVal val="0"/>
                                          </p:val>
                                        </p:tav>
                                        <p:tav tm="100000">
                                          <p:val>
                                            <p:strVal val="#ppt_w"/>
                                          </p:val>
                                        </p:tav>
                                      </p:tavLst>
                                    </p:anim>
                                    <p:anim calcmode="lin" valueType="num">
                                      <p:cBhvr>
                                        <p:cTn id="8" dur="250" fill="hold"/>
                                        <p:tgtEl>
                                          <p:spTgt spid="8"/>
                                        </p:tgtEl>
                                        <p:attrNameLst>
                                          <p:attrName>ppt_h</p:attrName>
                                        </p:attrNameLst>
                                      </p:cBhvr>
                                      <p:tavLst>
                                        <p:tav tm="0">
                                          <p:val>
                                            <p:fltVal val="0"/>
                                          </p:val>
                                        </p:tav>
                                        <p:tav tm="100000">
                                          <p:val>
                                            <p:strVal val="#ppt_h"/>
                                          </p:val>
                                        </p:tav>
                                      </p:tavLst>
                                    </p:anim>
                                    <p:animEffect transition="in" filter="fade">
                                      <p:cBhvr>
                                        <p:cTn id="9" dur="250"/>
                                        <p:tgtEl>
                                          <p:spTgt spid="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250" fill="hold"/>
                                        <p:tgtEl>
                                          <p:spTgt spid="13"/>
                                        </p:tgtEl>
                                        <p:attrNameLst>
                                          <p:attrName>ppt_w</p:attrName>
                                        </p:attrNameLst>
                                      </p:cBhvr>
                                      <p:tavLst>
                                        <p:tav tm="0">
                                          <p:val>
                                            <p:fltVal val="0"/>
                                          </p:val>
                                        </p:tav>
                                        <p:tav tm="100000">
                                          <p:val>
                                            <p:strVal val="#ppt_w"/>
                                          </p:val>
                                        </p:tav>
                                      </p:tavLst>
                                    </p:anim>
                                    <p:anim calcmode="lin" valueType="num">
                                      <p:cBhvr>
                                        <p:cTn id="14" dur="250" fill="hold"/>
                                        <p:tgtEl>
                                          <p:spTgt spid="13"/>
                                        </p:tgtEl>
                                        <p:attrNameLst>
                                          <p:attrName>ppt_h</p:attrName>
                                        </p:attrNameLst>
                                      </p:cBhvr>
                                      <p:tavLst>
                                        <p:tav tm="0">
                                          <p:val>
                                            <p:fltVal val="0"/>
                                          </p:val>
                                        </p:tav>
                                        <p:tav tm="100000">
                                          <p:val>
                                            <p:strVal val="#ppt_h"/>
                                          </p:val>
                                        </p:tav>
                                      </p:tavLst>
                                    </p:anim>
                                    <p:animEffect transition="in" filter="fade">
                                      <p:cBhvr>
                                        <p:cTn id="15" dur="250"/>
                                        <p:tgtEl>
                                          <p:spTgt spid="13"/>
                                        </p:tgtEl>
                                      </p:cBhvr>
                                    </p:animEffect>
                                  </p:childTnLst>
                                </p:cTn>
                              </p:par>
                            </p:childTnLst>
                          </p:cTn>
                        </p:par>
                        <p:par>
                          <p:cTn id="16" fill="hold">
                            <p:stCondLst>
                              <p:cond delay="1000"/>
                            </p:stCondLst>
                            <p:childTnLst>
                              <p:par>
                                <p:cTn id="17" presetID="22" presetClass="entr" presetSubtype="8"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250"/>
                                        <p:tgtEl>
                                          <p:spTgt spid="9"/>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250" fill="hold"/>
                                        <p:tgtEl>
                                          <p:spTgt spid="12"/>
                                        </p:tgtEl>
                                        <p:attrNameLst>
                                          <p:attrName>ppt_w</p:attrName>
                                        </p:attrNameLst>
                                      </p:cBhvr>
                                      <p:tavLst>
                                        <p:tav tm="0">
                                          <p:val>
                                            <p:fltVal val="0"/>
                                          </p:val>
                                        </p:tav>
                                        <p:tav tm="100000">
                                          <p:val>
                                            <p:strVal val="#ppt_w"/>
                                          </p:val>
                                        </p:tav>
                                      </p:tavLst>
                                    </p:anim>
                                    <p:anim calcmode="lin" valueType="num">
                                      <p:cBhvr>
                                        <p:cTn id="24" dur="250" fill="hold"/>
                                        <p:tgtEl>
                                          <p:spTgt spid="12"/>
                                        </p:tgtEl>
                                        <p:attrNameLst>
                                          <p:attrName>ppt_h</p:attrName>
                                        </p:attrNameLst>
                                      </p:cBhvr>
                                      <p:tavLst>
                                        <p:tav tm="0">
                                          <p:val>
                                            <p:fltVal val="0"/>
                                          </p:val>
                                        </p:tav>
                                        <p:tav tm="100000">
                                          <p:val>
                                            <p:strVal val="#ppt_h"/>
                                          </p:val>
                                        </p:tav>
                                      </p:tavLst>
                                    </p:anim>
                                    <p:animEffect transition="in" filter="fade">
                                      <p:cBhvr>
                                        <p:cTn id="25" dur="250"/>
                                        <p:tgtEl>
                                          <p:spTgt spid="12"/>
                                        </p:tgtEl>
                                      </p:cBhvr>
                                    </p:animEffect>
                                  </p:childTnLst>
                                </p:cTn>
                              </p:par>
                            </p:childTnLst>
                          </p:cTn>
                        </p:par>
                        <p:par>
                          <p:cTn id="26" fill="hold">
                            <p:stCondLst>
                              <p:cond delay="2000"/>
                            </p:stCondLst>
                            <p:childTnLst>
                              <p:par>
                                <p:cTn id="27" presetID="22" presetClass="entr" presetSubtype="2"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right)">
                                      <p:cBhvr>
                                        <p:cTn id="29" dur="250"/>
                                        <p:tgtEl>
                                          <p:spTgt spid="7"/>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ipe(left)">
                                      <p:cBhvr>
                                        <p:cTn id="33" dur="250"/>
                                        <p:tgtEl>
                                          <p:spTgt spid="6"/>
                                        </p:tgtEl>
                                      </p:cBhvr>
                                    </p:animEffect>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p:cTn id="37" dur="250" fill="hold"/>
                                        <p:tgtEl>
                                          <p:spTgt spid="14"/>
                                        </p:tgtEl>
                                        <p:attrNameLst>
                                          <p:attrName>ppt_w</p:attrName>
                                        </p:attrNameLst>
                                      </p:cBhvr>
                                      <p:tavLst>
                                        <p:tav tm="0">
                                          <p:val>
                                            <p:fltVal val="0"/>
                                          </p:val>
                                        </p:tav>
                                        <p:tav tm="100000">
                                          <p:val>
                                            <p:strVal val="#ppt_w"/>
                                          </p:val>
                                        </p:tav>
                                      </p:tavLst>
                                    </p:anim>
                                    <p:anim calcmode="lin" valueType="num">
                                      <p:cBhvr>
                                        <p:cTn id="38" dur="250" fill="hold"/>
                                        <p:tgtEl>
                                          <p:spTgt spid="14"/>
                                        </p:tgtEl>
                                        <p:attrNameLst>
                                          <p:attrName>ppt_h</p:attrName>
                                        </p:attrNameLst>
                                      </p:cBhvr>
                                      <p:tavLst>
                                        <p:tav tm="0">
                                          <p:val>
                                            <p:fltVal val="0"/>
                                          </p:val>
                                        </p:tav>
                                        <p:tav tm="100000">
                                          <p:val>
                                            <p:strVal val="#ppt_h"/>
                                          </p:val>
                                        </p:tav>
                                      </p:tavLst>
                                    </p:anim>
                                    <p:animEffect transition="in" filter="fade">
                                      <p:cBhvr>
                                        <p:cTn id="39" dur="250"/>
                                        <p:tgtEl>
                                          <p:spTgt spid="14"/>
                                        </p:tgtEl>
                                      </p:cBhvr>
                                    </p:animEffect>
                                  </p:childTnLst>
                                </p:cTn>
                              </p:par>
                            </p:childTnLst>
                          </p:cTn>
                        </p:par>
                        <p:par>
                          <p:cTn id="40" fill="hold">
                            <p:stCondLst>
                              <p:cond delay="3500"/>
                            </p:stCondLst>
                            <p:childTnLst>
                              <p:par>
                                <p:cTn id="41" presetID="6" presetClass="emph" presetSubtype="0" decel="100000" fill="hold" grpId="1" nodeType="afterEffect">
                                  <p:stCondLst>
                                    <p:cond delay="0"/>
                                  </p:stCondLst>
                                  <p:childTnLst>
                                    <p:animScale>
                                      <p:cBhvr>
                                        <p:cTn id="42" dur="250" fill="hold"/>
                                        <p:tgtEl>
                                          <p:spTgt spid="14"/>
                                        </p:tgtEl>
                                      </p:cBhvr>
                                      <p:by x="120000" y="120000"/>
                                    </p:animScale>
                                  </p:childTnLst>
                                </p:cTn>
                              </p:par>
                            </p:childTnLst>
                          </p:cTn>
                        </p:par>
                        <p:par>
                          <p:cTn id="43" fill="hold">
                            <p:stCondLst>
                              <p:cond delay="4000"/>
                            </p:stCondLst>
                            <p:childTnLst>
                              <p:par>
                                <p:cTn id="44" presetID="6" presetClass="emph" presetSubtype="0" decel="100000" fill="hold" grpId="2" nodeType="afterEffect">
                                  <p:stCondLst>
                                    <p:cond delay="0"/>
                                  </p:stCondLst>
                                  <p:childTnLst>
                                    <p:animScale>
                                      <p:cBhvr>
                                        <p:cTn id="45" dur="250" fill="hold"/>
                                        <p:tgtEl>
                                          <p:spTgt spid="14"/>
                                        </p:tgtEl>
                                      </p:cBhvr>
                                      <p:by x="83000" y="83000"/>
                                    </p:animScale>
                                  </p:childTnLst>
                                </p:cTn>
                              </p:par>
                            </p:childTnLst>
                          </p:cTn>
                        </p:par>
                        <p:par>
                          <p:cTn id="46" fill="hold">
                            <p:stCondLst>
                              <p:cond delay="4500"/>
                            </p:stCondLst>
                            <p:childTnLst>
                              <p:par>
                                <p:cTn id="47" presetID="12" presetClass="entr" presetSubtype="8" fill="hold" grpId="0" nodeType="after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additive="base">
                                        <p:cTn id="49" dur="500"/>
                                        <p:tgtEl>
                                          <p:spTgt spid="16"/>
                                        </p:tgtEl>
                                        <p:attrNameLst>
                                          <p:attrName>ppt_x</p:attrName>
                                        </p:attrNameLst>
                                      </p:cBhvr>
                                      <p:tavLst>
                                        <p:tav tm="0">
                                          <p:val>
                                            <p:strVal val="#ppt_x-#ppt_w*1.125000"/>
                                          </p:val>
                                        </p:tav>
                                        <p:tav tm="100000">
                                          <p:val>
                                            <p:strVal val="#ppt_x"/>
                                          </p:val>
                                        </p:tav>
                                      </p:tavLst>
                                    </p:anim>
                                    <p:animEffect transition="in" filter="wipe(right)">
                                      <p:cBhvr>
                                        <p:cTn id="50" dur="500"/>
                                        <p:tgtEl>
                                          <p:spTgt spid="16"/>
                                        </p:tgtEl>
                                      </p:cBhvr>
                                    </p:animEffect>
                                  </p:childTnLst>
                                </p:cTn>
                              </p:par>
                            </p:childTnLst>
                          </p:cTn>
                        </p:par>
                        <p:par>
                          <p:cTn id="51" fill="hold">
                            <p:stCondLst>
                              <p:cond delay="5000"/>
                            </p:stCondLst>
                            <p:childTnLst>
                              <p:par>
                                <p:cTn id="52" presetID="53" presetClass="entr" presetSubtype="16" fill="hold" grpId="0" nodeType="afterEffect">
                                  <p:stCondLst>
                                    <p:cond delay="0"/>
                                  </p:stCondLst>
                                  <p:iterate type="lt">
                                    <p:tmPct val="10000"/>
                                  </p:iterate>
                                  <p:childTnLst>
                                    <p:set>
                                      <p:cBhvr>
                                        <p:cTn id="53" dur="1" fill="hold">
                                          <p:stCondLst>
                                            <p:cond delay="0"/>
                                          </p:stCondLst>
                                        </p:cTn>
                                        <p:tgtEl>
                                          <p:spTgt spid="27"/>
                                        </p:tgtEl>
                                        <p:attrNameLst>
                                          <p:attrName>style.visibility</p:attrName>
                                        </p:attrNameLst>
                                      </p:cBhvr>
                                      <p:to>
                                        <p:strVal val="visible"/>
                                      </p:to>
                                    </p:set>
                                    <p:anim calcmode="lin" valueType="num">
                                      <p:cBhvr>
                                        <p:cTn id="54" dur="250" fill="hold"/>
                                        <p:tgtEl>
                                          <p:spTgt spid="27"/>
                                        </p:tgtEl>
                                        <p:attrNameLst>
                                          <p:attrName>ppt_w</p:attrName>
                                        </p:attrNameLst>
                                      </p:cBhvr>
                                      <p:tavLst>
                                        <p:tav tm="0">
                                          <p:val>
                                            <p:fltVal val="0"/>
                                          </p:val>
                                        </p:tav>
                                        <p:tav tm="100000">
                                          <p:val>
                                            <p:strVal val="#ppt_w"/>
                                          </p:val>
                                        </p:tav>
                                      </p:tavLst>
                                    </p:anim>
                                    <p:anim calcmode="lin" valueType="num">
                                      <p:cBhvr>
                                        <p:cTn id="55" dur="250" fill="hold"/>
                                        <p:tgtEl>
                                          <p:spTgt spid="27"/>
                                        </p:tgtEl>
                                        <p:attrNameLst>
                                          <p:attrName>ppt_h</p:attrName>
                                        </p:attrNameLst>
                                      </p:cBhvr>
                                      <p:tavLst>
                                        <p:tav tm="0">
                                          <p:val>
                                            <p:fltVal val="0"/>
                                          </p:val>
                                        </p:tav>
                                        <p:tav tm="100000">
                                          <p:val>
                                            <p:strVal val="#ppt_h"/>
                                          </p:val>
                                        </p:tav>
                                      </p:tavLst>
                                    </p:anim>
                                    <p:animEffect transition="in" filter="fade">
                                      <p:cBhvr>
                                        <p:cTn id="56" dur="250"/>
                                        <p:tgtEl>
                                          <p:spTgt spid="27"/>
                                        </p:tgtEl>
                                      </p:cBhvr>
                                    </p:animEffect>
                                  </p:childTnLst>
                                </p:cTn>
                              </p:par>
                            </p:childTnLst>
                          </p:cTn>
                        </p:par>
                        <p:par>
                          <p:cTn id="57" fill="hold">
                            <p:stCondLst>
                              <p:cond delay="5324"/>
                            </p:stCondLst>
                            <p:childTnLst>
                              <p:par>
                                <p:cTn id="58" presetID="53" presetClass="entr" presetSubtype="16" fill="hold" grpId="0" nodeType="afterEffect">
                                  <p:stCondLst>
                                    <p:cond delay="0"/>
                                  </p:stCondLst>
                                  <p:childTnLst>
                                    <p:set>
                                      <p:cBhvr>
                                        <p:cTn id="59" dur="1" fill="hold">
                                          <p:stCondLst>
                                            <p:cond delay="0"/>
                                          </p:stCondLst>
                                        </p:cTn>
                                        <p:tgtEl>
                                          <p:spTgt spid="21"/>
                                        </p:tgtEl>
                                        <p:attrNameLst>
                                          <p:attrName>style.visibility</p:attrName>
                                        </p:attrNameLst>
                                      </p:cBhvr>
                                      <p:to>
                                        <p:strVal val="visible"/>
                                      </p:to>
                                    </p:set>
                                    <p:anim calcmode="lin" valueType="num">
                                      <p:cBhvr>
                                        <p:cTn id="60" dur="250" fill="hold"/>
                                        <p:tgtEl>
                                          <p:spTgt spid="21"/>
                                        </p:tgtEl>
                                        <p:attrNameLst>
                                          <p:attrName>ppt_w</p:attrName>
                                        </p:attrNameLst>
                                      </p:cBhvr>
                                      <p:tavLst>
                                        <p:tav tm="0">
                                          <p:val>
                                            <p:fltVal val="0"/>
                                          </p:val>
                                        </p:tav>
                                        <p:tav tm="100000">
                                          <p:val>
                                            <p:strVal val="#ppt_w"/>
                                          </p:val>
                                        </p:tav>
                                      </p:tavLst>
                                    </p:anim>
                                    <p:anim calcmode="lin" valueType="num">
                                      <p:cBhvr>
                                        <p:cTn id="61" dur="250" fill="hold"/>
                                        <p:tgtEl>
                                          <p:spTgt spid="21"/>
                                        </p:tgtEl>
                                        <p:attrNameLst>
                                          <p:attrName>ppt_h</p:attrName>
                                        </p:attrNameLst>
                                      </p:cBhvr>
                                      <p:tavLst>
                                        <p:tav tm="0">
                                          <p:val>
                                            <p:fltVal val="0"/>
                                          </p:val>
                                        </p:tav>
                                        <p:tav tm="100000">
                                          <p:val>
                                            <p:strVal val="#ppt_h"/>
                                          </p:val>
                                        </p:tav>
                                      </p:tavLst>
                                    </p:anim>
                                    <p:animEffect transition="in" filter="fade">
                                      <p:cBhvr>
                                        <p:cTn id="62" dur="250"/>
                                        <p:tgtEl>
                                          <p:spTgt spid="21"/>
                                        </p:tgtEl>
                                      </p:cBhvr>
                                    </p:animEffect>
                                  </p:childTnLst>
                                </p:cTn>
                              </p:par>
                            </p:childTnLst>
                          </p:cTn>
                        </p:par>
                        <p:par>
                          <p:cTn id="63" fill="hold">
                            <p:stCondLst>
                              <p:cond delay="5824"/>
                            </p:stCondLst>
                            <p:childTnLst>
                              <p:par>
                                <p:cTn id="64" presetID="6" presetClass="emph" presetSubtype="0" decel="100000" fill="hold" grpId="1" nodeType="afterEffect">
                                  <p:stCondLst>
                                    <p:cond delay="0"/>
                                  </p:stCondLst>
                                  <p:childTnLst>
                                    <p:animScale>
                                      <p:cBhvr>
                                        <p:cTn id="65" dur="250" fill="hold"/>
                                        <p:tgtEl>
                                          <p:spTgt spid="21"/>
                                        </p:tgtEl>
                                      </p:cBhvr>
                                      <p:by x="120000" y="120000"/>
                                    </p:animScale>
                                  </p:childTnLst>
                                </p:cTn>
                              </p:par>
                            </p:childTnLst>
                          </p:cTn>
                        </p:par>
                        <p:par>
                          <p:cTn id="66" fill="hold">
                            <p:stCondLst>
                              <p:cond delay="6324"/>
                            </p:stCondLst>
                            <p:childTnLst>
                              <p:par>
                                <p:cTn id="67" presetID="6" presetClass="emph" presetSubtype="0" decel="100000" fill="hold" grpId="2" nodeType="afterEffect">
                                  <p:stCondLst>
                                    <p:cond delay="0"/>
                                  </p:stCondLst>
                                  <p:childTnLst>
                                    <p:animScale>
                                      <p:cBhvr>
                                        <p:cTn id="68" dur="250" fill="hold"/>
                                        <p:tgtEl>
                                          <p:spTgt spid="21"/>
                                        </p:tgtEl>
                                      </p:cBhvr>
                                      <p:by x="83000" y="83000"/>
                                    </p:animScale>
                                  </p:childTnLst>
                                </p:cTn>
                              </p:par>
                            </p:childTnLst>
                          </p:cTn>
                        </p:par>
                        <p:par>
                          <p:cTn id="69" fill="hold">
                            <p:stCondLst>
                              <p:cond delay="6824"/>
                            </p:stCondLst>
                            <p:childTnLst>
                              <p:par>
                                <p:cTn id="70" presetID="12" presetClass="entr" presetSubtype="8" fill="hold" grpId="0" nodeType="afterEffect">
                                  <p:stCondLst>
                                    <p:cond delay="0"/>
                                  </p:stCondLst>
                                  <p:childTnLst>
                                    <p:set>
                                      <p:cBhvr>
                                        <p:cTn id="71" dur="1" fill="hold">
                                          <p:stCondLst>
                                            <p:cond delay="0"/>
                                          </p:stCondLst>
                                        </p:cTn>
                                        <p:tgtEl>
                                          <p:spTgt spid="22"/>
                                        </p:tgtEl>
                                        <p:attrNameLst>
                                          <p:attrName>style.visibility</p:attrName>
                                        </p:attrNameLst>
                                      </p:cBhvr>
                                      <p:to>
                                        <p:strVal val="visible"/>
                                      </p:to>
                                    </p:set>
                                    <p:anim calcmode="lin" valueType="num">
                                      <p:cBhvr additive="base">
                                        <p:cTn id="72" dur="500"/>
                                        <p:tgtEl>
                                          <p:spTgt spid="22"/>
                                        </p:tgtEl>
                                        <p:attrNameLst>
                                          <p:attrName>ppt_x</p:attrName>
                                        </p:attrNameLst>
                                      </p:cBhvr>
                                      <p:tavLst>
                                        <p:tav tm="0">
                                          <p:val>
                                            <p:strVal val="#ppt_x-#ppt_w*1.125000"/>
                                          </p:val>
                                        </p:tav>
                                        <p:tav tm="100000">
                                          <p:val>
                                            <p:strVal val="#ppt_x"/>
                                          </p:val>
                                        </p:tav>
                                      </p:tavLst>
                                    </p:anim>
                                    <p:animEffect transition="in" filter="wipe(right)">
                                      <p:cBhvr>
                                        <p:cTn id="73" dur="500"/>
                                        <p:tgtEl>
                                          <p:spTgt spid="22"/>
                                        </p:tgtEl>
                                      </p:cBhvr>
                                    </p:animEffect>
                                  </p:childTnLst>
                                </p:cTn>
                              </p:par>
                            </p:childTnLst>
                          </p:cTn>
                        </p:par>
                        <p:par>
                          <p:cTn id="74" fill="hold">
                            <p:stCondLst>
                              <p:cond delay="7324"/>
                            </p:stCondLst>
                            <p:childTnLst>
                              <p:par>
                                <p:cTn id="75" presetID="53" presetClass="entr" presetSubtype="16" fill="hold" grpId="0" nodeType="afterEffect">
                                  <p:stCondLst>
                                    <p:cond delay="0"/>
                                  </p:stCondLst>
                                  <p:iterate type="lt">
                                    <p:tmPct val="10000"/>
                                  </p:iterate>
                                  <p:childTnLst>
                                    <p:set>
                                      <p:cBhvr>
                                        <p:cTn id="76" dur="1" fill="hold">
                                          <p:stCondLst>
                                            <p:cond delay="0"/>
                                          </p:stCondLst>
                                        </p:cTn>
                                        <p:tgtEl>
                                          <p:spTgt spid="28"/>
                                        </p:tgtEl>
                                        <p:attrNameLst>
                                          <p:attrName>style.visibility</p:attrName>
                                        </p:attrNameLst>
                                      </p:cBhvr>
                                      <p:to>
                                        <p:strVal val="visible"/>
                                      </p:to>
                                    </p:set>
                                    <p:anim calcmode="lin" valueType="num">
                                      <p:cBhvr>
                                        <p:cTn id="77" dur="250" fill="hold"/>
                                        <p:tgtEl>
                                          <p:spTgt spid="28"/>
                                        </p:tgtEl>
                                        <p:attrNameLst>
                                          <p:attrName>ppt_w</p:attrName>
                                        </p:attrNameLst>
                                      </p:cBhvr>
                                      <p:tavLst>
                                        <p:tav tm="0">
                                          <p:val>
                                            <p:fltVal val="0"/>
                                          </p:val>
                                        </p:tav>
                                        <p:tav tm="100000">
                                          <p:val>
                                            <p:strVal val="#ppt_w"/>
                                          </p:val>
                                        </p:tav>
                                      </p:tavLst>
                                    </p:anim>
                                    <p:anim calcmode="lin" valueType="num">
                                      <p:cBhvr>
                                        <p:cTn id="78" dur="250" fill="hold"/>
                                        <p:tgtEl>
                                          <p:spTgt spid="28"/>
                                        </p:tgtEl>
                                        <p:attrNameLst>
                                          <p:attrName>ppt_h</p:attrName>
                                        </p:attrNameLst>
                                      </p:cBhvr>
                                      <p:tavLst>
                                        <p:tav tm="0">
                                          <p:val>
                                            <p:fltVal val="0"/>
                                          </p:val>
                                        </p:tav>
                                        <p:tav tm="100000">
                                          <p:val>
                                            <p:strVal val="#ppt_h"/>
                                          </p:val>
                                        </p:tav>
                                      </p:tavLst>
                                    </p:anim>
                                    <p:animEffect transition="in" filter="fade">
                                      <p:cBhvr>
                                        <p:cTn id="79" dur="25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2" grpId="0"/>
      <p:bldP spid="13" grpId="0"/>
      <p:bldP spid="14" grpId="0" bldLvl="0" animBg="1"/>
      <p:bldP spid="14" grpId="1" bldLvl="0" animBg="1"/>
      <p:bldP spid="14" grpId="2" bldLvl="0" animBg="1"/>
      <p:bldP spid="16" grpId="0" bldLvl="0" animBg="1"/>
      <p:bldP spid="21" grpId="0" animBg="1"/>
      <p:bldP spid="21" grpId="1" animBg="1"/>
      <p:bldP spid="21" grpId="2" animBg="1"/>
      <p:bldP spid="22" grpId="0" animBg="1"/>
      <p:bldP spid="27" grpId="0"/>
      <p:bldP spid="28"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88923" y="246423"/>
            <a:ext cx="4103077" cy="675011"/>
          </a:xfrm>
          <a:prstGeom prst="rect">
            <a:avLst/>
          </a:prstGeom>
        </p:spPr>
      </p:pic>
      <p:cxnSp>
        <p:nvCxnSpPr>
          <p:cNvPr id="3" name="直接连接符 2"/>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060287" y="353095"/>
            <a:ext cx="5262188" cy="461665"/>
          </a:xfrm>
          <a:prstGeom prst="rect">
            <a:avLst/>
          </a:prstGeom>
        </p:spPr>
        <p:txBody>
          <a:bodyPr wrap="square">
            <a:spAutoFit/>
          </a:bodyPr>
          <a:lstStyle/>
          <a:p>
            <a:r>
              <a:rPr lang="zh-CN" altLang="en-US" sz="2400" b="1" dirty="0" smtClean="0">
                <a:solidFill>
                  <a:schemeClr val="accent1"/>
                </a:solidFill>
                <a:latin typeface="微软雅黑" panose="020B0503020204020204" pitchFamily="34" charset="-122"/>
                <a:ea typeface="微软雅黑" panose="020B0503020204020204" pitchFamily="34" charset="-122"/>
              </a:rPr>
              <a:t>第二部分：总则</a:t>
            </a:r>
            <a:endParaRPr lang="zh-CN" altLang="en-US" sz="2400" b="1" dirty="0">
              <a:solidFill>
                <a:srgbClr val="C00000"/>
              </a:solidFill>
              <a:latin typeface="微软雅黑" panose="020B0503020204020204" pitchFamily="34" charset="-122"/>
              <a:ea typeface="微软雅黑" panose="020B0503020204020204" pitchFamily="34" charset="-122"/>
            </a:endParaRPr>
          </a:p>
        </p:txBody>
      </p:sp>
      <p:sp>
        <p:nvSpPr>
          <p:cNvPr id="5" name="Freeform 29"/>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6" name="Freeform 5"/>
          <p:cNvSpPr/>
          <p:nvPr/>
        </p:nvSpPr>
        <p:spPr bwMode="auto">
          <a:xfrm>
            <a:off x="2134024" y="2343480"/>
            <a:ext cx="1520530" cy="311615"/>
          </a:xfrm>
          <a:custGeom>
            <a:avLst/>
            <a:gdLst>
              <a:gd name="T0" fmla="*/ 0 w 5290"/>
              <a:gd name="T1" fmla="*/ 0 h 1083"/>
              <a:gd name="T2" fmla="*/ 3703 w 5290"/>
              <a:gd name="T3" fmla="*/ 0 h 1083"/>
              <a:gd name="T4" fmla="*/ 5290 w 5290"/>
              <a:gd name="T5" fmla="*/ 1083 h 1083"/>
              <a:gd name="T6" fmla="*/ 3774 w 5290"/>
              <a:gd name="T7" fmla="*/ 157 h 1083"/>
              <a:gd name="T8" fmla="*/ 0 w 5290"/>
              <a:gd name="T9" fmla="*/ 157 h 1083"/>
              <a:gd name="T10" fmla="*/ 0 w 5290"/>
              <a:gd name="T11" fmla="*/ 0 h 1083"/>
            </a:gdLst>
            <a:ahLst/>
            <a:cxnLst>
              <a:cxn ang="0">
                <a:pos x="T0" y="T1"/>
              </a:cxn>
              <a:cxn ang="0">
                <a:pos x="T2" y="T3"/>
              </a:cxn>
              <a:cxn ang="0">
                <a:pos x="T4" y="T5"/>
              </a:cxn>
              <a:cxn ang="0">
                <a:pos x="T6" y="T7"/>
              </a:cxn>
              <a:cxn ang="0">
                <a:pos x="T8" y="T9"/>
              </a:cxn>
              <a:cxn ang="0">
                <a:pos x="T10" y="T11"/>
              </a:cxn>
            </a:cxnLst>
            <a:rect l="0" t="0" r="r" b="b"/>
            <a:pathLst>
              <a:path w="5290" h="1083">
                <a:moveTo>
                  <a:pt x="0" y="0"/>
                </a:moveTo>
                <a:lnTo>
                  <a:pt x="3703" y="0"/>
                </a:lnTo>
                <a:cubicBezTo>
                  <a:pt x="4422" y="0"/>
                  <a:pt x="5040" y="451"/>
                  <a:pt x="5290" y="1083"/>
                </a:cubicBezTo>
                <a:cubicBezTo>
                  <a:pt x="5006" y="534"/>
                  <a:pt x="4432" y="157"/>
                  <a:pt x="3774" y="157"/>
                </a:cubicBezTo>
                <a:lnTo>
                  <a:pt x="0" y="157"/>
                </a:lnTo>
                <a:lnTo>
                  <a:pt x="0" y="0"/>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7" name="Freeform 6"/>
          <p:cNvSpPr/>
          <p:nvPr/>
        </p:nvSpPr>
        <p:spPr bwMode="auto">
          <a:xfrm>
            <a:off x="787271" y="4686221"/>
            <a:ext cx="2839573" cy="311615"/>
          </a:xfrm>
          <a:custGeom>
            <a:avLst/>
            <a:gdLst>
              <a:gd name="T0" fmla="*/ 9880 w 9880"/>
              <a:gd name="T1" fmla="*/ 1083 h 1083"/>
              <a:gd name="T2" fmla="*/ 1586 w 9880"/>
              <a:gd name="T3" fmla="*/ 1083 h 1083"/>
              <a:gd name="T4" fmla="*/ 0 w 9880"/>
              <a:gd name="T5" fmla="*/ 0 h 1083"/>
              <a:gd name="T6" fmla="*/ 1515 w 9880"/>
              <a:gd name="T7" fmla="*/ 926 h 1083"/>
              <a:gd name="T8" fmla="*/ 9880 w 9880"/>
              <a:gd name="T9" fmla="*/ 926 h 1083"/>
              <a:gd name="T10" fmla="*/ 9880 w 9880"/>
              <a:gd name="T11" fmla="*/ 1083 h 1083"/>
            </a:gdLst>
            <a:ahLst/>
            <a:cxnLst>
              <a:cxn ang="0">
                <a:pos x="T0" y="T1"/>
              </a:cxn>
              <a:cxn ang="0">
                <a:pos x="T2" y="T3"/>
              </a:cxn>
              <a:cxn ang="0">
                <a:pos x="T4" y="T5"/>
              </a:cxn>
              <a:cxn ang="0">
                <a:pos x="T6" y="T7"/>
              </a:cxn>
              <a:cxn ang="0">
                <a:pos x="T8" y="T9"/>
              </a:cxn>
              <a:cxn ang="0">
                <a:pos x="T10" y="T11"/>
              </a:cxn>
            </a:cxnLst>
            <a:rect l="0" t="0" r="r" b="b"/>
            <a:pathLst>
              <a:path w="9880" h="1083">
                <a:moveTo>
                  <a:pt x="9880" y="1083"/>
                </a:moveTo>
                <a:lnTo>
                  <a:pt x="1586" y="1083"/>
                </a:lnTo>
                <a:cubicBezTo>
                  <a:pt x="868" y="1083"/>
                  <a:pt x="250" y="632"/>
                  <a:pt x="0" y="0"/>
                </a:cubicBezTo>
                <a:cubicBezTo>
                  <a:pt x="284" y="549"/>
                  <a:pt x="858" y="926"/>
                  <a:pt x="1515" y="926"/>
                </a:cubicBezTo>
                <a:lnTo>
                  <a:pt x="9880" y="926"/>
                </a:lnTo>
                <a:lnTo>
                  <a:pt x="9880" y="1083"/>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8" name="Oval 7"/>
          <p:cNvSpPr>
            <a:spLocks noChangeArrowheads="1"/>
          </p:cNvSpPr>
          <p:nvPr/>
        </p:nvSpPr>
        <p:spPr bwMode="auto">
          <a:xfrm>
            <a:off x="844838" y="2339725"/>
            <a:ext cx="1182634" cy="1182634"/>
          </a:xfrm>
          <a:prstGeom prst="ellipse">
            <a:avLst/>
          </a:prstGeom>
          <a:solidFill>
            <a:schemeClr val="accent1"/>
          </a:solidFill>
          <a:ln>
            <a:noFill/>
          </a:ln>
        </p:spPr>
        <p:txBody>
          <a:bodyPr vert="horz" wrap="square" lIns="91440" tIns="45720" rIns="91440" bIns="45720" numCol="1" anchor="t" anchorCtr="0" compatLnSpc="1"/>
          <a:lstStyle/>
          <a:p>
            <a:endParaRPr lang="zh-CN" altLang="en-US"/>
          </a:p>
        </p:txBody>
      </p:sp>
      <p:cxnSp>
        <p:nvCxnSpPr>
          <p:cNvPr id="9" name="直接连接符 8"/>
          <p:cNvCxnSpPr/>
          <p:nvPr/>
        </p:nvCxnSpPr>
        <p:spPr>
          <a:xfrm>
            <a:off x="890844" y="3670658"/>
            <a:ext cx="2736000" cy="0"/>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485223" y="3814301"/>
            <a:ext cx="3547241" cy="1077218"/>
          </a:xfrm>
          <a:prstGeom prst="rect">
            <a:avLst/>
          </a:prstGeom>
          <a:noFill/>
          <a:effectLst/>
        </p:spPr>
        <p:txBody>
          <a:bodyPr wrap="square" rtlCol="0">
            <a:spAutoFit/>
          </a:bodyPr>
          <a:lstStyle>
            <a:defPPr>
              <a:defRPr lang="zh-CN"/>
            </a:defPPr>
            <a:lvl1pPr algn="ctr">
              <a:defRPr sz="2400">
                <a:solidFill>
                  <a:srgbClr val="C80000"/>
                </a:solidFill>
                <a:effectLst/>
                <a:latin typeface="微软雅黑" panose="020B0503020204020204" pitchFamily="34" charset="-122"/>
                <a:ea typeface="微软雅黑" panose="020B0503020204020204" pitchFamily="34" charset="-122"/>
              </a:defRPr>
            </a:lvl1pPr>
          </a:lstStyle>
          <a:p>
            <a:r>
              <a:rPr lang="zh-CN" altLang="en-US" sz="3200" b="1" dirty="0" smtClean="0">
                <a:gradFill>
                  <a:gsLst>
                    <a:gs pos="60000">
                      <a:srgbClr val="D40000"/>
                    </a:gs>
                    <a:gs pos="0">
                      <a:srgbClr val="D40000"/>
                    </a:gs>
                    <a:gs pos="80000">
                      <a:srgbClr val="640000"/>
                    </a:gs>
                    <a:gs pos="100000">
                      <a:srgbClr val="640000"/>
                    </a:gs>
                  </a:gsLst>
                  <a:lin ang="5400000" scaled="0"/>
                </a:gradFill>
              </a:rPr>
              <a:t>对违法犯罪党员</a:t>
            </a:r>
            <a:endParaRPr lang="en-US" altLang="zh-CN" sz="3200" b="1" dirty="0" smtClean="0">
              <a:gradFill>
                <a:gsLst>
                  <a:gs pos="60000">
                    <a:srgbClr val="D40000"/>
                  </a:gs>
                  <a:gs pos="0">
                    <a:srgbClr val="D40000"/>
                  </a:gs>
                  <a:gs pos="80000">
                    <a:srgbClr val="640000"/>
                  </a:gs>
                  <a:gs pos="100000">
                    <a:srgbClr val="640000"/>
                  </a:gs>
                </a:gsLst>
                <a:lin ang="5400000" scaled="0"/>
              </a:gradFill>
            </a:endParaRPr>
          </a:p>
          <a:p>
            <a:r>
              <a:rPr lang="zh-CN" altLang="en-US" sz="3200" b="1" dirty="0" smtClean="0">
                <a:gradFill>
                  <a:gsLst>
                    <a:gs pos="60000">
                      <a:srgbClr val="D40000"/>
                    </a:gs>
                    <a:gs pos="0">
                      <a:srgbClr val="D40000"/>
                    </a:gs>
                    <a:gs pos="80000">
                      <a:srgbClr val="640000"/>
                    </a:gs>
                    <a:gs pos="100000">
                      <a:srgbClr val="640000"/>
                    </a:gs>
                  </a:gsLst>
                  <a:lin ang="5400000" scaled="0"/>
                </a:gradFill>
              </a:rPr>
              <a:t>的纪律处分</a:t>
            </a:r>
            <a:endParaRPr lang="zh-CN" altLang="en-US" sz="3200" b="1" dirty="0">
              <a:gradFill>
                <a:gsLst>
                  <a:gs pos="60000">
                    <a:srgbClr val="D40000"/>
                  </a:gs>
                  <a:gs pos="0">
                    <a:srgbClr val="D40000"/>
                  </a:gs>
                  <a:gs pos="80000">
                    <a:srgbClr val="640000"/>
                  </a:gs>
                  <a:gs pos="100000">
                    <a:srgbClr val="640000"/>
                  </a:gs>
                </a:gsLst>
                <a:lin ang="5400000" scaled="0"/>
              </a:gradFill>
            </a:endParaRPr>
          </a:p>
        </p:txBody>
      </p:sp>
      <p:sp>
        <p:nvSpPr>
          <p:cNvPr id="13" name="矩形 12"/>
          <p:cNvSpPr/>
          <p:nvPr/>
        </p:nvSpPr>
        <p:spPr>
          <a:xfrm>
            <a:off x="2062556" y="2817722"/>
            <a:ext cx="1668845" cy="523220"/>
          </a:xfrm>
          <a:prstGeom prst="rect">
            <a:avLst/>
          </a:prstGeom>
        </p:spPr>
        <p:txBody>
          <a:bodyPr wrap="square">
            <a:spAutoFit/>
          </a:bodyPr>
          <a:lstStyle/>
          <a:p>
            <a:pPr algn="ctr"/>
            <a:r>
              <a:rPr lang="zh-CN" altLang="en-US" sz="2800" b="1" dirty="0" smtClean="0">
                <a:solidFill>
                  <a:srgbClr val="C00000"/>
                </a:solidFill>
                <a:latin typeface="微软雅黑" panose="020B0503020204020204" pitchFamily="34" charset="-122"/>
                <a:ea typeface="微软雅黑" panose="020B0503020204020204" pitchFamily="34" charset="-122"/>
              </a:rPr>
              <a:t>第四章</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4" name="圆角矩形 13"/>
          <p:cNvSpPr/>
          <p:nvPr/>
        </p:nvSpPr>
        <p:spPr>
          <a:xfrm>
            <a:off x="4161880" y="1936163"/>
            <a:ext cx="1274247" cy="1642609"/>
          </a:xfrm>
          <a:prstGeom prst="roundRect">
            <a:avLst/>
          </a:prstGeom>
          <a:solidFill>
            <a:schemeClr val="accent1"/>
          </a:solidFill>
          <a:ln>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smtClean="0">
                <a:latin typeface="微软雅黑" panose="020B0503020204020204" pitchFamily="34" charset="-122"/>
                <a:ea typeface="微软雅黑" panose="020B0503020204020204" pitchFamily="34" charset="-122"/>
              </a:rPr>
              <a:t>2018</a:t>
            </a:r>
            <a:r>
              <a:rPr lang="zh-CN" altLang="en-US" sz="1600" b="1" dirty="0" smtClean="0">
                <a:latin typeface="微软雅黑" panose="020B0503020204020204" pitchFamily="34" charset="-122"/>
                <a:ea typeface="微软雅黑" panose="020B0503020204020204" pitchFamily="34" charset="-122"/>
              </a:rPr>
              <a:t>条例</a:t>
            </a:r>
            <a:endParaRPr lang="en-US" altLang="zh-CN" sz="1600" b="1" dirty="0" smtClean="0">
              <a:latin typeface="微软雅黑" panose="020B0503020204020204" pitchFamily="34" charset="-122"/>
              <a:ea typeface="微软雅黑" panose="020B0503020204020204" pitchFamily="34" charset="-122"/>
            </a:endParaRPr>
          </a:p>
          <a:p>
            <a:pPr algn="ctr"/>
            <a:r>
              <a:rPr lang="zh-CN" altLang="en-US" sz="1600" b="1" dirty="0" smtClean="0">
                <a:latin typeface="微软雅黑" panose="020B0503020204020204" pitchFamily="34" charset="-122"/>
                <a:ea typeface="微软雅黑" panose="020B0503020204020204" pitchFamily="34" charset="-122"/>
              </a:rPr>
              <a:t>第</a:t>
            </a:r>
            <a:r>
              <a:rPr lang="en-US" altLang="zh-CN" sz="1600" b="1" dirty="0" smtClean="0">
                <a:latin typeface="微软雅黑" panose="020B0503020204020204" pitchFamily="34" charset="-122"/>
                <a:ea typeface="微软雅黑" panose="020B0503020204020204" pitchFamily="34" charset="-122"/>
              </a:rPr>
              <a:t>31</a:t>
            </a:r>
            <a:r>
              <a:rPr lang="zh-CN" altLang="en-US" sz="1600" b="1" dirty="0" smtClean="0">
                <a:latin typeface="微软雅黑" panose="020B0503020204020204" pitchFamily="34" charset="-122"/>
                <a:ea typeface="微软雅黑" panose="020B0503020204020204" pitchFamily="34" charset="-122"/>
              </a:rPr>
              <a:t>条</a:t>
            </a:r>
            <a:endParaRPr lang="zh-CN" altLang="en-US" sz="1600" b="1" dirty="0">
              <a:latin typeface="微软雅黑" panose="020B0503020204020204" pitchFamily="34" charset="-122"/>
              <a:ea typeface="微软雅黑" panose="020B0503020204020204" pitchFamily="34" charset="-122"/>
            </a:endParaRPr>
          </a:p>
        </p:txBody>
      </p:sp>
      <p:sp>
        <p:nvSpPr>
          <p:cNvPr id="16" name="圆角矩形 15"/>
          <p:cNvSpPr/>
          <p:nvPr/>
        </p:nvSpPr>
        <p:spPr>
          <a:xfrm>
            <a:off x="4161881" y="1945878"/>
            <a:ext cx="7630726" cy="1632894"/>
          </a:xfrm>
          <a:prstGeom prst="roundRect">
            <a:avLst/>
          </a:prstGeom>
          <a:noFill/>
          <a:ln w="12700">
            <a:solidFill>
              <a:schemeClr val="tx2"/>
            </a:solidFill>
          </a:ln>
        </p:spPr>
        <p:txBody>
          <a:bodyPr vert="horz" wrap="square" lIns="91440" tIns="45720" rIns="91440" bIns="45720" numCol="1" anchor="t" anchorCtr="0" compatLnSpc="1"/>
          <a:lstStyle/>
          <a:p>
            <a:endParaRPr lang="zh-CN" altLang="en-US"/>
          </a:p>
        </p:txBody>
      </p:sp>
      <p:sp>
        <p:nvSpPr>
          <p:cNvPr id="21" name="圆角矩形 20"/>
          <p:cNvSpPr/>
          <p:nvPr/>
        </p:nvSpPr>
        <p:spPr>
          <a:xfrm>
            <a:off x="4161790" y="3804285"/>
            <a:ext cx="1274445" cy="1857375"/>
          </a:xfrm>
          <a:prstGeom prst="roundRect">
            <a:avLst/>
          </a:prstGeom>
          <a:solidFill>
            <a:schemeClr val="accent1"/>
          </a:solidFill>
          <a:ln>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smtClean="0">
                <a:latin typeface="微软雅黑" panose="020B0503020204020204" pitchFamily="34" charset="-122"/>
                <a:ea typeface="微软雅黑" panose="020B0503020204020204" pitchFamily="34" charset="-122"/>
              </a:rPr>
              <a:t>2015</a:t>
            </a:r>
            <a:r>
              <a:rPr lang="zh-CN" altLang="en-US" sz="1600" b="1" dirty="0" smtClean="0">
                <a:latin typeface="微软雅黑" panose="020B0503020204020204" pitchFamily="34" charset="-122"/>
                <a:ea typeface="微软雅黑" panose="020B0503020204020204" pitchFamily="34" charset="-122"/>
              </a:rPr>
              <a:t>条例</a:t>
            </a:r>
            <a:endParaRPr lang="en-US" altLang="zh-CN" sz="1600" b="1" dirty="0">
              <a:latin typeface="微软雅黑" panose="020B0503020204020204" pitchFamily="34" charset="-122"/>
              <a:ea typeface="微软雅黑" panose="020B0503020204020204" pitchFamily="34" charset="-122"/>
            </a:endParaRPr>
          </a:p>
          <a:p>
            <a:pPr algn="ctr"/>
            <a:r>
              <a:rPr lang="zh-CN" altLang="en-US" sz="1600" b="1" dirty="0" smtClean="0">
                <a:latin typeface="微软雅黑" panose="020B0503020204020204" pitchFamily="34" charset="-122"/>
                <a:ea typeface="微软雅黑" panose="020B0503020204020204" pitchFamily="34" charset="-122"/>
              </a:rPr>
              <a:t>第</a:t>
            </a:r>
            <a:r>
              <a:rPr lang="en-US" altLang="zh-CN" sz="1600" b="1" dirty="0" smtClean="0">
                <a:latin typeface="微软雅黑" panose="020B0503020204020204" pitchFamily="34" charset="-122"/>
                <a:ea typeface="微软雅黑" panose="020B0503020204020204" pitchFamily="34" charset="-122"/>
              </a:rPr>
              <a:t>32</a:t>
            </a:r>
            <a:r>
              <a:rPr lang="zh-CN" altLang="en-US" sz="1600" b="1" dirty="0" smtClean="0">
                <a:latin typeface="微软雅黑" panose="020B0503020204020204" pitchFamily="34" charset="-122"/>
                <a:ea typeface="微软雅黑" panose="020B0503020204020204" pitchFamily="34" charset="-122"/>
              </a:rPr>
              <a:t>条</a:t>
            </a:r>
            <a:endParaRPr lang="en-US" altLang="zh-CN" sz="1600" b="1" dirty="0" smtClean="0">
              <a:latin typeface="微软雅黑" panose="020B0503020204020204" pitchFamily="34" charset="-122"/>
              <a:ea typeface="微软雅黑" panose="020B0503020204020204" pitchFamily="34" charset="-122"/>
            </a:endParaRPr>
          </a:p>
          <a:p>
            <a:pPr algn="ctr"/>
            <a:endParaRPr lang="zh-CN" altLang="en-US" sz="1600" b="1" dirty="0">
              <a:latin typeface="微软雅黑" panose="020B0503020204020204" pitchFamily="34" charset="-122"/>
              <a:ea typeface="微软雅黑" panose="020B0503020204020204" pitchFamily="34" charset="-122"/>
            </a:endParaRPr>
          </a:p>
        </p:txBody>
      </p:sp>
      <p:sp>
        <p:nvSpPr>
          <p:cNvPr id="22" name="圆角矩形 21"/>
          <p:cNvSpPr/>
          <p:nvPr/>
        </p:nvSpPr>
        <p:spPr>
          <a:xfrm>
            <a:off x="4161790" y="3804285"/>
            <a:ext cx="7632065" cy="1857375"/>
          </a:xfrm>
          <a:prstGeom prst="roundRect">
            <a:avLst/>
          </a:prstGeom>
          <a:noFill/>
          <a:ln w="12700">
            <a:solidFill>
              <a:schemeClr val="tx2"/>
            </a:solidFill>
          </a:ln>
        </p:spPr>
        <p:txBody>
          <a:bodyPr vert="horz" wrap="square" lIns="91440" tIns="45720" rIns="91440" bIns="45720" numCol="1" anchor="t" anchorCtr="0" compatLnSpc="1"/>
          <a:lstStyle/>
          <a:p>
            <a:endParaRPr lang="zh-CN" altLang="en-US"/>
          </a:p>
        </p:txBody>
      </p:sp>
      <p:sp>
        <p:nvSpPr>
          <p:cNvPr id="27" name="矩形 26"/>
          <p:cNvSpPr/>
          <p:nvPr/>
        </p:nvSpPr>
        <p:spPr>
          <a:xfrm>
            <a:off x="5436870" y="1945005"/>
            <a:ext cx="6356350" cy="1943100"/>
          </a:xfrm>
          <a:prstGeom prst="rect">
            <a:avLst/>
          </a:prstGeom>
          <a:noFill/>
        </p:spPr>
        <p:txBody>
          <a:bodyPr wrap="square">
            <a:spAutoFit/>
          </a:bodyPr>
          <a:lstStyle/>
          <a:p>
            <a:pPr fontAlgn="auto">
              <a:lnSpc>
                <a:spcPts val="2800"/>
              </a:lnSpc>
            </a:pPr>
            <a:r>
              <a:rPr lang="en-US" altLang="zh-CN" dirty="0">
                <a:latin typeface="微软雅黑" panose="020B0503020204020204" pitchFamily="34" charset="-122"/>
                <a:ea typeface="微软雅黑" panose="020B0503020204020204" pitchFamily="34" charset="-122"/>
                <a:sym typeface="+mn-ea"/>
              </a:rPr>
              <a:t> </a:t>
            </a:r>
            <a:r>
              <a:rPr lang="zh-CN" b="1" dirty="0">
                <a:latin typeface="微软雅黑" panose="020B0503020204020204" pitchFamily="34" charset="-122"/>
                <a:ea typeface="微软雅黑" panose="020B0503020204020204" pitchFamily="34" charset="-122"/>
                <a:sym typeface="+mn-ea"/>
              </a:rPr>
              <a:t>党员犯罪情节轻微，人民检察院依法作出不起诉决定的，或者人民法院依法作出有罪判决并免予刑事处罚的，应当给予撤销党内职务、留党察看或者开除党籍处分。</a:t>
            </a:r>
            <a:endParaRPr lang="zh-CN" b="1" dirty="0">
              <a:latin typeface="微软雅黑" panose="020B0503020204020204" pitchFamily="34" charset="-122"/>
              <a:ea typeface="微软雅黑" panose="020B0503020204020204" pitchFamily="34" charset="-122"/>
            </a:endParaRPr>
          </a:p>
          <a:p>
            <a:pPr fontAlgn="auto">
              <a:lnSpc>
                <a:spcPts val="2800"/>
              </a:lnSpc>
            </a:pPr>
            <a:r>
              <a:rPr lang="zh-CN" b="1" dirty="0">
                <a:latin typeface="微软雅黑" panose="020B0503020204020204" pitchFamily="34" charset="-122"/>
                <a:ea typeface="微软雅黑" panose="020B0503020204020204" pitchFamily="34" charset="-122"/>
                <a:sym typeface="+mn-ea"/>
              </a:rPr>
              <a:t>    党员犯罪，被单处罚金的，依照前款规定处理。</a:t>
            </a:r>
            <a:endParaRPr lang="zh-CN" dirty="0">
              <a:latin typeface="微软雅黑" panose="020B0503020204020204" pitchFamily="34" charset="-122"/>
              <a:ea typeface="微软雅黑" panose="020B0503020204020204" pitchFamily="34" charset="-122"/>
            </a:endParaRPr>
          </a:p>
          <a:p>
            <a:pPr>
              <a:lnSpc>
                <a:spcPct val="150000"/>
              </a:lnSpc>
            </a:pPr>
            <a:endParaRPr lang="zh-CN" altLang="en-US" dirty="0">
              <a:latin typeface="微软雅黑" panose="020B0503020204020204" pitchFamily="34" charset="-122"/>
              <a:ea typeface="微软雅黑" panose="020B0503020204020204" pitchFamily="34" charset="-122"/>
            </a:endParaRPr>
          </a:p>
        </p:txBody>
      </p:sp>
      <p:sp>
        <p:nvSpPr>
          <p:cNvPr id="28" name="矩形 27"/>
          <p:cNvSpPr/>
          <p:nvPr/>
        </p:nvSpPr>
        <p:spPr>
          <a:xfrm>
            <a:off x="5572125" y="3813810"/>
            <a:ext cx="6094095" cy="1814830"/>
          </a:xfrm>
          <a:prstGeom prst="rect">
            <a:avLst/>
          </a:prstGeom>
          <a:noFill/>
        </p:spPr>
        <p:txBody>
          <a:bodyPr wrap="square">
            <a:spAutoFit/>
          </a:bodyPr>
          <a:lstStyle/>
          <a:p>
            <a:pPr algn="just"/>
            <a:r>
              <a:rPr lang="zh-CN" altLang="zh-CN" sz="1600" b="1" dirty="0">
                <a:latin typeface="微软雅黑" panose="020B0503020204020204" pitchFamily="34" charset="-122"/>
                <a:ea typeface="微软雅黑" panose="020B0503020204020204" pitchFamily="34" charset="-122"/>
                <a:sym typeface="+mn-ea"/>
              </a:rPr>
              <a:t>党员犯罪，有下列情形之一的，应当给予开除党籍处分：</a:t>
            </a:r>
            <a:endParaRPr lang="zh-CN" altLang="zh-CN" sz="1600" b="1" dirty="0">
              <a:latin typeface="微软雅黑" panose="020B0503020204020204" pitchFamily="34" charset="-122"/>
              <a:ea typeface="微软雅黑" panose="020B0503020204020204" pitchFamily="34" charset="-122"/>
            </a:endParaRPr>
          </a:p>
          <a:p>
            <a:pPr algn="just"/>
            <a:r>
              <a:rPr lang="zh-CN" altLang="zh-CN" sz="1600" b="1" dirty="0">
                <a:latin typeface="微软雅黑" panose="020B0503020204020204" pitchFamily="34" charset="-122"/>
                <a:ea typeface="微软雅黑" panose="020B0503020204020204" pitchFamily="34" charset="-122"/>
                <a:sym typeface="+mn-ea"/>
              </a:rPr>
              <a:t>    (一)因故意犯罪被依法判处刑法规定的主刑(含宣告缓刑)的;</a:t>
            </a:r>
            <a:endParaRPr lang="zh-CN" altLang="zh-CN" sz="1600" b="1" dirty="0">
              <a:latin typeface="微软雅黑" panose="020B0503020204020204" pitchFamily="34" charset="-122"/>
              <a:ea typeface="微软雅黑" panose="020B0503020204020204" pitchFamily="34" charset="-122"/>
            </a:endParaRPr>
          </a:p>
          <a:p>
            <a:pPr algn="just"/>
            <a:r>
              <a:rPr lang="zh-CN" altLang="zh-CN" sz="1600" b="1" dirty="0">
                <a:latin typeface="微软雅黑" panose="020B0503020204020204" pitchFamily="34" charset="-122"/>
                <a:ea typeface="微软雅黑" panose="020B0503020204020204" pitchFamily="34" charset="-122"/>
                <a:sym typeface="+mn-ea"/>
              </a:rPr>
              <a:t>    (二)被单处或者附加剥夺政治权利的;</a:t>
            </a:r>
            <a:endParaRPr lang="zh-CN" altLang="zh-CN" sz="1600" b="1" dirty="0">
              <a:latin typeface="微软雅黑" panose="020B0503020204020204" pitchFamily="34" charset="-122"/>
              <a:ea typeface="微软雅黑" panose="020B0503020204020204" pitchFamily="34" charset="-122"/>
            </a:endParaRPr>
          </a:p>
          <a:p>
            <a:pPr algn="just"/>
            <a:r>
              <a:rPr lang="zh-CN" altLang="zh-CN" sz="1600" b="1" dirty="0">
                <a:latin typeface="微软雅黑" panose="020B0503020204020204" pitchFamily="34" charset="-122"/>
                <a:ea typeface="微软雅黑" panose="020B0503020204020204" pitchFamily="34" charset="-122"/>
                <a:sym typeface="+mn-ea"/>
              </a:rPr>
              <a:t>    (三)因过失犯罪，被依法判处三年以上(不含三年)有期徒刑的。</a:t>
            </a:r>
            <a:endParaRPr lang="zh-CN" altLang="zh-CN" sz="1600" b="1" dirty="0">
              <a:latin typeface="微软雅黑" panose="020B0503020204020204" pitchFamily="34" charset="-122"/>
              <a:ea typeface="微软雅黑" panose="020B0503020204020204" pitchFamily="34" charset="-122"/>
            </a:endParaRPr>
          </a:p>
          <a:p>
            <a:pPr algn="just"/>
            <a:r>
              <a:rPr lang="zh-CN" altLang="zh-CN" sz="1600" b="1" dirty="0">
                <a:latin typeface="微软雅黑" panose="020B0503020204020204" pitchFamily="34" charset="-122"/>
                <a:ea typeface="微软雅黑" panose="020B0503020204020204" pitchFamily="34" charset="-122"/>
                <a:sym typeface="+mn-ea"/>
              </a:rPr>
              <a:t>    因过失犯罪被判处三年以下(含三年)有期徒刑或者被判处管制、拘役的，一般应当开除党籍。对于个别可以不开除党籍的，应当对照处分党员批准权限的规定，报请再上一级党组织批准。</a:t>
            </a:r>
            <a:endParaRPr lang="zh-CN" altLang="zh-CN" sz="1600" b="1" dirty="0">
              <a:latin typeface="微软雅黑" panose="020B0503020204020204" pitchFamily="34" charset="-122"/>
              <a:ea typeface="微软雅黑" panose="020B0503020204020204" pitchFamily="34" charset="-122"/>
            </a:endParaRPr>
          </a:p>
        </p:txBody>
      </p:sp>
      <p:pic>
        <p:nvPicPr>
          <p:cNvPr id="23" name="图片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7656" y="5943600"/>
            <a:ext cx="6228769" cy="9144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250" fill="hold"/>
                                        <p:tgtEl>
                                          <p:spTgt spid="8"/>
                                        </p:tgtEl>
                                        <p:attrNameLst>
                                          <p:attrName>ppt_w</p:attrName>
                                        </p:attrNameLst>
                                      </p:cBhvr>
                                      <p:tavLst>
                                        <p:tav tm="0">
                                          <p:val>
                                            <p:fltVal val="0"/>
                                          </p:val>
                                        </p:tav>
                                        <p:tav tm="100000">
                                          <p:val>
                                            <p:strVal val="#ppt_w"/>
                                          </p:val>
                                        </p:tav>
                                      </p:tavLst>
                                    </p:anim>
                                    <p:anim calcmode="lin" valueType="num">
                                      <p:cBhvr>
                                        <p:cTn id="8" dur="250" fill="hold"/>
                                        <p:tgtEl>
                                          <p:spTgt spid="8"/>
                                        </p:tgtEl>
                                        <p:attrNameLst>
                                          <p:attrName>ppt_h</p:attrName>
                                        </p:attrNameLst>
                                      </p:cBhvr>
                                      <p:tavLst>
                                        <p:tav tm="0">
                                          <p:val>
                                            <p:fltVal val="0"/>
                                          </p:val>
                                        </p:tav>
                                        <p:tav tm="100000">
                                          <p:val>
                                            <p:strVal val="#ppt_h"/>
                                          </p:val>
                                        </p:tav>
                                      </p:tavLst>
                                    </p:anim>
                                    <p:animEffect transition="in" filter="fade">
                                      <p:cBhvr>
                                        <p:cTn id="9" dur="250"/>
                                        <p:tgtEl>
                                          <p:spTgt spid="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250" fill="hold"/>
                                        <p:tgtEl>
                                          <p:spTgt spid="13"/>
                                        </p:tgtEl>
                                        <p:attrNameLst>
                                          <p:attrName>ppt_w</p:attrName>
                                        </p:attrNameLst>
                                      </p:cBhvr>
                                      <p:tavLst>
                                        <p:tav tm="0">
                                          <p:val>
                                            <p:fltVal val="0"/>
                                          </p:val>
                                        </p:tav>
                                        <p:tav tm="100000">
                                          <p:val>
                                            <p:strVal val="#ppt_w"/>
                                          </p:val>
                                        </p:tav>
                                      </p:tavLst>
                                    </p:anim>
                                    <p:anim calcmode="lin" valueType="num">
                                      <p:cBhvr>
                                        <p:cTn id="14" dur="250" fill="hold"/>
                                        <p:tgtEl>
                                          <p:spTgt spid="13"/>
                                        </p:tgtEl>
                                        <p:attrNameLst>
                                          <p:attrName>ppt_h</p:attrName>
                                        </p:attrNameLst>
                                      </p:cBhvr>
                                      <p:tavLst>
                                        <p:tav tm="0">
                                          <p:val>
                                            <p:fltVal val="0"/>
                                          </p:val>
                                        </p:tav>
                                        <p:tav tm="100000">
                                          <p:val>
                                            <p:strVal val="#ppt_h"/>
                                          </p:val>
                                        </p:tav>
                                      </p:tavLst>
                                    </p:anim>
                                    <p:animEffect transition="in" filter="fade">
                                      <p:cBhvr>
                                        <p:cTn id="15" dur="250"/>
                                        <p:tgtEl>
                                          <p:spTgt spid="13"/>
                                        </p:tgtEl>
                                      </p:cBhvr>
                                    </p:animEffect>
                                  </p:childTnLst>
                                </p:cTn>
                              </p:par>
                            </p:childTnLst>
                          </p:cTn>
                        </p:par>
                        <p:par>
                          <p:cTn id="16" fill="hold">
                            <p:stCondLst>
                              <p:cond delay="1000"/>
                            </p:stCondLst>
                            <p:childTnLst>
                              <p:par>
                                <p:cTn id="17" presetID="22" presetClass="entr" presetSubtype="8"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250"/>
                                        <p:tgtEl>
                                          <p:spTgt spid="9"/>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250" fill="hold"/>
                                        <p:tgtEl>
                                          <p:spTgt spid="12"/>
                                        </p:tgtEl>
                                        <p:attrNameLst>
                                          <p:attrName>ppt_w</p:attrName>
                                        </p:attrNameLst>
                                      </p:cBhvr>
                                      <p:tavLst>
                                        <p:tav tm="0">
                                          <p:val>
                                            <p:fltVal val="0"/>
                                          </p:val>
                                        </p:tav>
                                        <p:tav tm="100000">
                                          <p:val>
                                            <p:strVal val="#ppt_w"/>
                                          </p:val>
                                        </p:tav>
                                      </p:tavLst>
                                    </p:anim>
                                    <p:anim calcmode="lin" valueType="num">
                                      <p:cBhvr>
                                        <p:cTn id="24" dur="250" fill="hold"/>
                                        <p:tgtEl>
                                          <p:spTgt spid="12"/>
                                        </p:tgtEl>
                                        <p:attrNameLst>
                                          <p:attrName>ppt_h</p:attrName>
                                        </p:attrNameLst>
                                      </p:cBhvr>
                                      <p:tavLst>
                                        <p:tav tm="0">
                                          <p:val>
                                            <p:fltVal val="0"/>
                                          </p:val>
                                        </p:tav>
                                        <p:tav tm="100000">
                                          <p:val>
                                            <p:strVal val="#ppt_h"/>
                                          </p:val>
                                        </p:tav>
                                      </p:tavLst>
                                    </p:anim>
                                    <p:animEffect transition="in" filter="fade">
                                      <p:cBhvr>
                                        <p:cTn id="25" dur="250"/>
                                        <p:tgtEl>
                                          <p:spTgt spid="12"/>
                                        </p:tgtEl>
                                      </p:cBhvr>
                                    </p:animEffect>
                                  </p:childTnLst>
                                </p:cTn>
                              </p:par>
                            </p:childTnLst>
                          </p:cTn>
                        </p:par>
                        <p:par>
                          <p:cTn id="26" fill="hold">
                            <p:stCondLst>
                              <p:cond delay="2000"/>
                            </p:stCondLst>
                            <p:childTnLst>
                              <p:par>
                                <p:cTn id="27" presetID="22" presetClass="entr" presetSubtype="2"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right)">
                                      <p:cBhvr>
                                        <p:cTn id="29" dur="250"/>
                                        <p:tgtEl>
                                          <p:spTgt spid="7"/>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ipe(left)">
                                      <p:cBhvr>
                                        <p:cTn id="33" dur="250"/>
                                        <p:tgtEl>
                                          <p:spTgt spid="6"/>
                                        </p:tgtEl>
                                      </p:cBhvr>
                                    </p:animEffect>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p:cTn id="37" dur="250" fill="hold"/>
                                        <p:tgtEl>
                                          <p:spTgt spid="14"/>
                                        </p:tgtEl>
                                        <p:attrNameLst>
                                          <p:attrName>ppt_w</p:attrName>
                                        </p:attrNameLst>
                                      </p:cBhvr>
                                      <p:tavLst>
                                        <p:tav tm="0">
                                          <p:val>
                                            <p:fltVal val="0"/>
                                          </p:val>
                                        </p:tav>
                                        <p:tav tm="100000">
                                          <p:val>
                                            <p:strVal val="#ppt_w"/>
                                          </p:val>
                                        </p:tav>
                                      </p:tavLst>
                                    </p:anim>
                                    <p:anim calcmode="lin" valueType="num">
                                      <p:cBhvr>
                                        <p:cTn id="38" dur="250" fill="hold"/>
                                        <p:tgtEl>
                                          <p:spTgt spid="14"/>
                                        </p:tgtEl>
                                        <p:attrNameLst>
                                          <p:attrName>ppt_h</p:attrName>
                                        </p:attrNameLst>
                                      </p:cBhvr>
                                      <p:tavLst>
                                        <p:tav tm="0">
                                          <p:val>
                                            <p:fltVal val="0"/>
                                          </p:val>
                                        </p:tav>
                                        <p:tav tm="100000">
                                          <p:val>
                                            <p:strVal val="#ppt_h"/>
                                          </p:val>
                                        </p:tav>
                                      </p:tavLst>
                                    </p:anim>
                                    <p:animEffect transition="in" filter="fade">
                                      <p:cBhvr>
                                        <p:cTn id="39" dur="250"/>
                                        <p:tgtEl>
                                          <p:spTgt spid="14"/>
                                        </p:tgtEl>
                                      </p:cBhvr>
                                    </p:animEffect>
                                  </p:childTnLst>
                                </p:cTn>
                              </p:par>
                            </p:childTnLst>
                          </p:cTn>
                        </p:par>
                        <p:par>
                          <p:cTn id="40" fill="hold">
                            <p:stCondLst>
                              <p:cond delay="3500"/>
                            </p:stCondLst>
                            <p:childTnLst>
                              <p:par>
                                <p:cTn id="41" presetID="6" presetClass="emph" presetSubtype="0" decel="100000" fill="hold" grpId="1" nodeType="afterEffect">
                                  <p:stCondLst>
                                    <p:cond delay="0"/>
                                  </p:stCondLst>
                                  <p:childTnLst>
                                    <p:animScale>
                                      <p:cBhvr>
                                        <p:cTn id="42" dur="250" fill="hold"/>
                                        <p:tgtEl>
                                          <p:spTgt spid="14"/>
                                        </p:tgtEl>
                                      </p:cBhvr>
                                      <p:by x="120000" y="120000"/>
                                    </p:animScale>
                                  </p:childTnLst>
                                </p:cTn>
                              </p:par>
                            </p:childTnLst>
                          </p:cTn>
                        </p:par>
                        <p:par>
                          <p:cTn id="43" fill="hold">
                            <p:stCondLst>
                              <p:cond delay="4000"/>
                            </p:stCondLst>
                            <p:childTnLst>
                              <p:par>
                                <p:cTn id="44" presetID="6" presetClass="emph" presetSubtype="0" decel="100000" fill="hold" grpId="2" nodeType="afterEffect">
                                  <p:stCondLst>
                                    <p:cond delay="0"/>
                                  </p:stCondLst>
                                  <p:childTnLst>
                                    <p:animScale>
                                      <p:cBhvr>
                                        <p:cTn id="45" dur="250" fill="hold"/>
                                        <p:tgtEl>
                                          <p:spTgt spid="14"/>
                                        </p:tgtEl>
                                      </p:cBhvr>
                                      <p:by x="83000" y="83000"/>
                                    </p:animScale>
                                  </p:childTnLst>
                                </p:cTn>
                              </p:par>
                            </p:childTnLst>
                          </p:cTn>
                        </p:par>
                        <p:par>
                          <p:cTn id="46" fill="hold">
                            <p:stCondLst>
                              <p:cond delay="4500"/>
                            </p:stCondLst>
                            <p:childTnLst>
                              <p:par>
                                <p:cTn id="47" presetID="12" presetClass="entr" presetSubtype="8" fill="hold" grpId="0" nodeType="after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additive="base">
                                        <p:cTn id="49" dur="500"/>
                                        <p:tgtEl>
                                          <p:spTgt spid="16"/>
                                        </p:tgtEl>
                                        <p:attrNameLst>
                                          <p:attrName>ppt_x</p:attrName>
                                        </p:attrNameLst>
                                      </p:cBhvr>
                                      <p:tavLst>
                                        <p:tav tm="0">
                                          <p:val>
                                            <p:strVal val="#ppt_x-#ppt_w*1.125000"/>
                                          </p:val>
                                        </p:tav>
                                        <p:tav tm="100000">
                                          <p:val>
                                            <p:strVal val="#ppt_x"/>
                                          </p:val>
                                        </p:tav>
                                      </p:tavLst>
                                    </p:anim>
                                    <p:animEffect transition="in" filter="wipe(right)">
                                      <p:cBhvr>
                                        <p:cTn id="50" dur="500"/>
                                        <p:tgtEl>
                                          <p:spTgt spid="16"/>
                                        </p:tgtEl>
                                      </p:cBhvr>
                                    </p:animEffect>
                                  </p:childTnLst>
                                </p:cTn>
                              </p:par>
                            </p:childTnLst>
                          </p:cTn>
                        </p:par>
                        <p:par>
                          <p:cTn id="51" fill="hold">
                            <p:stCondLst>
                              <p:cond delay="5000"/>
                            </p:stCondLst>
                            <p:childTnLst>
                              <p:par>
                                <p:cTn id="52" presetID="53" presetClass="entr" presetSubtype="16" fill="hold" grpId="0" nodeType="afterEffect">
                                  <p:stCondLst>
                                    <p:cond delay="0"/>
                                  </p:stCondLst>
                                  <p:iterate type="lt">
                                    <p:tmPct val="10000"/>
                                  </p:iterate>
                                  <p:childTnLst>
                                    <p:set>
                                      <p:cBhvr>
                                        <p:cTn id="53" dur="1" fill="hold">
                                          <p:stCondLst>
                                            <p:cond delay="0"/>
                                          </p:stCondLst>
                                        </p:cTn>
                                        <p:tgtEl>
                                          <p:spTgt spid="27"/>
                                        </p:tgtEl>
                                        <p:attrNameLst>
                                          <p:attrName>style.visibility</p:attrName>
                                        </p:attrNameLst>
                                      </p:cBhvr>
                                      <p:to>
                                        <p:strVal val="visible"/>
                                      </p:to>
                                    </p:set>
                                    <p:anim calcmode="lin" valueType="num">
                                      <p:cBhvr>
                                        <p:cTn id="54" dur="250" fill="hold"/>
                                        <p:tgtEl>
                                          <p:spTgt spid="27"/>
                                        </p:tgtEl>
                                        <p:attrNameLst>
                                          <p:attrName>ppt_w</p:attrName>
                                        </p:attrNameLst>
                                      </p:cBhvr>
                                      <p:tavLst>
                                        <p:tav tm="0">
                                          <p:val>
                                            <p:fltVal val="0"/>
                                          </p:val>
                                        </p:tav>
                                        <p:tav tm="100000">
                                          <p:val>
                                            <p:strVal val="#ppt_w"/>
                                          </p:val>
                                        </p:tav>
                                      </p:tavLst>
                                    </p:anim>
                                    <p:anim calcmode="lin" valueType="num">
                                      <p:cBhvr>
                                        <p:cTn id="55" dur="250" fill="hold"/>
                                        <p:tgtEl>
                                          <p:spTgt spid="27"/>
                                        </p:tgtEl>
                                        <p:attrNameLst>
                                          <p:attrName>ppt_h</p:attrName>
                                        </p:attrNameLst>
                                      </p:cBhvr>
                                      <p:tavLst>
                                        <p:tav tm="0">
                                          <p:val>
                                            <p:fltVal val="0"/>
                                          </p:val>
                                        </p:tav>
                                        <p:tav tm="100000">
                                          <p:val>
                                            <p:strVal val="#ppt_h"/>
                                          </p:val>
                                        </p:tav>
                                      </p:tavLst>
                                    </p:anim>
                                    <p:animEffect transition="in" filter="fade">
                                      <p:cBhvr>
                                        <p:cTn id="56" dur="250"/>
                                        <p:tgtEl>
                                          <p:spTgt spid="27"/>
                                        </p:tgtEl>
                                      </p:cBhvr>
                                    </p:animEffect>
                                  </p:childTnLst>
                                </p:cTn>
                              </p:par>
                            </p:childTnLst>
                          </p:cTn>
                        </p:par>
                        <p:par>
                          <p:cTn id="57" fill="hold">
                            <p:stCondLst>
                              <p:cond delay="5425"/>
                            </p:stCondLst>
                            <p:childTnLst>
                              <p:par>
                                <p:cTn id="58" presetID="53" presetClass="entr" presetSubtype="16" fill="hold" grpId="0" nodeType="afterEffect">
                                  <p:stCondLst>
                                    <p:cond delay="0"/>
                                  </p:stCondLst>
                                  <p:childTnLst>
                                    <p:set>
                                      <p:cBhvr>
                                        <p:cTn id="59" dur="1" fill="hold">
                                          <p:stCondLst>
                                            <p:cond delay="0"/>
                                          </p:stCondLst>
                                        </p:cTn>
                                        <p:tgtEl>
                                          <p:spTgt spid="21"/>
                                        </p:tgtEl>
                                        <p:attrNameLst>
                                          <p:attrName>style.visibility</p:attrName>
                                        </p:attrNameLst>
                                      </p:cBhvr>
                                      <p:to>
                                        <p:strVal val="visible"/>
                                      </p:to>
                                    </p:set>
                                    <p:anim calcmode="lin" valueType="num">
                                      <p:cBhvr>
                                        <p:cTn id="60" dur="250" fill="hold"/>
                                        <p:tgtEl>
                                          <p:spTgt spid="21"/>
                                        </p:tgtEl>
                                        <p:attrNameLst>
                                          <p:attrName>ppt_w</p:attrName>
                                        </p:attrNameLst>
                                      </p:cBhvr>
                                      <p:tavLst>
                                        <p:tav tm="0">
                                          <p:val>
                                            <p:fltVal val="0"/>
                                          </p:val>
                                        </p:tav>
                                        <p:tav tm="100000">
                                          <p:val>
                                            <p:strVal val="#ppt_w"/>
                                          </p:val>
                                        </p:tav>
                                      </p:tavLst>
                                    </p:anim>
                                    <p:anim calcmode="lin" valueType="num">
                                      <p:cBhvr>
                                        <p:cTn id="61" dur="250" fill="hold"/>
                                        <p:tgtEl>
                                          <p:spTgt spid="21"/>
                                        </p:tgtEl>
                                        <p:attrNameLst>
                                          <p:attrName>ppt_h</p:attrName>
                                        </p:attrNameLst>
                                      </p:cBhvr>
                                      <p:tavLst>
                                        <p:tav tm="0">
                                          <p:val>
                                            <p:fltVal val="0"/>
                                          </p:val>
                                        </p:tav>
                                        <p:tav tm="100000">
                                          <p:val>
                                            <p:strVal val="#ppt_h"/>
                                          </p:val>
                                        </p:tav>
                                      </p:tavLst>
                                    </p:anim>
                                    <p:animEffect transition="in" filter="fade">
                                      <p:cBhvr>
                                        <p:cTn id="62" dur="250"/>
                                        <p:tgtEl>
                                          <p:spTgt spid="21"/>
                                        </p:tgtEl>
                                      </p:cBhvr>
                                    </p:animEffect>
                                  </p:childTnLst>
                                </p:cTn>
                              </p:par>
                            </p:childTnLst>
                          </p:cTn>
                        </p:par>
                        <p:par>
                          <p:cTn id="63" fill="hold">
                            <p:stCondLst>
                              <p:cond delay="5925"/>
                            </p:stCondLst>
                            <p:childTnLst>
                              <p:par>
                                <p:cTn id="64" presetID="6" presetClass="emph" presetSubtype="0" decel="100000" fill="hold" grpId="1" nodeType="afterEffect">
                                  <p:stCondLst>
                                    <p:cond delay="0"/>
                                  </p:stCondLst>
                                  <p:childTnLst>
                                    <p:animScale>
                                      <p:cBhvr>
                                        <p:cTn id="65" dur="250" fill="hold"/>
                                        <p:tgtEl>
                                          <p:spTgt spid="21"/>
                                        </p:tgtEl>
                                      </p:cBhvr>
                                      <p:by x="120000" y="120000"/>
                                    </p:animScale>
                                  </p:childTnLst>
                                </p:cTn>
                              </p:par>
                            </p:childTnLst>
                          </p:cTn>
                        </p:par>
                        <p:par>
                          <p:cTn id="66" fill="hold">
                            <p:stCondLst>
                              <p:cond delay="6425"/>
                            </p:stCondLst>
                            <p:childTnLst>
                              <p:par>
                                <p:cTn id="67" presetID="6" presetClass="emph" presetSubtype="0" decel="100000" fill="hold" grpId="2" nodeType="afterEffect">
                                  <p:stCondLst>
                                    <p:cond delay="0"/>
                                  </p:stCondLst>
                                  <p:childTnLst>
                                    <p:animScale>
                                      <p:cBhvr>
                                        <p:cTn id="68" dur="250" fill="hold"/>
                                        <p:tgtEl>
                                          <p:spTgt spid="21"/>
                                        </p:tgtEl>
                                      </p:cBhvr>
                                      <p:by x="83000" y="83000"/>
                                    </p:animScale>
                                  </p:childTnLst>
                                </p:cTn>
                              </p:par>
                            </p:childTnLst>
                          </p:cTn>
                        </p:par>
                        <p:par>
                          <p:cTn id="69" fill="hold">
                            <p:stCondLst>
                              <p:cond delay="6925"/>
                            </p:stCondLst>
                            <p:childTnLst>
                              <p:par>
                                <p:cTn id="70" presetID="12" presetClass="entr" presetSubtype="8" fill="hold" grpId="0" nodeType="afterEffect">
                                  <p:stCondLst>
                                    <p:cond delay="0"/>
                                  </p:stCondLst>
                                  <p:childTnLst>
                                    <p:set>
                                      <p:cBhvr>
                                        <p:cTn id="71" dur="1" fill="hold">
                                          <p:stCondLst>
                                            <p:cond delay="0"/>
                                          </p:stCondLst>
                                        </p:cTn>
                                        <p:tgtEl>
                                          <p:spTgt spid="22"/>
                                        </p:tgtEl>
                                        <p:attrNameLst>
                                          <p:attrName>style.visibility</p:attrName>
                                        </p:attrNameLst>
                                      </p:cBhvr>
                                      <p:to>
                                        <p:strVal val="visible"/>
                                      </p:to>
                                    </p:set>
                                    <p:anim calcmode="lin" valueType="num">
                                      <p:cBhvr additive="base">
                                        <p:cTn id="72" dur="500"/>
                                        <p:tgtEl>
                                          <p:spTgt spid="22"/>
                                        </p:tgtEl>
                                        <p:attrNameLst>
                                          <p:attrName>ppt_x</p:attrName>
                                        </p:attrNameLst>
                                      </p:cBhvr>
                                      <p:tavLst>
                                        <p:tav tm="0">
                                          <p:val>
                                            <p:strVal val="#ppt_x-#ppt_w*1.125000"/>
                                          </p:val>
                                        </p:tav>
                                        <p:tav tm="100000">
                                          <p:val>
                                            <p:strVal val="#ppt_x"/>
                                          </p:val>
                                        </p:tav>
                                      </p:tavLst>
                                    </p:anim>
                                    <p:animEffect transition="in" filter="wipe(right)">
                                      <p:cBhvr>
                                        <p:cTn id="73" dur="500"/>
                                        <p:tgtEl>
                                          <p:spTgt spid="22"/>
                                        </p:tgtEl>
                                      </p:cBhvr>
                                    </p:animEffect>
                                  </p:childTnLst>
                                </p:cTn>
                              </p:par>
                            </p:childTnLst>
                          </p:cTn>
                        </p:par>
                        <p:par>
                          <p:cTn id="74" fill="hold">
                            <p:stCondLst>
                              <p:cond delay="7425"/>
                            </p:stCondLst>
                            <p:childTnLst>
                              <p:par>
                                <p:cTn id="75" presetID="53" presetClass="entr" presetSubtype="16" fill="hold" grpId="0" nodeType="afterEffect">
                                  <p:stCondLst>
                                    <p:cond delay="0"/>
                                  </p:stCondLst>
                                  <p:iterate type="lt">
                                    <p:tmPct val="10000"/>
                                  </p:iterate>
                                  <p:childTnLst>
                                    <p:set>
                                      <p:cBhvr>
                                        <p:cTn id="76" dur="1" fill="hold">
                                          <p:stCondLst>
                                            <p:cond delay="0"/>
                                          </p:stCondLst>
                                        </p:cTn>
                                        <p:tgtEl>
                                          <p:spTgt spid="28"/>
                                        </p:tgtEl>
                                        <p:attrNameLst>
                                          <p:attrName>style.visibility</p:attrName>
                                        </p:attrNameLst>
                                      </p:cBhvr>
                                      <p:to>
                                        <p:strVal val="visible"/>
                                      </p:to>
                                    </p:set>
                                    <p:anim calcmode="lin" valueType="num">
                                      <p:cBhvr>
                                        <p:cTn id="77" dur="250" fill="hold"/>
                                        <p:tgtEl>
                                          <p:spTgt spid="28"/>
                                        </p:tgtEl>
                                        <p:attrNameLst>
                                          <p:attrName>ppt_w</p:attrName>
                                        </p:attrNameLst>
                                      </p:cBhvr>
                                      <p:tavLst>
                                        <p:tav tm="0">
                                          <p:val>
                                            <p:fltVal val="0"/>
                                          </p:val>
                                        </p:tav>
                                        <p:tav tm="100000">
                                          <p:val>
                                            <p:strVal val="#ppt_w"/>
                                          </p:val>
                                        </p:tav>
                                      </p:tavLst>
                                    </p:anim>
                                    <p:anim calcmode="lin" valueType="num">
                                      <p:cBhvr>
                                        <p:cTn id="78" dur="250" fill="hold"/>
                                        <p:tgtEl>
                                          <p:spTgt spid="28"/>
                                        </p:tgtEl>
                                        <p:attrNameLst>
                                          <p:attrName>ppt_h</p:attrName>
                                        </p:attrNameLst>
                                      </p:cBhvr>
                                      <p:tavLst>
                                        <p:tav tm="0">
                                          <p:val>
                                            <p:fltVal val="0"/>
                                          </p:val>
                                        </p:tav>
                                        <p:tav tm="100000">
                                          <p:val>
                                            <p:strVal val="#ppt_h"/>
                                          </p:val>
                                        </p:tav>
                                      </p:tavLst>
                                    </p:anim>
                                    <p:animEffect transition="in" filter="fade">
                                      <p:cBhvr>
                                        <p:cTn id="79" dur="25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2" grpId="0"/>
      <p:bldP spid="13" grpId="0"/>
      <p:bldP spid="14" grpId="0" animBg="1"/>
      <p:bldP spid="14" grpId="1" animBg="1"/>
      <p:bldP spid="14" grpId="2" animBg="1"/>
      <p:bldP spid="16" grpId="0" animBg="1"/>
      <p:bldP spid="21" grpId="0" bldLvl="0" animBg="1"/>
      <p:bldP spid="21" grpId="1" bldLvl="0" animBg="1"/>
      <p:bldP spid="21" grpId="2" bldLvl="0" animBg="1"/>
      <p:bldP spid="22" grpId="0" bldLvl="0" animBg="1"/>
      <p:bldP spid="27" grpId="0"/>
      <p:bldP spid="28"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88923" y="246423"/>
            <a:ext cx="4103077" cy="675011"/>
          </a:xfrm>
          <a:prstGeom prst="rect">
            <a:avLst/>
          </a:prstGeom>
        </p:spPr>
      </p:pic>
      <p:cxnSp>
        <p:nvCxnSpPr>
          <p:cNvPr id="3" name="直接连接符 2"/>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060287" y="353095"/>
            <a:ext cx="5262188" cy="461665"/>
          </a:xfrm>
          <a:prstGeom prst="rect">
            <a:avLst/>
          </a:prstGeom>
        </p:spPr>
        <p:txBody>
          <a:bodyPr wrap="square">
            <a:spAutoFit/>
          </a:bodyPr>
          <a:lstStyle/>
          <a:p>
            <a:r>
              <a:rPr lang="zh-CN" altLang="en-US" sz="2400" b="1" dirty="0" smtClean="0">
                <a:solidFill>
                  <a:schemeClr val="accent1"/>
                </a:solidFill>
                <a:latin typeface="微软雅黑" panose="020B0503020204020204" pitchFamily="34" charset="-122"/>
                <a:ea typeface="微软雅黑" panose="020B0503020204020204" pitchFamily="34" charset="-122"/>
              </a:rPr>
              <a:t>第二部分：总则</a:t>
            </a:r>
            <a:endParaRPr lang="zh-CN" altLang="en-US" sz="2400" b="1" dirty="0">
              <a:solidFill>
                <a:srgbClr val="C00000"/>
              </a:solidFill>
              <a:latin typeface="微软雅黑" panose="020B0503020204020204" pitchFamily="34" charset="-122"/>
              <a:ea typeface="微软雅黑" panose="020B0503020204020204" pitchFamily="34" charset="-122"/>
            </a:endParaRPr>
          </a:p>
        </p:txBody>
      </p:sp>
      <p:sp>
        <p:nvSpPr>
          <p:cNvPr id="5" name="Freeform 29"/>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6" name="Freeform 5"/>
          <p:cNvSpPr/>
          <p:nvPr/>
        </p:nvSpPr>
        <p:spPr bwMode="auto">
          <a:xfrm>
            <a:off x="2134024" y="2343480"/>
            <a:ext cx="1520530" cy="311615"/>
          </a:xfrm>
          <a:custGeom>
            <a:avLst/>
            <a:gdLst>
              <a:gd name="T0" fmla="*/ 0 w 5290"/>
              <a:gd name="T1" fmla="*/ 0 h 1083"/>
              <a:gd name="T2" fmla="*/ 3703 w 5290"/>
              <a:gd name="T3" fmla="*/ 0 h 1083"/>
              <a:gd name="T4" fmla="*/ 5290 w 5290"/>
              <a:gd name="T5" fmla="*/ 1083 h 1083"/>
              <a:gd name="T6" fmla="*/ 3774 w 5290"/>
              <a:gd name="T7" fmla="*/ 157 h 1083"/>
              <a:gd name="T8" fmla="*/ 0 w 5290"/>
              <a:gd name="T9" fmla="*/ 157 h 1083"/>
              <a:gd name="T10" fmla="*/ 0 w 5290"/>
              <a:gd name="T11" fmla="*/ 0 h 1083"/>
            </a:gdLst>
            <a:ahLst/>
            <a:cxnLst>
              <a:cxn ang="0">
                <a:pos x="T0" y="T1"/>
              </a:cxn>
              <a:cxn ang="0">
                <a:pos x="T2" y="T3"/>
              </a:cxn>
              <a:cxn ang="0">
                <a:pos x="T4" y="T5"/>
              </a:cxn>
              <a:cxn ang="0">
                <a:pos x="T6" y="T7"/>
              </a:cxn>
              <a:cxn ang="0">
                <a:pos x="T8" y="T9"/>
              </a:cxn>
              <a:cxn ang="0">
                <a:pos x="T10" y="T11"/>
              </a:cxn>
            </a:cxnLst>
            <a:rect l="0" t="0" r="r" b="b"/>
            <a:pathLst>
              <a:path w="5290" h="1083">
                <a:moveTo>
                  <a:pt x="0" y="0"/>
                </a:moveTo>
                <a:lnTo>
                  <a:pt x="3703" y="0"/>
                </a:lnTo>
                <a:cubicBezTo>
                  <a:pt x="4422" y="0"/>
                  <a:pt x="5040" y="451"/>
                  <a:pt x="5290" y="1083"/>
                </a:cubicBezTo>
                <a:cubicBezTo>
                  <a:pt x="5006" y="534"/>
                  <a:pt x="4432" y="157"/>
                  <a:pt x="3774" y="157"/>
                </a:cubicBezTo>
                <a:lnTo>
                  <a:pt x="0" y="157"/>
                </a:lnTo>
                <a:lnTo>
                  <a:pt x="0" y="0"/>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7" name="Freeform 6"/>
          <p:cNvSpPr/>
          <p:nvPr/>
        </p:nvSpPr>
        <p:spPr bwMode="auto">
          <a:xfrm>
            <a:off x="787271" y="4686221"/>
            <a:ext cx="2839573" cy="311615"/>
          </a:xfrm>
          <a:custGeom>
            <a:avLst/>
            <a:gdLst>
              <a:gd name="T0" fmla="*/ 9880 w 9880"/>
              <a:gd name="T1" fmla="*/ 1083 h 1083"/>
              <a:gd name="T2" fmla="*/ 1586 w 9880"/>
              <a:gd name="T3" fmla="*/ 1083 h 1083"/>
              <a:gd name="T4" fmla="*/ 0 w 9880"/>
              <a:gd name="T5" fmla="*/ 0 h 1083"/>
              <a:gd name="T6" fmla="*/ 1515 w 9880"/>
              <a:gd name="T7" fmla="*/ 926 h 1083"/>
              <a:gd name="T8" fmla="*/ 9880 w 9880"/>
              <a:gd name="T9" fmla="*/ 926 h 1083"/>
              <a:gd name="T10" fmla="*/ 9880 w 9880"/>
              <a:gd name="T11" fmla="*/ 1083 h 1083"/>
            </a:gdLst>
            <a:ahLst/>
            <a:cxnLst>
              <a:cxn ang="0">
                <a:pos x="T0" y="T1"/>
              </a:cxn>
              <a:cxn ang="0">
                <a:pos x="T2" y="T3"/>
              </a:cxn>
              <a:cxn ang="0">
                <a:pos x="T4" y="T5"/>
              </a:cxn>
              <a:cxn ang="0">
                <a:pos x="T6" y="T7"/>
              </a:cxn>
              <a:cxn ang="0">
                <a:pos x="T8" y="T9"/>
              </a:cxn>
              <a:cxn ang="0">
                <a:pos x="T10" y="T11"/>
              </a:cxn>
            </a:cxnLst>
            <a:rect l="0" t="0" r="r" b="b"/>
            <a:pathLst>
              <a:path w="9880" h="1083">
                <a:moveTo>
                  <a:pt x="9880" y="1083"/>
                </a:moveTo>
                <a:lnTo>
                  <a:pt x="1586" y="1083"/>
                </a:lnTo>
                <a:cubicBezTo>
                  <a:pt x="868" y="1083"/>
                  <a:pt x="250" y="632"/>
                  <a:pt x="0" y="0"/>
                </a:cubicBezTo>
                <a:cubicBezTo>
                  <a:pt x="284" y="549"/>
                  <a:pt x="858" y="926"/>
                  <a:pt x="1515" y="926"/>
                </a:cubicBezTo>
                <a:lnTo>
                  <a:pt x="9880" y="926"/>
                </a:lnTo>
                <a:lnTo>
                  <a:pt x="9880" y="1083"/>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8" name="Oval 7"/>
          <p:cNvSpPr>
            <a:spLocks noChangeArrowheads="1"/>
          </p:cNvSpPr>
          <p:nvPr/>
        </p:nvSpPr>
        <p:spPr bwMode="auto">
          <a:xfrm>
            <a:off x="844838" y="2339725"/>
            <a:ext cx="1182634" cy="1182634"/>
          </a:xfrm>
          <a:prstGeom prst="ellipse">
            <a:avLst/>
          </a:prstGeom>
          <a:solidFill>
            <a:schemeClr val="accent1"/>
          </a:solidFill>
          <a:ln>
            <a:noFill/>
          </a:ln>
        </p:spPr>
        <p:txBody>
          <a:bodyPr vert="horz" wrap="square" lIns="91440" tIns="45720" rIns="91440" bIns="45720" numCol="1" anchor="t" anchorCtr="0" compatLnSpc="1"/>
          <a:lstStyle/>
          <a:p>
            <a:endParaRPr lang="zh-CN" altLang="en-US"/>
          </a:p>
        </p:txBody>
      </p:sp>
      <p:cxnSp>
        <p:nvCxnSpPr>
          <p:cNvPr id="9" name="直接连接符 8"/>
          <p:cNvCxnSpPr/>
          <p:nvPr/>
        </p:nvCxnSpPr>
        <p:spPr>
          <a:xfrm>
            <a:off x="890844" y="3670658"/>
            <a:ext cx="2736000" cy="0"/>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485223" y="3814301"/>
            <a:ext cx="3547241" cy="1077218"/>
          </a:xfrm>
          <a:prstGeom prst="rect">
            <a:avLst/>
          </a:prstGeom>
          <a:noFill/>
          <a:effectLst/>
        </p:spPr>
        <p:txBody>
          <a:bodyPr wrap="square" rtlCol="0">
            <a:spAutoFit/>
          </a:bodyPr>
          <a:lstStyle>
            <a:defPPr>
              <a:defRPr lang="zh-CN"/>
            </a:defPPr>
            <a:lvl1pPr algn="ctr">
              <a:defRPr sz="2400">
                <a:solidFill>
                  <a:srgbClr val="C80000"/>
                </a:solidFill>
                <a:effectLst/>
                <a:latin typeface="微软雅黑" panose="020B0503020204020204" pitchFamily="34" charset="-122"/>
                <a:ea typeface="微软雅黑" panose="020B0503020204020204" pitchFamily="34" charset="-122"/>
              </a:defRPr>
            </a:lvl1pPr>
          </a:lstStyle>
          <a:p>
            <a:r>
              <a:rPr lang="zh-CN" altLang="en-US" sz="3200" b="1" dirty="0" smtClean="0">
                <a:gradFill>
                  <a:gsLst>
                    <a:gs pos="60000">
                      <a:srgbClr val="D40000"/>
                    </a:gs>
                    <a:gs pos="0">
                      <a:srgbClr val="D40000"/>
                    </a:gs>
                    <a:gs pos="80000">
                      <a:srgbClr val="640000"/>
                    </a:gs>
                    <a:gs pos="100000">
                      <a:srgbClr val="640000"/>
                    </a:gs>
                  </a:gsLst>
                  <a:lin ang="5400000" scaled="0"/>
                </a:gradFill>
              </a:rPr>
              <a:t>对违法犯罪党员</a:t>
            </a:r>
            <a:endParaRPr lang="en-US" altLang="zh-CN" sz="3200" b="1" dirty="0" smtClean="0">
              <a:gradFill>
                <a:gsLst>
                  <a:gs pos="60000">
                    <a:srgbClr val="D40000"/>
                  </a:gs>
                  <a:gs pos="0">
                    <a:srgbClr val="D40000"/>
                  </a:gs>
                  <a:gs pos="80000">
                    <a:srgbClr val="640000"/>
                  </a:gs>
                  <a:gs pos="100000">
                    <a:srgbClr val="640000"/>
                  </a:gs>
                </a:gsLst>
                <a:lin ang="5400000" scaled="0"/>
              </a:gradFill>
            </a:endParaRPr>
          </a:p>
          <a:p>
            <a:r>
              <a:rPr lang="zh-CN" altLang="en-US" sz="3200" b="1" dirty="0" smtClean="0">
                <a:gradFill>
                  <a:gsLst>
                    <a:gs pos="60000">
                      <a:srgbClr val="D40000"/>
                    </a:gs>
                    <a:gs pos="0">
                      <a:srgbClr val="D40000"/>
                    </a:gs>
                    <a:gs pos="80000">
                      <a:srgbClr val="640000"/>
                    </a:gs>
                    <a:gs pos="100000">
                      <a:srgbClr val="640000"/>
                    </a:gs>
                  </a:gsLst>
                  <a:lin ang="5400000" scaled="0"/>
                </a:gradFill>
              </a:rPr>
              <a:t>的纪律处分</a:t>
            </a:r>
            <a:endParaRPr lang="zh-CN" altLang="en-US" sz="3200" b="1" dirty="0">
              <a:gradFill>
                <a:gsLst>
                  <a:gs pos="60000">
                    <a:srgbClr val="D40000"/>
                  </a:gs>
                  <a:gs pos="0">
                    <a:srgbClr val="D40000"/>
                  </a:gs>
                  <a:gs pos="80000">
                    <a:srgbClr val="640000"/>
                  </a:gs>
                  <a:gs pos="100000">
                    <a:srgbClr val="640000"/>
                  </a:gs>
                </a:gsLst>
                <a:lin ang="5400000" scaled="0"/>
              </a:gradFill>
            </a:endParaRPr>
          </a:p>
        </p:txBody>
      </p:sp>
      <p:sp>
        <p:nvSpPr>
          <p:cNvPr id="13" name="矩形 12"/>
          <p:cNvSpPr/>
          <p:nvPr/>
        </p:nvSpPr>
        <p:spPr>
          <a:xfrm>
            <a:off x="2062556" y="2817722"/>
            <a:ext cx="1668845" cy="523220"/>
          </a:xfrm>
          <a:prstGeom prst="rect">
            <a:avLst/>
          </a:prstGeom>
        </p:spPr>
        <p:txBody>
          <a:bodyPr wrap="square">
            <a:spAutoFit/>
          </a:bodyPr>
          <a:lstStyle/>
          <a:p>
            <a:pPr algn="ctr"/>
            <a:r>
              <a:rPr lang="zh-CN" altLang="en-US" sz="2800" b="1" dirty="0" smtClean="0">
                <a:solidFill>
                  <a:srgbClr val="C00000"/>
                </a:solidFill>
                <a:latin typeface="微软雅黑" panose="020B0503020204020204" pitchFamily="34" charset="-122"/>
                <a:ea typeface="微软雅黑" panose="020B0503020204020204" pitchFamily="34" charset="-122"/>
              </a:rPr>
              <a:t>第四章</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4" name="圆角矩形 13"/>
          <p:cNvSpPr/>
          <p:nvPr/>
        </p:nvSpPr>
        <p:spPr>
          <a:xfrm>
            <a:off x="4161880" y="1936163"/>
            <a:ext cx="1274247" cy="1642609"/>
          </a:xfrm>
          <a:prstGeom prst="roundRect">
            <a:avLst/>
          </a:prstGeom>
          <a:solidFill>
            <a:schemeClr val="accent1"/>
          </a:solidFill>
          <a:ln>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smtClean="0">
                <a:latin typeface="微软雅黑" panose="020B0503020204020204" pitchFamily="34" charset="-122"/>
                <a:ea typeface="微软雅黑" panose="020B0503020204020204" pitchFamily="34" charset="-122"/>
              </a:rPr>
              <a:t>2018</a:t>
            </a:r>
            <a:r>
              <a:rPr lang="zh-CN" altLang="en-US" sz="1600" b="1" dirty="0" smtClean="0">
                <a:latin typeface="微软雅黑" panose="020B0503020204020204" pitchFamily="34" charset="-122"/>
                <a:ea typeface="微软雅黑" panose="020B0503020204020204" pitchFamily="34" charset="-122"/>
              </a:rPr>
              <a:t>条例</a:t>
            </a:r>
            <a:endParaRPr lang="en-US" altLang="zh-CN" sz="1600" b="1" dirty="0" smtClean="0">
              <a:latin typeface="微软雅黑" panose="020B0503020204020204" pitchFamily="34" charset="-122"/>
              <a:ea typeface="微软雅黑" panose="020B0503020204020204" pitchFamily="34" charset="-122"/>
            </a:endParaRPr>
          </a:p>
          <a:p>
            <a:pPr algn="ctr"/>
            <a:r>
              <a:rPr lang="zh-CN" altLang="en-US" sz="1600" b="1" dirty="0" smtClean="0">
                <a:latin typeface="微软雅黑" panose="020B0503020204020204" pitchFamily="34" charset="-122"/>
                <a:ea typeface="微软雅黑" panose="020B0503020204020204" pitchFamily="34" charset="-122"/>
              </a:rPr>
              <a:t>第</a:t>
            </a:r>
            <a:r>
              <a:rPr lang="en-US" altLang="zh-CN" sz="1600" b="1" dirty="0" smtClean="0">
                <a:latin typeface="微软雅黑" panose="020B0503020204020204" pitchFamily="34" charset="-122"/>
                <a:ea typeface="微软雅黑" panose="020B0503020204020204" pitchFamily="34" charset="-122"/>
              </a:rPr>
              <a:t>28</a:t>
            </a:r>
            <a:r>
              <a:rPr lang="zh-CN" altLang="en-US" sz="1600" b="1" dirty="0" smtClean="0">
                <a:latin typeface="微软雅黑" panose="020B0503020204020204" pitchFamily="34" charset="-122"/>
                <a:ea typeface="微软雅黑" panose="020B0503020204020204" pitchFamily="34" charset="-122"/>
              </a:rPr>
              <a:t>条</a:t>
            </a:r>
            <a:endParaRPr lang="zh-CN" altLang="en-US" sz="1600" b="1" dirty="0">
              <a:latin typeface="微软雅黑" panose="020B0503020204020204" pitchFamily="34" charset="-122"/>
              <a:ea typeface="微软雅黑" panose="020B0503020204020204" pitchFamily="34" charset="-122"/>
            </a:endParaRPr>
          </a:p>
        </p:txBody>
      </p:sp>
      <p:sp>
        <p:nvSpPr>
          <p:cNvPr id="16" name="圆角矩形 15"/>
          <p:cNvSpPr/>
          <p:nvPr/>
        </p:nvSpPr>
        <p:spPr>
          <a:xfrm>
            <a:off x="4161881" y="1945878"/>
            <a:ext cx="7630726" cy="1632894"/>
          </a:xfrm>
          <a:prstGeom prst="roundRect">
            <a:avLst/>
          </a:prstGeom>
          <a:noFill/>
          <a:ln w="12700">
            <a:solidFill>
              <a:schemeClr val="tx2"/>
            </a:solidFill>
          </a:ln>
        </p:spPr>
        <p:txBody>
          <a:bodyPr vert="horz" wrap="square" lIns="91440" tIns="45720" rIns="91440" bIns="45720" numCol="1" anchor="t" anchorCtr="0" compatLnSpc="1"/>
          <a:lstStyle/>
          <a:p>
            <a:endParaRPr lang="zh-CN" altLang="en-US"/>
          </a:p>
        </p:txBody>
      </p:sp>
      <p:sp>
        <p:nvSpPr>
          <p:cNvPr id="21" name="圆角矩形 20"/>
          <p:cNvSpPr/>
          <p:nvPr/>
        </p:nvSpPr>
        <p:spPr>
          <a:xfrm>
            <a:off x="4161790" y="3804285"/>
            <a:ext cx="1274445" cy="1857375"/>
          </a:xfrm>
          <a:prstGeom prst="roundRect">
            <a:avLst/>
          </a:prstGeom>
          <a:solidFill>
            <a:schemeClr val="accent1"/>
          </a:solidFill>
          <a:ln>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smtClean="0">
                <a:latin typeface="微软雅黑" panose="020B0503020204020204" pitchFamily="34" charset="-122"/>
                <a:ea typeface="微软雅黑" panose="020B0503020204020204" pitchFamily="34" charset="-122"/>
              </a:rPr>
              <a:t>2015</a:t>
            </a:r>
            <a:r>
              <a:rPr lang="zh-CN" altLang="en-US" sz="1600" b="1" dirty="0" smtClean="0">
                <a:latin typeface="微软雅黑" panose="020B0503020204020204" pitchFamily="34" charset="-122"/>
                <a:ea typeface="微软雅黑" panose="020B0503020204020204" pitchFamily="34" charset="-122"/>
              </a:rPr>
              <a:t>条例</a:t>
            </a:r>
            <a:endParaRPr lang="en-US" altLang="zh-CN" sz="1600" b="1" dirty="0">
              <a:latin typeface="微软雅黑" panose="020B0503020204020204" pitchFamily="34" charset="-122"/>
              <a:ea typeface="微软雅黑" panose="020B0503020204020204" pitchFamily="34" charset="-122"/>
            </a:endParaRPr>
          </a:p>
          <a:p>
            <a:pPr algn="ctr"/>
            <a:r>
              <a:rPr lang="zh-CN" altLang="en-US" sz="1600" b="1" dirty="0" smtClean="0">
                <a:latin typeface="微软雅黑" panose="020B0503020204020204" pitchFamily="34" charset="-122"/>
                <a:ea typeface="微软雅黑" panose="020B0503020204020204" pitchFamily="34" charset="-122"/>
              </a:rPr>
              <a:t>第</a:t>
            </a:r>
            <a:r>
              <a:rPr lang="en-US" altLang="zh-CN" sz="1600" b="1" dirty="0" smtClean="0">
                <a:latin typeface="微软雅黑" panose="020B0503020204020204" pitchFamily="34" charset="-122"/>
                <a:ea typeface="微软雅黑" panose="020B0503020204020204" pitchFamily="34" charset="-122"/>
              </a:rPr>
              <a:t>28</a:t>
            </a:r>
            <a:r>
              <a:rPr lang="zh-CN" altLang="en-US" sz="1600" b="1" dirty="0" smtClean="0">
                <a:latin typeface="微软雅黑" panose="020B0503020204020204" pitchFamily="34" charset="-122"/>
                <a:ea typeface="微软雅黑" panose="020B0503020204020204" pitchFamily="34" charset="-122"/>
              </a:rPr>
              <a:t>条</a:t>
            </a:r>
            <a:endParaRPr lang="en-US" altLang="zh-CN" sz="1600" b="1" dirty="0" smtClean="0">
              <a:latin typeface="微软雅黑" panose="020B0503020204020204" pitchFamily="34" charset="-122"/>
              <a:ea typeface="微软雅黑" panose="020B0503020204020204" pitchFamily="34" charset="-122"/>
            </a:endParaRPr>
          </a:p>
          <a:p>
            <a:pPr algn="ctr"/>
            <a:r>
              <a:rPr lang="zh-CN" altLang="en-US" sz="1600" b="1" dirty="0">
                <a:latin typeface="微软雅黑" panose="020B0503020204020204" pitchFamily="34" charset="-122"/>
                <a:ea typeface="微软雅黑" panose="020B0503020204020204" pitchFamily="34" charset="-122"/>
              </a:rPr>
              <a:t>第</a:t>
            </a:r>
            <a:r>
              <a:rPr lang="en-US" altLang="zh-CN" sz="1600" b="1" dirty="0" smtClean="0">
                <a:latin typeface="微软雅黑" panose="020B0503020204020204" pitchFamily="34" charset="-122"/>
                <a:ea typeface="微软雅黑" panose="020B0503020204020204" pitchFamily="34" charset="-122"/>
              </a:rPr>
              <a:t>29</a:t>
            </a:r>
            <a:r>
              <a:rPr lang="zh-CN" altLang="en-US" sz="1600" b="1" dirty="0" smtClean="0">
                <a:latin typeface="微软雅黑" panose="020B0503020204020204" pitchFamily="34" charset="-122"/>
                <a:ea typeface="微软雅黑" panose="020B0503020204020204" pitchFamily="34" charset="-122"/>
              </a:rPr>
              <a:t>条</a:t>
            </a:r>
            <a:endParaRPr lang="zh-CN" altLang="en-US" sz="1600" b="1" dirty="0">
              <a:latin typeface="微软雅黑" panose="020B0503020204020204" pitchFamily="34" charset="-122"/>
              <a:ea typeface="微软雅黑" panose="020B0503020204020204" pitchFamily="34" charset="-122"/>
            </a:endParaRPr>
          </a:p>
        </p:txBody>
      </p:sp>
      <p:sp>
        <p:nvSpPr>
          <p:cNvPr id="22" name="圆角矩形 21"/>
          <p:cNvSpPr/>
          <p:nvPr/>
        </p:nvSpPr>
        <p:spPr>
          <a:xfrm>
            <a:off x="4161790" y="3804285"/>
            <a:ext cx="7632065" cy="1857375"/>
          </a:xfrm>
          <a:prstGeom prst="roundRect">
            <a:avLst/>
          </a:prstGeom>
          <a:noFill/>
          <a:ln w="12700">
            <a:solidFill>
              <a:schemeClr val="tx2"/>
            </a:solidFill>
          </a:ln>
        </p:spPr>
        <p:txBody>
          <a:bodyPr vert="horz" wrap="square" lIns="91440" tIns="45720" rIns="91440" bIns="45720" numCol="1" anchor="t" anchorCtr="0" compatLnSpc="1"/>
          <a:lstStyle/>
          <a:p>
            <a:endParaRPr lang="zh-CN" altLang="en-US"/>
          </a:p>
        </p:txBody>
      </p:sp>
      <p:sp>
        <p:nvSpPr>
          <p:cNvPr id="27" name="矩形 26"/>
          <p:cNvSpPr/>
          <p:nvPr/>
        </p:nvSpPr>
        <p:spPr>
          <a:xfrm>
            <a:off x="5436235" y="2061210"/>
            <a:ext cx="6356985" cy="1337945"/>
          </a:xfrm>
          <a:prstGeom prst="rect">
            <a:avLst/>
          </a:prstGeom>
          <a:noFill/>
        </p:spPr>
        <p:txBody>
          <a:bodyPr wrap="square">
            <a:spAutoFit/>
          </a:bodyPr>
          <a:lstStyle/>
          <a:p>
            <a:pPr>
              <a:lnSpc>
                <a:spcPct val="150000"/>
              </a:lnSpc>
            </a:pPr>
            <a:r>
              <a:rPr lang="zh-CN" altLang="en-US" b="1" dirty="0">
                <a:latin typeface="微软雅黑" panose="020B0503020204020204" pitchFamily="34" charset="-122"/>
                <a:ea typeface="微软雅黑" panose="020B0503020204020204" pitchFamily="34" charset="-122"/>
              </a:rPr>
              <a:t>党组织在纪律审查中发现党员有刑法规定的行为，</a:t>
            </a:r>
            <a:r>
              <a:rPr lang="zh-CN" altLang="en-US" b="1" dirty="0">
                <a:solidFill>
                  <a:srgbClr val="C00000"/>
                </a:solidFill>
                <a:latin typeface="微软雅黑" panose="020B0503020204020204" pitchFamily="34" charset="-122"/>
                <a:ea typeface="微软雅黑" panose="020B0503020204020204" pitchFamily="34" charset="-122"/>
              </a:rPr>
              <a:t>虽不构成</a:t>
            </a:r>
            <a:r>
              <a:rPr lang="zh-CN" altLang="en-US" b="1" dirty="0">
                <a:latin typeface="微软雅黑" panose="020B0503020204020204" pitchFamily="34" charset="-122"/>
                <a:ea typeface="微软雅黑" panose="020B0503020204020204" pitchFamily="34" charset="-122"/>
              </a:rPr>
              <a:t>犯罪但须追究党纪责任的，</a:t>
            </a:r>
            <a:r>
              <a:rPr lang="zh-CN" altLang="en-US" b="1" dirty="0">
                <a:solidFill>
                  <a:srgbClr val="C00000"/>
                </a:solidFill>
                <a:latin typeface="微软雅黑" panose="020B0503020204020204" pitchFamily="34" charset="-122"/>
                <a:ea typeface="微软雅黑" panose="020B0503020204020204" pitchFamily="34" charset="-122"/>
              </a:rPr>
              <a:t>或者</a:t>
            </a:r>
            <a:r>
              <a:rPr lang="zh-CN" altLang="en-US" b="1" dirty="0">
                <a:latin typeface="微软雅黑" panose="020B0503020204020204" pitchFamily="34" charset="-122"/>
                <a:ea typeface="微软雅黑" panose="020B0503020204020204" pitchFamily="34" charset="-122"/>
              </a:rPr>
              <a:t>有其他违法行为，损害党、国家和人民利益的，应当视具体情节给予警告直至开除党籍处分。</a:t>
            </a:r>
          </a:p>
        </p:txBody>
      </p:sp>
      <p:sp>
        <p:nvSpPr>
          <p:cNvPr id="28" name="矩形 27"/>
          <p:cNvSpPr/>
          <p:nvPr/>
        </p:nvSpPr>
        <p:spPr>
          <a:xfrm>
            <a:off x="5533697" y="3909065"/>
            <a:ext cx="6132786" cy="1753235"/>
          </a:xfrm>
          <a:prstGeom prst="rect">
            <a:avLst/>
          </a:prstGeom>
          <a:noFill/>
        </p:spPr>
        <p:txBody>
          <a:bodyPr wrap="square">
            <a:spAutoFit/>
          </a:bodyPr>
          <a:lstStyle/>
          <a:p>
            <a:pPr algn="just"/>
            <a:r>
              <a:rPr lang="zh-CN" altLang="zh-CN" dirty="0">
                <a:latin typeface="微软雅黑" panose="020B0503020204020204" pitchFamily="34" charset="-122"/>
                <a:ea typeface="微软雅黑" panose="020B0503020204020204" pitchFamily="34" charset="-122"/>
              </a:rPr>
              <a:t>第二十八条  党组织在纪律审查中发现党员有刑法规定的行为，虽不涉及犯罪但须追究党纪责任的，应当视具体情节给予警告直至开除党籍处分。</a:t>
            </a:r>
          </a:p>
          <a:p>
            <a:pPr algn="just"/>
            <a:r>
              <a:rPr lang="zh-CN" altLang="zh-CN" dirty="0">
                <a:latin typeface="微软雅黑" panose="020B0503020204020204" pitchFamily="34" charset="-122"/>
                <a:ea typeface="微软雅黑" panose="020B0503020204020204" pitchFamily="34" charset="-122"/>
              </a:rPr>
              <a:t>第二十九条</a:t>
            </a:r>
            <a:r>
              <a:rPr lang="en-US" altLang="zh-CN" dirty="0">
                <a:latin typeface="微软雅黑" panose="020B0503020204020204" pitchFamily="34" charset="-122"/>
                <a:ea typeface="微软雅黑" panose="020B0503020204020204" pitchFamily="34" charset="-122"/>
              </a:rPr>
              <a:t>  </a:t>
            </a:r>
            <a:r>
              <a:rPr lang="zh-CN" altLang="zh-CN" dirty="0">
                <a:latin typeface="微软雅黑" panose="020B0503020204020204" pitchFamily="34" charset="-122"/>
                <a:ea typeface="微软雅黑" panose="020B0503020204020204" pitchFamily="34" charset="-122"/>
              </a:rPr>
              <a:t>党组织在纪律审查中发现党员有其他违法行为，影响党的形象，损害党、国家和人民利益的，应当视情节轻重给予党纪处分。</a:t>
            </a:r>
          </a:p>
        </p:txBody>
      </p:sp>
      <p:pic>
        <p:nvPicPr>
          <p:cNvPr id="23" name="图片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7656" y="5943600"/>
            <a:ext cx="6228769" cy="9144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250" fill="hold"/>
                                        <p:tgtEl>
                                          <p:spTgt spid="8"/>
                                        </p:tgtEl>
                                        <p:attrNameLst>
                                          <p:attrName>ppt_w</p:attrName>
                                        </p:attrNameLst>
                                      </p:cBhvr>
                                      <p:tavLst>
                                        <p:tav tm="0">
                                          <p:val>
                                            <p:fltVal val="0"/>
                                          </p:val>
                                        </p:tav>
                                        <p:tav tm="100000">
                                          <p:val>
                                            <p:strVal val="#ppt_w"/>
                                          </p:val>
                                        </p:tav>
                                      </p:tavLst>
                                    </p:anim>
                                    <p:anim calcmode="lin" valueType="num">
                                      <p:cBhvr>
                                        <p:cTn id="8" dur="250" fill="hold"/>
                                        <p:tgtEl>
                                          <p:spTgt spid="8"/>
                                        </p:tgtEl>
                                        <p:attrNameLst>
                                          <p:attrName>ppt_h</p:attrName>
                                        </p:attrNameLst>
                                      </p:cBhvr>
                                      <p:tavLst>
                                        <p:tav tm="0">
                                          <p:val>
                                            <p:fltVal val="0"/>
                                          </p:val>
                                        </p:tav>
                                        <p:tav tm="100000">
                                          <p:val>
                                            <p:strVal val="#ppt_h"/>
                                          </p:val>
                                        </p:tav>
                                      </p:tavLst>
                                    </p:anim>
                                    <p:animEffect transition="in" filter="fade">
                                      <p:cBhvr>
                                        <p:cTn id="9" dur="250"/>
                                        <p:tgtEl>
                                          <p:spTgt spid="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250" fill="hold"/>
                                        <p:tgtEl>
                                          <p:spTgt spid="13"/>
                                        </p:tgtEl>
                                        <p:attrNameLst>
                                          <p:attrName>ppt_w</p:attrName>
                                        </p:attrNameLst>
                                      </p:cBhvr>
                                      <p:tavLst>
                                        <p:tav tm="0">
                                          <p:val>
                                            <p:fltVal val="0"/>
                                          </p:val>
                                        </p:tav>
                                        <p:tav tm="100000">
                                          <p:val>
                                            <p:strVal val="#ppt_w"/>
                                          </p:val>
                                        </p:tav>
                                      </p:tavLst>
                                    </p:anim>
                                    <p:anim calcmode="lin" valueType="num">
                                      <p:cBhvr>
                                        <p:cTn id="14" dur="250" fill="hold"/>
                                        <p:tgtEl>
                                          <p:spTgt spid="13"/>
                                        </p:tgtEl>
                                        <p:attrNameLst>
                                          <p:attrName>ppt_h</p:attrName>
                                        </p:attrNameLst>
                                      </p:cBhvr>
                                      <p:tavLst>
                                        <p:tav tm="0">
                                          <p:val>
                                            <p:fltVal val="0"/>
                                          </p:val>
                                        </p:tav>
                                        <p:tav tm="100000">
                                          <p:val>
                                            <p:strVal val="#ppt_h"/>
                                          </p:val>
                                        </p:tav>
                                      </p:tavLst>
                                    </p:anim>
                                    <p:animEffect transition="in" filter="fade">
                                      <p:cBhvr>
                                        <p:cTn id="15" dur="250"/>
                                        <p:tgtEl>
                                          <p:spTgt spid="13"/>
                                        </p:tgtEl>
                                      </p:cBhvr>
                                    </p:animEffect>
                                  </p:childTnLst>
                                </p:cTn>
                              </p:par>
                            </p:childTnLst>
                          </p:cTn>
                        </p:par>
                        <p:par>
                          <p:cTn id="16" fill="hold">
                            <p:stCondLst>
                              <p:cond delay="1000"/>
                            </p:stCondLst>
                            <p:childTnLst>
                              <p:par>
                                <p:cTn id="17" presetID="22" presetClass="entr" presetSubtype="8"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250"/>
                                        <p:tgtEl>
                                          <p:spTgt spid="9"/>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250" fill="hold"/>
                                        <p:tgtEl>
                                          <p:spTgt spid="12"/>
                                        </p:tgtEl>
                                        <p:attrNameLst>
                                          <p:attrName>ppt_w</p:attrName>
                                        </p:attrNameLst>
                                      </p:cBhvr>
                                      <p:tavLst>
                                        <p:tav tm="0">
                                          <p:val>
                                            <p:fltVal val="0"/>
                                          </p:val>
                                        </p:tav>
                                        <p:tav tm="100000">
                                          <p:val>
                                            <p:strVal val="#ppt_w"/>
                                          </p:val>
                                        </p:tav>
                                      </p:tavLst>
                                    </p:anim>
                                    <p:anim calcmode="lin" valueType="num">
                                      <p:cBhvr>
                                        <p:cTn id="24" dur="250" fill="hold"/>
                                        <p:tgtEl>
                                          <p:spTgt spid="12"/>
                                        </p:tgtEl>
                                        <p:attrNameLst>
                                          <p:attrName>ppt_h</p:attrName>
                                        </p:attrNameLst>
                                      </p:cBhvr>
                                      <p:tavLst>
                                        <p:tav tm="0">
                                          <p:val>
                                            <p:fltVal val="0"/>
                                          </p:val>
                                        </p:tav>
                                        <p:tav tm="100000">
                                          <p:val>
                                            <p:strVal val="#ppt_h"/>
                                          </p:val>
                                        </p:tav>
                                      </p:tavLst>
                                    </p:anim>
                                    <p:animEffect transition="in" filter="fade">
                                      <p:cBhvr>
                                        <p:cTn id="25" dur="250"/>
                                        <p:tgtEl>
                                          <p:spTgt spid="12"/>
                                        </p:tgtEl>
                                      </p:cBhvr>
                                    </p:animEffect>
                                  </p:childTnLst>
                                </p:cTn>
                              </p:par>
                            </p:childTnLst>
                          </p:cTn>
                        </p:par>
                        <p:par>
                          <p:cTn id="26" fill="hold">
                            <p:stCondLst>
                              <p:cond delay="2000"/>
                            </p:stCondLst>
                            <p:childTnLst>
                              <p:par>
                                <p:cTn id="27" presetID="22" presetClass="entr" presetSubtype="2"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right)">
                                      <p:cBhvr>
                                        <p:cTn id="29" dur="250"/>
                                        <p:tgtEl>
                                          <p:spTgt spid="7"/>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ipe(left)">
                                      <p:cBhvr>
                                        <p:cTn id="33" dur="250"/>
                                        <p:tgtEl>
                                          <p:spTgt spid="6"/>
                                        </p:tgtEl>
                                      </p:cBhvr>
                                    </p:animEffect>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p:cTn id="37" dur="250" fill="hold"/>
                                        <p:tgtEl>
                                          <p:spTgt spid="14"/>
                                        </p:tgtEl>
                                        <p:attrNameLst>
                                          <p:attrName>ppt_w</p:attrName>
                                        </p:attrNameLst>
                                      </p:cBhvr>
                                      <p:tavLst>
                                        <p:tav tm="0">
                                          <p:val>
                                            <p:fltVal val="0"/>
                                          </p:val>
                                        </p:tav>
                                        <p:tav tm="100000">
                                          <p:val>
                                            <p:strVal val="#ppt_w"/>
                                          </p:val>
                                        </p:tav>
                                      </p:tavLst>
                                    </p:anim>
                                    <p:anim calcmode="lin" valueType="num">
                                      <p:cBhvr>
                                        <p:cTn id="38" dur="250" fill="hold"/>
                                        <p:tgtEl>
                                          <p:spTgt spid="14"/>
                                        </p:tgtEl>
                                        <p:attrNameLst>
                                          <p:attrName>ppt_h</p:attrName>
                                        </p:attrNameLst>
                                      </p:cBhvr>
                                      <p:tavLst>
                                        <p:tav tm="0">
                                          <p:val>
                                            <p:fltVal val="0"/>
                                          </p:val>
                                        </p:tav>
                                        <p:tav tm="100000">
                                          <p:val>
                                            <p:strVal val="#ppt_h"/>
                                          </p:val>
                                        </p:tav>
                                      </p:tavLst>
                                    </p:anim>
                                    <p:animEffect transition="in" filter="fade">
                                      <p:cBhvr>
                                        <p:cTn id="39" dur="250"/>
                                        <p:tgtEl>
                                          <p:spTgt spid="14"/>
                                        </p:tgtEl>
                                      </p:cBhvr>
                                    </p:animEffect>
                                  </p:childTnLst>
                                </p:cTn>
                              </p:par>
                            </p:childTnLst>
                          </p:cTn>
                        </p:par>
                        <p:par>
                          <p:cTn id="40" fill="hold">
                            <p:stCondLst>
                              <p:cond delay="3500"/>
                            </p:stCondLst>
                            <p:childTnLst>
                              <p:par>
                                <p:cTn id="41" presetID="6" presetClass="emph" presetSubtype="0" decel="100000" fill="hold" grpId="1" nodeType="afterEffect">
                                  <p:stCondLst>
                                    <p:cond delay="0"/>
                                  </p:stCondLst>
                                  <p:childTnLst>
                                    <p:animScale>
                                      <p:cBhvr>
                                        <p:cTn id="42" dur="250" fill="hold"/>
                                        <p:tgtEl>
                                          <p:spTgt spid="14"/>
                                        </p:tgtEl>
                                      </p:cBhvr>
                                      <p:by x="120000" y="120000"/>
                                    </p:animScale>
                                  </p:childTnLst>
                                </p:cTn>
                              </p:par>
                            </p:childTnLst>
                          </p:cTn>
                        </p:par>
                        <p:par>
                          <p:cTn id="43" fill="hold">
                            <p:stCondLst>
                              <p:cond delay="4000"/>
                            </p:stCondLst>
                            <p:childTnLst>
                              <p:par>
                                <p:cTn id="44" presetID="6" presetClass="emph" presetSubtype="0" decel="100000" fill="hold" grpId="2" nodeType="afterEffect">
                                  <p:stCondLst>
                                    <p:cond delay="0"/>
                                  </p:stCondLst>
                                  <p:childTnLst>
                                    <p:animScale>
                                      <p:cBhvr>
                                        <p:cTn id="45" dur="250" fill="hold"/>
                                        <p:tgtEl>
                                          <p:spTgt spid="14"/>
                                        </p:tgtEl>
                                      </p:cBhvr>
                                      <p:by x="83000" y="83000"/>
                                    </p:animScale>
                                  </p:childTnLst>
                                </p:cTn>
                              </p:par>
                            </p:childTnLst>
                          </p:cTn>
                        </p:par>
                        <p:par>
                          <p:cTn id="46" fill="hold">
                            <p:stCondLst>
                              <p:cond delay="4500"/>
                            </p:stCondLst>
                            <p:childTnLst>
                              <p:par>
                                <p:cTn id="47" presetID="12" presetClass="entr" presetSubtype="8" fill="hold" grpId="0" nodeType="after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additive="base">
                                        <p:cTn id="49" dur="500"/>
                                        <p:tgtEl>
                                          <p:spTgt spid="16"/>
                                        </p:tgtEl>
                                        <p:attrNameLst>
                                          <p:attrName>ppt_x</p:attrName>
                                        </p:attrNameLst>
                                      </p:cBhvr>
                                      <p:tavLst>
                                        <p:tav tm="0">
                                          <p:val>
                                            <p:strVal val="#ppt_x-#ppt_w*1.125000"/>
                                          </p:val>
                                        </p:tav>
                                        <p:tav tm="100000">
                                          <p:val>
                                            <p:strVal val="#ppt_x"/>
                                          </p:val>
                                        </p:tav>
                                      </p:tavLst>
                                    </p:anim>
                                    <p:animEffect transition="in" filter="wipe(right)">
                                      <p:cBhvr>
                                        <p:cTn id="50" dur="500"/>
                                        <p:tgtEl>
                                          <p:spTgt spid="16"/>
                                        </p:tgtEl>
                                      </p:cBhvr>
                                    </p:animEffect>
                                  </p:childTnLst>
                                </p:cTn>
                              </p:par>
                            </p:childTnLst>
                          </p:cTn>
                        </p:par>
                        <p:par>
                          <p:cTn id="51" fill="hold">
                            <p:stCondLst>
                              <p:cond delay="5000"/>
                            </p:stCondLst>
                            <p:childTnLst>
                              <p:par>
                                <p:cTn id="52" presetID="53" presetClass="entr" presetSubtype="16" fill="hold" grpId="0" nodeType="afterEffect">
                                  <p:stCondLst>
                                    <p:cond delay="0"/>
                                  </p:stCondLst>
                                  <p:iterate type="lt">
                                    <p:tmPct val="10000"/>
                                  </p:iterate>
                                  <p:childTnLst>
                                    <p:set>
                                      <p:cBhvr>
                                        <p:cTn id="53" dur="1" fill="hold">
                                          <p:stCondLst>
                                            <p:cond delay="0"/>
                                          </p:stCondLst>
                                        </p:cTn>
                                        <p:tgtEl>
                                          <p:spTgt spid="27"/>
                                        </p:tgtEl>
                                        <p:attrNameLst>
                                          <p:attrName>style.visibility</p:attrName>
                                        </p:attrNameLst>
                                      </p:cBhvr>
                                      <p:to>
                                        <p:strVal val="visible"/>
                                      </p:to>
                                    </p:set>
                                    <p:anim calcmode="lin" valueType="num">
                                      <p:cBhvr>
                                        <p:cTn id="54" dur="250" fill="hold"/>
                                        <p:tgtEl>
                                          <p:spTgt spid="27"/>
                                        </p:tgtEl>
                                        <p:attrNameLst>
                                          <p:attrName>ppt_w</p:attrName>
                                        </p:attrNameLst>
                                      </p:cBhvr>
                                      <p:tavLst>
                                        <p:tav tm="0">
                                          <p:val>
                                            <p:fltVal val="0"/>
                                          </p:val>
                                        </p:tav>
                                        <p:tav tm="100000">
                                          <p:val>
                                            <p:strVal val="#ppt_w"/>
                                          </p:val>
                                        </p:tav>
                                      </p:tavLst>
                                    </p:anim>
                                    <p:anim calcmode="lin" valueType="num">
                                      <p:cBhvr>
                                        <p:cTn id="55" dur="250" fill="hold"/>
                                        <p:tgtEl>
                                          <p:spTgt spid="27"/>
                                        </p:tgtEl>
                                        <p:attrNameLst>
                                          <p:attrName>ppt_h</p:attrName>
                                        </p:attrNameLst>
                                      </p:cBhvr>
                                      <p:tavLst>
                                        <p:tav tm="0">
                                          <p:val>
                                            <p:fltVal val="0"/>
                                          </p:val>
                                        </p:tav>
                                        <p:tav tm="100000">
                                          <p:val>
                                            <p:strVal val="#ppt_h"/>
                                          </p:val>
                                        </p:tav>
                                      </p:tavLst>
                                    </p:anim>
                                    <p:animEffect transition="in" filter="fade">
                                      <p:cBhvr>
                                        <p:cTn id="56" dur="250"/>
                                        <p:tgtEl>
                                          <p:spTgt spid="27"/>
                                        </p:tgtEl>
                                      </p:cBhvr>
                                    </p:animEffect>
                                  </p:childTnLst>
                                </p:cTn>
                              </p:par>
                            </p:childTnLst>
                          </p:cTn>
                        </p:par>
                        <p:par>
                          <p:cTn id="57" fill="hold">
                            <p:stCondLst>
                              <p:cond delay="5000"/>
                            </p:stCondLst>
                            <p:childTnLst>
                              <p:par>
                                <p:cTn id="58" presetID="53" presetClass="entr" presetSubtype="16" fill="hold" grpId="0" nodeType="afterEffect">
                                  <p:stCondLst>
                                    <p:cond delay="0"/>
                                  </p:stCondLst>
                                  <p:childTnLst>
                                    <p:set>
                                      <p:cBhvr>
                                        <p:cTn id="59" dur="1" fill="hold">
                                          <p:stCondLst>
                                            <p:cond delay="0"/>
                                          </p:stCondLst>
                                        </p:cTn>
                                        <p:tgtEl>
                                          <p:spTgt spid="21"/>
                                        </p:tgtEl>
                                        <p:attrNameLst>
                                          <p:attrName>style.visibility</p:attrName>
                                        </p:attrNameLst>
                                      </p:cBhvr>
                                      <p:to>
                                        <p:strVal val="visible"/>
                                      </p:to>
                                    </p:set>
                                    <p:anim calcmode="lin" valueType="num">
                                      <p:cBhvr>
                                        <p:cTn id="60" dur="250" fill="hold"/>
                                        <p:tgtEl>
                                          <p:spTgt spid="21"/>
                                        </p:tgtEl>
                                        <p:attrNameLst>
                                          <p:attrName>ppt_w</p:attrName>
                                        </p:attrNameLst>
                                      </p:cBhvr>
                                      <p:tavLst>
                                        <p:tav tm="0">
                                          <p:val>
                                            <p:fltVal val="0"/>
                                          </p:val>
                                        </p:tav>
                                        <p:tav tm="100000">
                                          <p:val>
                                            <p:strVal val="#ppt_w"/>
                                          </p:val>
                                        </p:tav>
                                      </p:tavLst>
                                    </p:anim>
                                    <p:anim calcmode="lin" valueType="num">
                                      <p:cBhvr>
                                        <p:cTn id="61" dur="250" fill="hold"/>
                                        <p:tgtEl>
                                          <p:spTgt spid="21"/>
                                        </p:tgtEl>
                                        <p:attrNameLst>
                                          <p:attrName>ppt_h</p:attrName>
                                        </p:attrNameLst>
                                      </p:cBhvr>
                                      <p:tavLst>
                                        <p:tav tm="0">
                                          <p:val>
                                            <p:fltVal val="0"/>
                                          </p:val>
                                        </p:tav>
                                        <p:tav tm="100000">
                                          <p:val>
                                            <p:strVal val="#ppt_h"/>
                                          </p:val>
                                        </p:tav>
                                      </p:tavLst>
                                    </p:anim>
                                    <p:animEffect transition="in" filter="fade">
                                      <p:cBhvr>
                                        <p:cTn id="62" dur="250"/>
                                        <p:tgtEl>
                                          <p:spTgt spid="21"/>
                                        </p:tgtEl>
                                      </p:cBhvr>
                                    </p:animEffect>
                                  </p:childTnLst>
                                </p:cTn>
                              </p:par>
                            </p:childTnLst>
                          </p:cTn>
                        </p:par>
                        <p:par>
                          <p:cTn id="63" fill="hold">
                            <p:stCondLst>
                              <p:cond delay="5500"/>
                            </p:stCondLst>
                            <p:childTnLst>
                              <p:par>
                                <p:cTn id="64" presetID="6" presetClass="emph" presetSubtype="0" decel="100000" fill="hold" grpId="1" nodeType="afterEffect">
                                  <p:stCondLst>
                                    <p:cond delay="0"/>
                                  </p:stCondLst>
                                  <p:childTnLst>
                                    <p:animScale>
                                      <p:cBhvr>
                                        <p:cTn id="65" dur="250" fill="hold"/>
                                        <p:tgtEl>
                                          <p:spTgt spid="21"/>
                                        </p:tgtEl>
                                      </p:cBhvr>
                                      <p:by x="120000" y="120000"/>
                                    </p:animScale>
                                  </p:childTnLst>
                                </p:cTn>
                              </p:par>
                            </p:childTnLst>
                          </p:cTn>
                        </p:par>
                        <p:par>
                          <p:cTn id="66" fill="hold">
                            <p:stCondLst>
                              <p:cond delay="6000"/>
                            </p:stCondLst>
                            <p:childTnLst>
                              <p:par>
                                <p:cTn id="67" presetID="6" presetClass="emph" presetSubtype="0" decel="100000" fill="hold" grpId="2" nodeType="afterEffect">
                                  <p:stCondLst>
                                    <p:cond delay="0"/>
                                  </p:stCondLst>
                                  <p:childTnLst>
                                    <p:animScale>
                                      <p:cBhvr>
                                        <p:cTn id="68" dur="250" fill="hold"/>
                                        <p:tgtEl>
                                          <p:spTgt spid="21"/>
                                        </p:tgtEl>
                                      </p:cBhvr>
                                      <p:by x="83000" y="83000"/>
                                    </p:animScale>
                                  </p:childTnLst>
                                </p:cTn>
                              </p:par>
                            </p:childTnLst>
                          </p:cTn>
                        </p:par>
                        <p:par>
                          <p:cTn id="69" fill="hold">
                            <p:stCondLst>
                              <p:cond delay="6500"/>
                            </p:stCondLst>
                            <p:childTnLst>
                              <p:par>
                                <p:cTn id="70" presetID="12" presetClass="entr" presetSubtype="8" fill="hold" grpId="0" nodeType="afterEffect">
                                  <p:stCondLst>
                                    <p:cond delay="0"/>
                                  </p:stCondLst>
                                  <p:childTnLst>
                                    <p:set>
                                      <p:cBhvr>
                                        <p:cTn id="71" dur="1" fill="hold">
                                          <p:stCondLst>
                                            <p:cond delay="0"/>
                                          </p:stCondLst>
                                        </p:cTn>
                                        <p:tgtEl>
                                          <p:spTgt spid="22"/>
                                        </p:tgtEl>
                                        <p:attrNameLst>
                                          <p:attrName>style.visibility</p:attrName>
                                        </p:attrNameLst>
                                      </p:cBhvr>
                                      <p:to>
                                        <p:strVal val="visible"/>
                                      </p:to>
                                    </p:set>
                                    <p:anim calcmode="lin" valueType="num">
                                      <p:cBhvr additive="base">
                                        <p:cTn id="72" dur="500"/>
                                        <p:tgtEl>
                                          <p:spTgt spid="22"/>
                                        </p:tgtEl>
                                        <p:attrNameLst>
                                          <p:attrName>ppt_x</p:attrName>
                                        </p:attrNameLst>
                                      </p:cBhvr>
                                      <p:tavLst>
                                        <p:tav tm="0">
                                          <p:val>
                                            <p:strVal val="#ppt_x-#ppt_w*1.125000"/>
                                          </p:val>
                                        </p:tav>
                                        <p:tav tm="100000">
                                          <p:val>
                                            <p:strVal val="#ppt_x"/>
                                          </p:val>
                                        </p:tav>
                                      </p:tavLst>
                                    </p:anim>
                                    <p:animEffect transition="in" filter="wipe(right)">
                                      <p:cBhvr>
                                        <p:cTn id="73" dur="500"/>
                                        <p:tgtEl>
                                          <p:spTgt spid="22"/>
                                        </p:tgtEl>
                                      </p:cBhvr>
                                    </p:animEffect>
                                  </p:childTnLst>
                                </p:cTn>
                              </p:par>
                            </p:childTnLst>
                          </p:cTn>
                        </p:par>
                        <p:par>
                          <p:cTn id="74" fill="hold">
                            <p:stCondLst>
                              <p:cond delay="7000"/>
                            </p:stCondLst>
                            <p:childTnLst>
                              <p:par>
                                <p:cTn id="75" presetID="53" presetClass="entr" presetSubtype="16" fill="hold" grpId="0" nodeType="afterEffect">
                                  <p:stCondLst>
                                    <p:cond delay="0"/>
                                  </p:stCondLst>
                                  <p:iterate type="lt">
                                    <p:tmPct val="10000"/>
                                  </p:iterate>
                                  <p:childTnLst>
                                    <p:set>
                                      <p:cBhvr>
                                        <p:cTn id="76" dur="1" fill="hold">
                                          <p:stCondLst>
                                            <p:cond delay="0"/>
                                          </p:stCondLst>
                                        </p:cTn>
                                        <p:tgtEl>
                                          <p:spTgt spid="28"/>
                                        </p:tgtEl>
                                        <p:attrNameLst>
                                          <p:attrName>style.visibility</p:attrName>
                                        </p:attrNameLst>
                                      </p:cBhvr>
                                      <p:to>
                                        <p:strVal val="visible"/>
                                      </p:to>
                                    </p:set>
                                    <p:anim calcmode="lin" valueType="num">
                                      <p:cBhvr>
                                        <p:cTn id="77" dur="250" fill="hold"/>
                                        <p:tgtEl>
                                          <p:spTgt spid="28"/>
                                        </p:tgtEl>
                                        <p:attrNameLst>
                                          <p:attrName>ppt_w</p:attrName>
                                        </p:attrNameLst>
                                      </p:cBhvr>
                                      <p:tavLst>
                                        <p:tav tm="0">
                                          <p:val>
                                            <p:fltVal val="0"/>
                                          </p:val>
                                        </p:tav>
                                        <p:tav tm="100000">
                                          <p:val>
                                            <p:strVal val="#ppt_w"/>
                                          </p:val>
                                        </p:tav>
                                      </p:tavLst>
                                    </p:anim>
                                    <p:anim calcmode="lin" valueType="num">
                                      <p:cBhvr>
                                        <p:cTn id="78" dur="250" fill="hold"/>
                                        <p:tgtEl>
                                          <p:spTgt spid="28"/>
                                        </p:tgtEl>
                                        <p:attrNameLst>
                                          <p:attrName>ppt_h</p:attrName>
                                        </p:attrNameLst>
                                      </p:cBhvr>
                                      <p:tavLst>
                                        <p:tav tm="0">
                                          <p:val>
                                            <p:fltVal val="0"/>
                                          </p:val>
                                        </p:tav>
                                        <p:tav tm="100000">
                                          <p:val>
                                            <p:strVal val="#ppt_h"/>
                                          </p:val>
                                        </p:tav>
                                      </p:tavLst>
                                    </p:anim>
                                    <p:animEffect transition="in" filter="fade">
                                      <p:cBhvr>
                                        <p:cTn id="79" dur="25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P spid="8" grpId="0" bldLvl="0" animBg="1"/>
      <p:bldP spid="12" grpId="0" bldLvl="0" animBg="1"/>
      <p:bldP spid="13" grpId="0"/>
      <p:bldP spid="14" grpId="0" bldLvl="0" animBg="1"/>
      <p:bldP spid="14" grpId="1" bldLvl="0" animBg="1"/>
      <p:bldP spid="14" grpId="2" bldLvl="0" animBg="1"/>
      <p:bldP spid="16" grpId="0" bldLvl="0" animBg="1"/>
      <p:bldP spid="21" grpId="0" bldLvl="0" animBg="1"/>
      <p:bldP spid="21" grpId="1" bldLvl="0" animBg="1"/>
      <p:bldP spid="21" grpId="2" bldLvl="0" animBg="1"/>
      <p:bldP spid="22" grpId="0" bldLvl="0" animBg="1"/>
      <p:bldP spid="27" grpId="0"/>
      <p:bldP spid="28"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88923" y="246423"/>
            <a:ext cx="4103077" cy="675011"/>
          </a:xfrm>
          <a:prstGeom prst="rect">
            <a:avLst/>
          </a:prstGeom>
        </p:spPr>
      </p:pic>
      <p:cxnSp>
        <p:nvCxnSpPr>
          <p:cNvPr id="3" name="直接连接符 2"/>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060287" y="353095"/>
            <a:ext cx="5262188" cy="461665"/>
          </a:xfrm>
          <a:prstGeom prst="rect">
            <a:avLst/>
          </a:prstGeom>
        </p:spPr>
        <p:txBody>
          <a:bodyPr wrap="square">
            <a:spAutoFit/>
          </a:bodyPr>
          <a:lstStyle/>
          <a:p>
            <a:r>
              <a:rPr lang="zh-CN" altLang="en-US" sz="2400" b="1" dirty="0" smtClean="0">
                <a:solidFill>
                  <a:schemeClr val="accent1"/>
                </a:solidFill>
                <a:latin typeface="微软雅黑" panose="020B0503020204020204" pitchFamily="34" charset="-122"/>
                <a:ea typeface="微软雅黑" panose="020B0503020204020204" pitchFamily="34" charset="-122"/>
              </a:rPr>
              <a:t>第二部分：总则</a:t>
            </a:r>
            <a:endParaRPr lang="zh-CN" altLang="en-US" sz="2400" b="1" dirty="0">
              <a:solidFill>
                <a:srgbClr val="C00000"/>
              </a:solidFill>
              <a:latin typeface="微软雅黑" panose="020B0503020204020204" pitchFamily="34" charset="-122"/>
              <a:ea typeface="微软雅黑" panose="020B0503020204020204" pitchFamily="34" charset="-122"/>
            </a:endParaRPr>
          </a:p>
        </p:txBody>
      </p:sp>
      <p:sp>
        <p:nvSpPr>
          <p:cNvPr id="5" name="Freeform 29"/>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6" name="Freeform 5"/>
          <p:cNvSpPr/>
          <p:nvPr/>
        </p:nvSpPr>
        <p:spPr bwMode="auto">
          <a:xfrm>
            <a:off x="2134024" y="2343480"/>
            <a:ext cx="1520530" cy="311615"/>
          </a:xfrm>
          <a:custGeom>
            <a:avLst/>
            <a:gdLst>
              <a:gd name="T0" fmla="*/ 0 w 5290"/>
              <a:gd name="T1" fmla="*/ 0 h 1083"/>
              <a:gd name="T2" fmla="*/ 3703 w 5290"/>
              <a:gd name="T3" fmla="*/ 0 h 1083"/>
              <a:gd name="T4" fmla="*/ 5290 w 5290"/>
              <a:gd name="T5" fmla="*/ 1083 h 1083"/>
              <a:gd name="T6" fmla="*/ 3774 w 5290"/>
              <a:gd name="T7" fmla="*/ 157 h 1083"/>
              <a:gd name="T8" fmla="*/ 0 w 5290"/>
              <a:gd name="T9" fmla="*/ 157 h 1083"/>
              <a:gd name="T10" fmla="*/ 0 w 5290"/>
              <a:gd name="T11" fmla="*/ 0 h 1083"/>
            </a:gdLst>
            <a:ahLst/>
            <a:cxnLst>
              <a:cxn ang="0">
                <a:pos x="T0" y="T1"/>
              </a:cxn>
              <a:cxn ang="0">
                <a:pos x="T2" y="T3"/>
              </a:cxn>
              <a:cxn ang="0">
                <a:pos x="T4" y="T5"/>
              </a:cxn>
              <a:cxn ang="0">
                <a:pos x="T6" y="T7"/>
              </a:cxn>
              <a:cxn ang="0">
                <a:pos x="T8" y="T9"/>
              </a:cxn>
              <a:cxn ang="0">
                <a:pos x="T10" y="T11"/>
              </a:cxn>
            </a:cxnLst>
            <a:rect l="0" t="0" r="r" b="b"/>
            <a:pathLst>
              <a:path w="5290" h="1083">
                <a:moveTo>
                  <a:pt x="0" y="0"/>
                </a:moveTo>
                <a:lnTo>
                  <a:pt x="3703" y="0"/>
                </a:lnTo>
                <a:cubicBezTo>
                  <a:pt x="4422" y="0"/>
                  <a:pt x="5040" y="451"/>
                  <a:pt x="5290" y="1083"/>
                </a:cubicBezTo>
                <a:cubicBezTo>
                  <a:pt x="5006" y="534"/>
                  <a:pt x="4432" y="157"/>
                  <a:pt x="3774" y="157"/>
                </a:cubicBezTo>
                <a:lnTo>
                  <a:pt x="0" y="157"/>
                </a:lnTo>
                <a:lnTo>
                  <a:pt x="0" y="0"/>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7" name="Freeform 6"/>
          <p:cNvSpPr/>
          <p:nvPr/>
        </p:nvSpPr>
        <p:spPr bwMode="auto">
          <a:xfrm>
            <a:off x="787271" y="4686221"/>
            <a:ext cx="2839573" cy="311615"/>
          </a:xfrm>
          <a:custGeom>
            <a:avLst/>
            <a:gdLst>
              <a:gd name="T0" fmla="*/ 9880 w 9880"/>
              <a:gd name="T1" fmla="*/ 1083 h 1083"/>
              <a:gd name="T2" fmla="*/ 1586 w 9880"/>
              <a:gd name="T3" fmla="*/ 1083 h 1083"/>
              <a:gd name="T4" fmla="*/ 0 w 9880"/>
              <a:gd name="T5" fmla="*/ 0 h 1083"/>
              <a:gd name="T6" fmla="*/ 1515 w 9880"/>
              <a:gd name="T7" fmla="*/ 926 h 1083"/>
              <a:gd name="T8" fmla="*/ 9880 w 9880"/>
              <a:gd name="T9" fmla="*/ 926 h 1083"/>
              <a:gd name="T10" fmla="*/ 9880 w 9880"/>
              <a:gd name="T11" fmla="*/ 1083 h 1083"/>
            </a:gdLst>
            <a:ahLst/>
            <a:cxnLst>
              <a:cxn ang="0">
                <a:pos x="T0" y="T1"/>
              </a:cxn>
              <a:cxn ang="0">
                <a:pos x="T2" y="T3"/>
              </a:cxn>
              <a:cxn ang="0">
                <a:pos x="T4" y="T5"/>
              </a:cxn>
              <a:cxn ang="0">
                <a:pos x="T6" y="T7"/>
              </a:cxn>
              <a:cxn ang="0">
                <a:pos x="T8" y="T9"/>
              </a:cxn>
              <a:cxn ang="0">
                <a:pos x="T10" y="T11"/>
              </a:cxn>
            </a:cxnLst>
            <a:rect l="0" t="0" r="r" b="b"/>
            <a:pathLst>
              <a:path w="9880" h="1083">
                <a:moveTo>
                  <a:pt x="9880" y="1083"/>
                </a:moveTo>
                <a:lnTo>
                  <a:pt x="1586" y="1083"/>
                </a:lnTo>
                <a:cubicBezTo>
                  <a:pt x="868" y="1083"/>
                  <a:pt x="250" y="632"/>
                  <a:pt x="0" y="0"/>
                </a:cubicBezTo>
                <a:cubicBezTo>
                  <a:pt x="284" y="549"/>
                  <a:pt x="858" y="926"/>
                  <a:pt x="1515" y="926"/>
                </a:cubicBezTo>
                <a:lnTo>
                  <a:pt x="9880" y="926"/>
                </a:lnTo>
                <a:lnTo>
                  <a:pt x="9880" y="1083"/>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8" name="Oval 7"/>
          <p:cNvSpPr>
            <a:spLocks noChangeArrowheads="1"/>
          </p:cNvSpPr>
          <p:nvPr/>
        </p:nvSpPr>
        <p:spPr bwMode="auto">
          <a:xfrm>
            <a:off x="844838" y="2339725"/>
            <a:ext cx="1182634" cy="1182634"/>
          </a:xfrm>
          <a:prstGeom prst="ellipse">
            <a:avLst/>
          </a:prstGeom>
          <a:solidFill>
            <a:schemeClr val="accent1"/>
          </a:solidFill>
          <a:ln>
            <a:noFill/>
          </a:ln>
        </p:spPr>
        <p:txBody>
          <a:bodyPr vert="horz" wrap="square" lIns="91440" tIns="45720" rIns="91440" bIns="45720" numCol="1" anchor="t" anchorCtr="0" compatLnSpc="1"/>
          <a:lstStyle/>
          <a:p>
            <a:endParaRPr lang="zh-CN" altLang="en-US"/>
          </a:p>
        </p:txBody>
      </p:sp>
      <p:cxnSp>
        <p:nvCxnSpPr>
          <p:cNvPr id="9" name="直接连接符 8"/>
          <p:cNvCxnSpPr/>
          <p:nvPr/>
        </p:nvCxnSpPr>
        <p:spPr>
          <a:xfrm>
            <a:off x="890844" y="3670658"/>
            <a:ext cx="2736000" cy="0"/>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485223" y="3814301"/>
            <a:ext cx="3547241" cy="1077218"/>
          </a:xfrm>
          <a:prstGeom prst="rect">
            <a:avLst/>
          </a:prstGeom>
          <a:noFill/>
          <a:effectLst/>
        </p:spPr>
        <p:txBody>
          <a:bodyPr wrap="square" rtlCol="0">
            <a:spAutoFit/>
          </a:bodyPr>
          <a:lstStyle>
            <a:defPPr>
              <a:defRPr lang="zh-CN"/>
            </a:defPPr>
            <a:lvl1pPr algn="ctr">
              <a:defRPr sz="2400">
                <a:solidFill>
                  <a:srgbClr val="C80000"/>
                </a:solidFill>
                <a:effectLst/>
                <a:latin typeface="微软雅黑" panose="020B0503020204020204" pitchFamily="34" charset="-122"/>
                <a:ea typeface="微软雅黑" panose="020B0503020204020204" pitchFamily="34" charset="-122"/>
              </a:defRPr>
            </a:lvl1pPr>
          </a:lstStyle>
          <a:p>
            <a:r>
              <a:rPr lang="zh-CN" altLang="en-US" sz="3200" b="1" dirty="0" smtClean="0">
                <a:gradFill>
                  <a:gsLst>
                    <a:gs pos="60000">
                      <a:srgbClr val="D40000"/>
                    </a:gs>
                    <a:gs pos="0">
                      <a:srgbClr val="D40000"/>
                    </a:gs>
                    <a:gs pos="80000">
                      <a:srgbClr val="640000"/>
                    </a:gs>
                    <a:gs pos="100000">
                      <a:srgbClr val="640000"/>
                    </a:gs>
                  </a:gsLst>
                  <a:lin ang="5400000" scaled="0"/>
                </a:gradFill>
              </a:rPr>
              <a:t>对违法犯罪党员</a:t>
            </a:r>
            <a:endParaRPr lang="en-US" altLang="zh-CN" sz="3200" b="1" dirty="0" smtClean="0">
              <a:gradFill>
                <a:gsLst>
                  <a:gs pos="60000">
                    <a:srgbClr val="D40000"/>
                  </a:gs>
                  <a:gs pos="0">
                    <a:srgbClr val="D40000"/>
                  </a:gs>
                  <a:gs pos="80000">
                    <a:srgbClr val="640000"/>
                  </a:gs>
                  <a:gs pos="100000">
                    <a:srgbClr val="640000"/>
                  </a:gs>
                </a:gsLst>
                <a:lin ang="5400000" scaled="0"/>
              </a:gradFill>
            </a:endParaRPr>
          </a:p>
          <a:p>
            <a:r>
              <a:rPr lang="zh-CN" altLang="en-US" sz="3200" b="1" dirty="0" smtClean="0">
                <a:gradFill>
                  <a:gsLst>
                    <a:gs pos="60000">
                      <a:srgbClr val="D40000"/>
                    </a:gs>
                    <a:gs pos="0">
                      <a:srgbClr val="D40000"/>
                    </a:gs>
                    <a:gs pos="80000">
                      <a:srgbClr val="640000"/>
                    </a:gs>
                    <a:gs pos="100000">
                      <a:srgbClr val="640000"/>
                    </a:gs>
                  </a:gsLst>
                  <a:lin ang="5400000" scaled="0"/>
                </a:gradFill>
              </a:rPr>
              <a:t>的纪律处分</a:t>
            </a:r>
            <a:endParaRPr lang="zh-CN" altLang="en-US" sz="3200" b="1" dirty="0">
              <a:gradFill>
                <a:gsLst>
                  <a:gs pos="60000">
                    <a:srgbClr val="D40000"/>
                  </a:gs>
                  <a:gs pos="0">
                    <a:srgbClr val="D40000"/>
                  </a:gs>
                  <a:gs pos="80000">
                    <a:srgbClr val="640000"/>
                  </a:gs>
                  <a:gs pos="100000">
                    <a:srgbClr val="640000"/>
                  </a:gs>
                </a:gsLst>
                <a:lin ang="5400000" scaled="0"/>
              </a:gradFill>
            </a:endParaRPr>
          </a:p>
        </p:txBody>
      </p:sp>
      <p:sp>
        <p:nvSpPr>
          <p:cNvPr id="13" name="矩形 12"/>
          <p:cNvSpPr/>
          <p:nvPr/>
        </p:nvSpPr>
        <p:spPr>
          <a:xfrm>
            <a:off x="2062556" y="2817722"/>
            <a:ext cx="1668845" cy="523220"/>
          </a:xfrm>
          <a:prstGeom prst="rect">
            <a:avLst/>
          </a:prstGeom>
        </p:spPr>
        <p:txBody>
          <a:bodyPr wrap="square">
            <a:spAutoFit/>
          </a:bodyPr>
          <a:lstStyle/>
          <a:p>
            <a:pPr algn="ctr"/>
            <a:r>
              <a:rPr lang="zh-CN" altLang="en-US" sz="2800" b="1" dirty="0" smtClean="0">
                <a:solidFill>
                  <a:srgbClr val="C00000"/>
                </a:solidFill>
                <a:latin typeface="微软雅黑" panose="020B0503020204020204" pitchFamily="34" charset="-122"/>
                <a:ea typeface="微软雅黑" panose="020B0503020204020204" pitchFamily="34" charset="-122"/>
              </a:rPr>
              <a:t>第四章</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4" name="圆角矩形 13"/>
          <p:cNvSpPr/>
          <p:nvPr/>
        </p:nvSpPr>
        <p:spPr>
          <a:xfrm>
            <a:off x="4161880" y="1936163"/>
            <a:ext cx="1274247" cy="1642609"/>
          </a:xfrm>
          <a:prstGeom prst="roundRect">
            <a:avLst/>
          </a:prstGeom>
          <a:solidFill>
            <a:schemeClr val="accent1"/>
          </a:solidFill>
          <a:ln>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smtClean="0">
                <a:latin typeface="微软雅黑" panose="020B0503020204020204" pitchFamily="34" charset="-122"/>
                <a:ea typeface="微软雅黑" panose="020B0503020204020204" pitchFamily="34" charset="-122"/>
              </a:rPr>
              <a:t>2018</a:t>
            </a:r>
            <a:r>
              <a:rPr lang="zh-CN" altLang="en-US" sz="1600" b="1" dirty="0" smtClean="0">
                <a:latin typeface="微软雅黑" panose="020B0503020204020204" pitchFamily="34" charset="-122"/>
                <a:ea typeface="微软雅黑" panose="020B0503020204020204" pitchFamily="34" charset="-122"/>
              </a:rPr>
              <a:t>条例</a:t>
            </a:r>
            <a:endParaRPr lang="en-US" altLang="zh-CN" sz="1600" b="1" dirty="0" smtClean="0">
              <a:latin typeface="微软雅黑" panose="020B0503020204020204" pitchFamily="34" charset="-122"/>
              <a:ea typeface="微软雅黑" panose="020B0503020204020204" pitchFamily="34" charset="-122"/>
            </a:endParaRPr>
          </a:p>
          <a:p>
            <a:pPr algn="ctr"/>
            <a:r>
              <a:rPr lang="zh-CN" altLang="en-US" sz="1600" b="1" dirty="0" smtClean="0">
                <a:latin typeface="微软雅黑" panose="020B0503020204020204" pitchFamily="34" charset="-122"/>
                <a:ea typeface="微软雅黑" panose="020B0503020204020204" pitchFamily="34" charset="-122"/>
              </a:rPr>
              <a:t>第</a:t>
            </a:r>
            <a:r>
              <a:rPr lang="en-US" altLang="zh-CN" sz="1600" b="1" dirty="0" smtClean="0">
                <a:latin typeface="微软雅黑" panose="020B0503020204020204" pitchFamily="34" charset="-122"/>
                <a:ea typeface="微软雅黑" panose="020B0503020204020204" pitchFamily="34" charset="-122"/>
              </a:rPr>
              <a:t>29</a:t>
            </a:r>
            <a:r>
              <a:rPr lang="zh-CN" altLang="en-US" sz="1600" b="1" dirty="0" smtClean="0">
                <a:latin typeface="微软雅黑" panose="020B0503020204020204" pitchFamily="34" charset="-122"/>
                <a:ea typeface="微软雅黑" panose="020B0503020204020204" pitchFamily="34" charset="-122"/>
              </a:rPr>
              <a:t>条</a:t>
            </a:r>
            <a:endParaRPr lang="zh-CN" altLang="en-US" sz="1600" b="1" dirty="0">
              <a:latin typeface="微软雅黑" panose="020B0503020204020204" pitchFamily="34" charset="-122"/>
              <a:ea typeface="微软雅黑" panose="020B0503020204020204" pitchFamily="34" charset="-122"/>
            </a:endParaRPr>
          </a:p>
        </p:txBody>
      </p:sp>
      <p:sp>
        <p:nvSpPr>
          <p:cNvPr id="16" name="圆角矩形 15"/>
          <p:cNvSpPr/>
          <p:nvPr/>
        </p:nvSpPr>
        <p:spPr>
          <a:xfrm>
            <a:off x="4161881" y="1945878"/>
            <a:ext cx="7630726" cy="1632894"/>
          </a:xfrm>
          <a:prstGeom prst="roundRect">
            <a:avLst/>
          </a:prstGeom>
          <a:noFill/>
          <a:ln w="12700">
            <a:solidFill>
              <a:schemeClr val="tx2"/>
            </a:solidFill>
          </a:ln>
        </p:spPr>
        <p:txBody>
          <a:bodyPr vert="horz" wrap="square" lIns="91440" tIns="45720" rIns="91440" bIns="45720" numCol="1" anchor="t" anchorCtr="0" compatLnSpc="1"/>
          <a:lstStyle/>
          <a:p>
            <a:endParaRPr lang="zh-CN" altLang="en-US"/>
          </a:p>
        </p:txBody>
      </p:sp>
      <p:sp>
        <p:nvSpPr>
          <p:cNvPr id="21" name="圆角矩形 20"/>
          <p:cNvSpPr/>
          <p:nvPr/>
        </p:nvSpPr>
        <p:spPr>
          <a:xfrm>
            <a:off x="4161881" y="3804369"/>
            <a:ext cx="1274247" cy="1674356"/>
          </a:xfrm>
          <a:prstGeom prst="roundRect">
            <a:avLst/>
          </a:prstGeom>
          <a:solidFill>
            <a:schemeClr val="accent1"/>
          </a:solidFill>
          <a:ln>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smtClean="0">
                <a:latin typeface="微软雅黑" panose="020B0503020204020204" pitchFamily="34" charset="-122"/>
                <a:ea typeface="微软雅黑" panose="020B0503020204020204" pitchFamily="34" charset="-122"/>
              </a:rPr>
              <a:t>2015</a:t>
            </a:r>
            <a:r>
              <a:rPr lang="zh-CN" altLang="en-US" sz="1600" b="1" dirty="0" smtClean="0">
                <a:latin typeface="微软雅黑" panose="020B0503020204020204" pitchFamily="34" charset="-122"/>
                <a:ea typeface="微软雅黑" panose="020B0503020204020204" pitchFamily="34" charset="-122"/>
              </a:rPr>
              <a:t>条例</a:t>
            </a:r>
            <a:endParaRPr lang="en-US" altLang="zh-CN" sz="1600" b="1" dirty="0">
              <a:latin typeface="微软雅黑" panose="020B0503020204020204" pitchFamily="34" charset="-122"/>
              <a:ea typeface="微软雅黑" panose="020B0503020204020204" pitchFamily="34" charset="-122"/>
            </a:endParaRPr>
          </a:p>
          <a:p>
            <a:pPr algn="ctr"/>
            <a:r>
              <a:rPr lang="zh-CN" altLang="en-US" sz="1600" b="1" dirty="0" smtClean="0">
                <a:latin typeface="微软雅黑" panose="020B0503020204020204" pitchFamily="34" charset="-122"/>
                <a:ea typeface="微软雅黑" panose="020B0503020204020204" pitchFamily="34" charset="-122"/>
              </a:rPr>
              <a:t>第</a:t>
            </a:r>
            <a:r>
              <a:rPr lang="en-US" altLang="zh-CN" sz="1600" b="1" dirty="0" smtClean="0">
                <a:latin typeface="微软雅黑" panose="020B0503020204020204" pitchFamily="34" charset="-122"/>
                <a:ea typeface="微软雅黑" panose="020B0503020204020204" pitchFamily="34" charset="-122"/>
              </a:rPr>
              <a:t>30</a:t>
            </a:r>
            <a:r>
              <a:rPr lang="zh-CN" altLang="en-US" sz="1600" b="1" dirty="0" smtClean="0">
                <a:latin typeface="微软雅黑" panose="020B0503020204020204" pitchFamily="34" charset="-122"/>
                <a:ea typeface="微软雅黑" panose="020B0503020204020204" pitchFamily="34" charset="-122"/>
              </a:rPr>
              <a:t>条</a:t>
            </a:r>
            <a:endParaRPr lang="zh-CN" altLang="en-US" sz="1600" b="1" dirty="0">
              <a:latin typeface="微软雅黑" panose="020B0503020204020204" pitchFamily="34" charset="-122"/>
              <a:ea typeface="微软雅黑" panose="020B0503020204020204" pitchFamily="34" charset="-122"/>
            </a:endParaRPr>
          </a:p>
        </p:txBody>
      </p:sp>
      <p:sp>
        <p:nvSpPr>
          <p:cNvPr id="22" name="圆角矩形 21"/>
          <p:cNvSpPr/>
          <p:nvPr/>
        </p:nvSpPr>
        <p:spPr>
          <a:xfrm>
            <a:off x="4161882" y="3804369"/>
            <a:ext cx="7630726" cy="1674356"/>
          </a:xfrm>
          <a:prstGeom prst="roundRect">
            <a:avLst/>
          </a:prstGeom>
          <a:noFill/>
          <a:ln w="12700">
            <a:solidFill>
              <a:schemeClr val="tx2"/>
            </a:solidFill>
          </a:ln>
        </p:spPr>
        <p:txBody>
          <a:bodyPr vert="horz" wrap="square" lIns="91440" tIns="45720" rIns="91440" bIns="45720" numCol="1" anchor="t" anchorCtr="0" compatLnSpc="1"/>
          <a:lstStyle/>
          <a:p>
            <a:endParaRPr lang="zh-CN" altLang="en-US"/>
          </a:p>
        </p:txBody>
      </p:sp>
      <p:sp>
        <p:nvSpPr>
          <p:cNvPr id="27" name="矩形 26"/>
          <p:cNvSpPr/>
          <p:nvPr/>
        </p:nvSpPr>
        <p:spPr>
          <a:xfrm>
            <a:off x="5533697" y="2093238"/>
            <a:ext cx="6132786" cy="1337945"/>
          </a:xfrm>
          <a:prstGeom prst="rect">
            <a:avLst/>
          </a:prstGeom>
          <a:noFill/>
        </p:spPr>
        <p:txBody>
          <a:bodyPr wrap="square">
            <a:spAutoFit/>
          </a:bodyPr>
          <a:lstStyle/>
          <a:p>
            <a:pPr>
              <a:lnSpc>
                <a:spcPct val="150000"/>
              </a:lnSpc>
            </a:pPr>
            <a:r>
              <a:rPr lang="zh-CN" altLang="en-US" b="1" dirty="0">
                <a:solidFill>
                  <a:srgbClr val="C00000"/>
                </a:solidFill>
                <a:latin typeface="微软雅黑" panose="020B0503020204020204" pitchFamily="34" charset="-122"/>
                <a:ea typeface="微软雅黑" panose="020B0503020204020204" pitchFamily="34" charset="-122"/>
              </a:rPr>
              <a:t>党组织在纪律审查中发现党员严重违纪涉嫌违法犯罪的，原则上先作出党纪处分决定，并按照规定给予政务处分后，再</a:t>
            </a:r>
            <a:r>
              <a:rPr lang="zh-CN" altLang="en-US" b="1" dirty="0">
                <a:latin typeface="微软雅黑" panose="020B0503020204020204" pitchFamily="34" charset="-122"/>
                <a:ea typeface="微软雅黑" panose="020B0503020204020204" pitchFamily="34" charset="-122"/>
              </a:rPr>
              <a:t>移送有关国家机关依法处理。 </a:t>
            </a:r>
          </a:p>
        </p:txBody>
      </p:sp>
      <p:sp>
        <p:nvSpPr>
          <p:cNvPr id="28" name="矩形 27"/>
          <p:cNvSpPr/>
          <p:nvPr/>
        </p:nvSpPr>
        <p:spPr>
          <a:xfrm>
            <a:off x="5533697" y="4056771"/>
            <a:ext cx="6132786" cy="1337945"/>
          </a:xfrm>
          <a:prstGeom prst="rect">
            <a:avLst/>
          </a:prstGeom>
          <a:noFill/>
        </p:spPr>
        <p:txBody>
          <a:bodyPr wrap="square">
            <a:spAutoFit/>
          </a:bodyPr>
          <a:lstStyle/>
          <a:p>
            <a:pPr>
              <a:lnSpc>
                <a:spcPct val="150000"/>
              </a:lnSpc>
            </a:pPr>
            <a:r>
              <a:rPr lang="zh-CN" altLang="en-US" dirty="0">
                <a:latin typeface="微软雅黑" panose="020B0503020204020204" pitchFamily="34" charset="-122"/>
                <a:ea typeface="微软雅黑" panose="020B0503020204020204" pitchFamily="34" charset="-122"/>
              </a:rPr>
              <a:t>党员受到党纪追究，涉嫌违法犯罪的，应当及时移送有关国家机关依法处理。需要给予行政处分或者其他纪律处分的，应当向有关机关或者组织提出建议。</a:t>
            </a:r>
            <a:endParaRPr lang="zh-CN" altLang="zh-CN" dirty="0">
              <a:latin typeface="微软雅黑" panose="020B0503020204020204" pitchFamily="34" charset="-122"/>
              <a:ea typeface="微软雅黑" panose="020B0503020204020204" pitchFamily="34" charset="-122"/>
            </a:endParaRPr>
          </a:p>
        </p:txBody>
      </p:sp>
      <p:pic>
        <p:nvPicPr>
          <p:cNvPr id="23" name="图片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7656" y="5943600"/>
            <a:ext cx="6228769" cy="9144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250" fill="hold"/>
                                        <p:tgtEl>
                                          <p:spTgt spid="8"/>
                                        </p:tgtEl>
                                        <p:attrNameLst>
                                          <p:attrName>ppt_w</p:attrName>
                                        </p:attrNameLst>
                                      </p:cBhvr>
                                      <p:tavLst>
                                        <p:tav tm="0">
                                          <p:val>
                                            <p:fltVal val="0"/>
                                          </p:val>
                                        </p:tav>
                                        <p:tav tm="100000">
                                          <p:val>
                                            <p:strVal val="#ppt_w"/>
                                          </p:val>
                                        </p:tav>
                                      </p:tavLst>
                                    </p:anim>
                                    <p:anim calcmode="lin" valueType="num">
                                      <p:cBhvr>
                                        <p:cTn id="8" dur="250" fill="hold"/>
                                        <p:tgtEl>
                                          <p:spTgt spid="8"/>
                                        </p:tgtEl>
                                        <p:attrNameLst>
                                          <p:attrName>ppt_h</p:attrName>
                                        </p:attrNameLst>
                                      </p:cBhvr>
                                      <p:tavLst>
                                        <p:tav tm="0">
                                          <p:val>
                                            <p:fltVal val="0"/>
                                          </p:val>
                                        </p:tav>
                                        <p:tav tm="100000">
                                          <p:val>
                                            <p:strVal val="#ppt_h"/>
                                          </p:val>
                                        </p:tav>
                                      </p:tavLst>
                                    </p:anim>
                                    <p:animEffect transition="in" filter="fade">
                                      <p:cBhvr>
                                        <p:cTn id="9" dur="250"/>
                                        <p:tgtEl>
                                          <p:spTgt spid="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250" fill="hold"/>
                                        <p:tgtEl>
                                          <p:spTgt spid="13"/>
                                        </p:tgtEl>
                                        <p:attrNameLst>
                                          <p:attrName>ppt_w</p:attrName>
                                        </p:attrNameLst>
                                      </p:cBhvr>
                                      <p:tavLst>
                                        <p:tav tm="0">
                                          <p:val>
                                            <p:fltVal val="0"/>
                                          </p:val>
                                        </p:tav>
                                        <p:tav tm="100000">
                                          <p:val>
                                            <p:strVal val="#ppt_w"/>
                                          </p:val>
                                        </p:tav>
                                      </p:tavLst>
                                    </p:anim>
                                    <p:anim calcmode="lin" valueType="num">
                                      <p:cBhvr>
                                        <p:cTn id="14" dur="250" fill="hold"/>
                                        <p:tgtEl>
                                          <p:spTgt spid="13"/>
                                        </p:tgtEl>
                                        <p:attrNameLst>
                                          <p:attrName>ppt_h</p:attrName>
                                        </p:attrNameLst>
                                      </p:cBhvr>
                                      <p:tavLst>
                                        <p:tav tm="0">
                                          <p:val>
                                            <p:fltVal val="0"/>
                                          </p:val>
                                        </p:tav>
                                        <p:tav tm="100000">
                                          <p:val>
                                            <p:strVal val="#ppt_h"/>
                                          </p:val>
                                        </p:tav>
                                      </p:tavLst>
                                    </p:anim>
                                    <p:animEffect transition="in" filter="fade">
                                      <p:cBhvr>
                                        <p:cTn id="15" dur="250"/>
                                        <p:tgtEl>
                                          <p:spTgt spid="13"/>
                                        </p:tgtEl>
                                      </p:cBhvr>
                                    </p:animEffect>
                                  </p:childTnLst>
                                </p:cTn>
                              </p:par>
                            </p:childTnLst>
                          </p:cTn>
                        </p:par>
                        <p:par>
                          <p:cTn id="16" fill="hold">
                            <p:stCondLst>
                              <p:cond delay="1000"/>
                            </p:stCondLst>
                            <p:childTnLst>
                              <p:par>
                                <p:cTn id="17" presetID="22" presetClass="entr" presetSubtype="8"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250"/>
                                        <p:tgtEl>
                                          <p:spTgt spid="9"/>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250" fill="hold"/>
                                        <p:tgtEl>
                                          <p:spTgt spid="12"/>
                                        </p:tgtEl>
                                        <p:attrNameLst>
                                          <p:attrName>ppt_w</p:attrName>
                                        </p:attrNameLst>
                                      </p:cBhvr>
                                      <p:tavLst>
                                        <p:tav tm="0">
                                          <p:val>
                                            <p:fltVal val="0"/>
                                          </p:val>
                                        </p:tav>
                                        <p:tav tm="100000">
                                          <p:val>
                                            <p:strVal val="#ppt_w"/>
                                          </p:val>
                                        </p:tav>
                                      </p:tavLst>
                                    </p:anim>
                                    <p:anim calcmode="lin" valueType="num">
                                      <p:cBhvr>
                                        <p:cTn id="24" dur="250" fill="hold"/>
                                        <p:tgtEl>
                                          <p:spTgt spid="12"/>
                                        </p:tgtEl>
                                        <p:attrNameLst>
                                          <p:attrName>ppt_h</p:attrName>
                                        </p:attrNameLst>
                                      </p:cBhvr>
                                      <p:tavLst>
                                        <p:tav tm="0">
                                          <p:val>
                                            <p:fltVal val="0"/>
                                          </p:val>
                                        </p:tav>
                                        <p:tav tm="100000">
                                          <p:val>
                                            <p:strVal val="#ppt_h"/>
                                          </p:val>
                                        </p:tav>
                                      </p:tavLst>
                                    </p:anim>
                                    <p:animEffect transition="in" filter="fade">
                                      <p:cBhvr>
                                        <p:cTn id="25" dur="250"/>
                                        <p:tgtEl>
                                          <p:spTgt spid="12"/>
                                        </p:tgtEl>
                                      </p:cBhvr>
                                    </p:animEffect>
                                  </p:childTnLst>
                                </p:cTn>
                              </p:par>
                            </p:childTnLst>
                          </p:cTn>
                        </p:par>
                        <p:par>
                          <p:cTn id="26" fill="hold">
                            <p:stCondLst>
                              <p:cond delay="2000"/>
                            </p:stCondLst>
                            <p:childTnLst>
                              <p:par>
                                <p:cTn id="27" presetID="22" presetClass="entr" presetSubtype="2"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right)">
                                      <p:cBhvr>
                                        <p:cTn id="29" dur="250"/>
                                        <p:tgtEl>
                                          <p:spTgt spid="7"/>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ipe(left)">
                                      <p:cBhvr>
                                        <p:cTn id="33" dur="250"/>
                                        <p:tgtEl>
                                          <p:spTgt spid="6"/>
                                        </p:tgtEl>
                                      </p:cBhvr>
                                    </p:animEffect>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p:cTn id="37" dur="250" fill="hold"/>
                                        <p:tgtEl>
                                          <p:spTgt spid="14"/>
                                        </p:tgtEl>
                                        <p:attrNameLst>
                                          <p:attrName>ppt_w</p:attrName>
                                        </p:attrNameLst>
                                      </p:cBhvr>
                                      <p:tavLst>
                                        <p:tav tm="0">
                                          <p:val>
                                            <p:fltVal val="0"/>
                                          </p:val>
                                        </p:tav>
                                        <p:tav tm="100000">
                                          <p:val>
                                            <p:strVal val="#ppt_w"/>
                                          </p:val>
                                        </p:tav>
                                      </p:tavLst>
                                    </p:anim>
                                    <p:anim calcmode="lin" valueType="num">
                                      <p:cBhvr>
                                        <p:cTn id="38" dur="250" fill="hold"/>
                                        <p:tgtEl>
                                          <p:spTgt spid="14"/>
                                        </p:tgtEl>
                                        <p:attrNameLst>
                                          <p:attrName>ppt_h</p:attrName>
                                        </p:attrNameLst>
                                      </p:cBhvr>
                                      <p:tavLst>
                                        <p:tav tm="0">
                                          <p:val>
                                            <p:fltVal val="0"/>
                                          </p:val>
                                        </p:tav>
                                        <p:tav tm="100000">
                                          <p:val>
                                            <p:strVal val="#ppt_h"/>
                                          </p:val>
                                        </p:tav>
                                      </p:tavLst>
                                    </p:anim>
                                    <p:animEffect transition="in" filter="fade">
                                      <p:cBhvr>
                                        <p:cTn id="39" dur="250"/>
                                        <p:tgtEl>
                                          <p:spTgt spid="14"/>
                                        </p:tgtEl>
                                      </p:cBhvr>
                                    </p:animEffect>
                                  </p:childTnLst>
                                </p:cTn>
                              </p:par>
                            </p:childTnLst>
                          </p:cTn>
                        </p:par>
                        <p:par>
                          <p:cTn id="40" fill="hold">
                            <p:stCondLst>
                              <p:cond delay="3500"/>
                            </p:stCondLst>
                            <p:childTnLst>
                              <p:par>
                                <p:cTn id="41" presetID="6" presetClass="emph" presetSubtype="0" decel="100000" fill="hold" grpId="1" nodeType="afterEffect">
                                  <p:stCondLst>
                                    <p:cond delay="0"/>
                                  </p:stCondLst>
                                  <p:childTnLst>
                                    <p:animScale>
                                      <p:cBhvr>
                                        <p:cTn id="42" dur="250" fill="hold"/>
                                        <p:tgtEl>
                                          <p:spTgt spid="14"/>
                                        </p:tgtEl>
                                      </p:cBhvr>
                                      <p:by x="120000" y="120000"/>
                                    </p:animScale>
                                  </p:childTnLst>
                                </p:cTn>
                              </p:par>
                            </p:childTnLst>
                          </p:cTn>
                        </p:par>
                        <p:par>
                          <p:cTn id="43" fill="hold">
                            <p:stCondLst>
                              <p:cond delay="4000"/>
                            </p:stCondLst>
                            <p:childTnLst>
                              <p:par>
                                <p:cTn id="44" presetID="6" presetClass="emph" presetSubtype="0" decel="100000" fill="hold" grpId="2" nodeType="afterEffect">
                                  <p:stCondLst>
                                    <p:cond delay="0"/>
                                  </p:stCondLst>
                                  <p:childTnLst>
                                    <p:animScale>
                                      <p:cBhvr>
                                        <p:cTn id="45" dur="250" fill="hold"/>
                                        <p:tgtEl>
                                          <p:spTgt spid="14"/>
                                        </p:tgtEl>
                                      </p:cBhvr>
                                      <p:by x="83000" y="83000"/>
                                    </p:animScale>
                                  </p:childTnLst>
                                </p:cTn>
                              </p:par>
                            </p:childTnLst>
                          </p:cTn>
                        </p:par>
                        <p:par>
                          <p:cTn id="46" fill="hold">
                            <p:stCondLst>
                              <p:cond delay="4500"/>
                            </p:stCondLst>
                            <p:childTnLst>
                              <p:par>
                                <p:cTn id="47" presetID="12" presetClass="entr" presetSubtype="8" fill="hold" grpId="0" nodeType="after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additive="base">
                                        <p:cTn id="49" dur="500"/>
                                        <p:tgtEl>
                                          <p:spTgt spid="16"/>
                                        </p:tgtEl>
                                        <p:attrNameLst>
                                          <p:attrName>ppt_x</p:attrName>
                                        </p:attrNameLst>
                                      </p:cBhvr>
                                      <p:tavLst>
                                        <p:tav tm="0">
                                          <p:val>
                                            <p:strVal val="#ppt_x-#ppt_w*1.125000"/>
                                          </p:val>
                                        </p:tav>
                                        <p:tav tm="100000">
                                          <p:val>
                                            <p:strVal val="#ppt_x"/>
                                          </p:val>
                                        </p:tav>
                                      </p:tavLst>
                                    </p:anim>
                                    <p:animEffect transition="in" filter="wipe(right)">
                                      <p:cBhvr>
                                        <p:cTn id="50" dur="500"/>
                                        <p:tgtEl>
                                          <p:spTgt spid="16"/>
                                        </p:tgtEl>
                                      </p:cBhvr>
                                    </p:animEffect>
                                  </p:childTnLst>
                                </p:cTn>
                              </p:par>
                            </p:childTnLst>
                          </p:cTn>
                        </p:par>
                        <p:par>
                          <p:cTn id="51" fill="hold">
                            <p:stCondLst>
                              <p:cond delay="5000"/>
                            </p:stCondLst>
                            <p:childTnLst>
                              <p:par>
                                <p:cTn id="52" presetID="53" presetClass="entr" presetSubtype="16" fill="hold" grpId="0" nodeType="afterEffect">
                                  <p:stCondLst>
                                    <p:cond delay="0"/>
                                  </p:stCondLst>
                                  <p:iterate type="lt">
                                    <p:tmPct val="10000"/>
                                  </p:iterate>
                                  <p:childTnLst>
                                    <p:set>
                                      <p:cBhvr>
                                        <p:cTn id="53" dur="1" fill="hold">
                                          <p:stCondLst>
                                            <p:cond delay="0"/>
                                          </p:stCondLst>
                                        </p:cTn>
                                        <p:tgtEl>
                                          <p:spTgt spid="27"/>
                                        </p:tgtEl>
                                        <p:attrNameLst>
                                          <p:attrName>style.visibility</p:attrName>
                                        </p:attrNameLst>
                                      </p:cBhvr>
                                      <p:to>
                                        <p:strVal val="visible"/>
                                      </p:to>
                                    </p:set>
                                    <p:anim calcmode="lin" valueType="num">
                                      <p:cBhvr>
                                        <p:cTn id="54" dur="250" fill="hold"/>
                                        <p:tgtEl>
                                          <p:spTgt spid="27"/>
                                        </p:tgtEl>
                                        <p:attrNameLst>
                                          <p:attrName>ppt_w</p:attrName>
                                        </p:attrNameLst>
                                      </p:cBhvr>
                                      <p:tavLst>
                                        <p:tav tm="0">
                                          <p:val>
                                            <p:fltVal val="0"/>
                                          </p:val>
                                        </p:tav>
                                        <p:tav tm="100000">
                                          <p:val>
                                            <p:strVal val="#ppt_w"/>
                                          </p:val>
                                        </p:tav>
                                      </p:tavLst>
                                    </p:anim>
                                    <p:anim calcmode="lin" valueType="num">
                                      <p:cBhvr>
                                        <p:cTn id="55" dur="250" fill="hold"/>
                                        <p:tgtEl>
                                          <p:spTgt spid="27"/>
                                        </p:tgtEl>
                                        <p:attrNameLst>
                                          <p:attrName>ppt_h</p:attrName>
                                        </p:attrNameLst>
                                      </p:cBhvr>
                                      <p:tavLst>
                                        <p:tav tm="0">
                                          <p:val>
                                            <p:fltVal val="0"/>
                                          </p:val>
                                        </p:tav>
                                        <p:tav tm="100000">
                                          <p:val>
                                            <p:strVal val="#ppt_h"/>
                                          </p:val>
                                        </p:tav>
                                      </p:tavLst>
                                    </p:anim>
                                    <p:animEffect transition="in" filter="fade">
                                      <p:cBhvr>
                                        <p:cTn id="56" dur="250"/>
                                        <p:tgtEl>
                                          <p:spTgt spid="27"/>
                                        </p:tgtEl>
                                      </p:cBhvr>
                                    </p:animEffect>
                                  </p:childTnLst>
                                </p:cTn>
                              </p:par>
                            </p:childTnLst>
                          </p:cTn>
                        </p:par>
                        <p:par>
                          <p:cTn id="57" fill="hold">
                            <p:stCondLst>
                              <p:cond delay="4625"/>
                            </p:stCondLst>
                            <p:childTnLst>
                              <p:par>
                                <p:cTn id="58" presetID="53" presetClass="entr" presetSubtype="16" fill="hold" grpId="0" nodeType="afterEffect">
                                  <p:stCondLst>
                                    <p:cond delay="0"/>
                                  </p:stCondLst>
                                  <p:childTnLst>
                                    <p:set>
                                      <p:cBhvr>
                                        <p:cTn id="59" dur="1" fill="hold">
                                          <p:stCondLst>
                                            <p:cond delay="0"/>
                                          </p:stCondLst>
                                        </p:cTn>
                                        <p:tgtEl>
                                          <p:spTgt spid="21"/>
                                        </p:tgtEl>
                                        <p:attrNameLst>
                                          <p:attrName>style.visibility</p:attrName>
                                        </p:attrNameLst>
                                      </p:cBhvr>
                                      <p:to>
                                        <p:strVal val="visible"/>
                                      </p:to>
                                    </p:set>
                                    <p:anim calcmode="lin" valueType="num">
                                      <p:cBhvr>
                                        <p:cTn id="60" dur="250" fill="hold"/>
                                        <p:tgtEl>
                                          <p:spTgt spid="21"/>
                                        </p:tgtEl>
                                        <p:attrNameLst>
                                          <p:attrName>ppt_w</p:attrName>
                                        </p:attrNameLst>
                                      </p:cBhvr>
                                      <p:tavLst>
                                        <p:tav tm="0">
                                          <p:val>
                                            <p:fltVal val="0"/>
                                          </p:val>
                                        </p:tav>
                                        <p:tav tm="100000">
                                          <p:val>
                                            <p:strVal val="#ppt_w"/>
                                          </p:val>
                                        </p:tav>
                                      </p:tavLst>
                                    </p:anim>
                                    <p:anim calcmode="lin" valueType="num">
                                      <p:cBhvr>
                                        <p:cTn id="61" dur="250" fill="hold"/>
                                        <p:tgtEl>
                                          <p:spTgt spid="21"/>
                                        </p:tgtEl>
                                        <p:attrNameLst>
                                          <p:attrName>ppt_h</p:attrName>
                                        </p:attrNameLst>
                                      </p:cBhvr>
                                      <p:tavLst>
                                        <p:tav tm="0">
                                          <p:val>
                                            <p:fltVal val="0"/>
                                          </p:val>
                                        </p:tav>
                                        <p:tav tm="100000">
                                          <p:val>
                                            <p:strVal val="#ppt_h"/>
                                          </p:val>
                                        </p:tav>
                                      </p:tavLst>
                                    </p:anim>
                                    <p:animEffect transition="in" filter="fade">
                                      <p:cBhvr>
                                        <p:cTn id="62" dur="250"/>
                                        <p:tgtEl>
                                          <p:spTgt spid="21"/>
                                        </p:tgtEl>
                                      </p:cBhvr>
                                    </p:animEffect>
                                  </p:childTnLst>
                                </p:cTn>
                              </p:par>
                            </p:childTnLst>
                          </p:cTn>
                        </p:par>
                        <p:par>
                          <p:cTn id="63" fill="hold">
                            <p:stCondLst>
                              <p:cond delay="5125"/>
                            </p:stCondLst>
                            <p:childTnLst>
                              <p:par>
                                <p:cTn id="64" presetID="6" presetClass="emph" presetSubtype="0" decel="100000" fill="hold" grpId="1" nodeType="afterEffect">
                                  <p:stCondLst>
                                    <p:cond delay="0"/>
                                  </p:stCondLst>
                                  <p:childTnLst>
                                    <p:animScale>
                                      <p:cBhvr>
                                        <p:cTn id="65" dur="250" fill="hold"/>
                                        <p:tgtEl>
                                          <p:spTgt spid="21"/>
                                        </p:tgtEl>
                                      </p:cBhvr>
                                      <p:by x="120000" y="120000"/>
                                    </p:animScale>
                                  </p:childTnLst>
                                </p:cTn>
                              </p:par>
                            </p:childTnLst>
                          </p:cTn>
                        </p:par>
                        <p:par>
                          <p:cTn id="66" fill="hold">
                            <p:stCondLst>
                              <p:cond delay="5625"/>
                            </p:stCondLst>
                            <p:childTnLst>
                              <p:par>
                                <p:cTn id="67" presetID="6" presetClass="emph" presetSubtype="0" decel="100000" fill="hold" grpId="2" nodeType="afterEffect">
                                  <p:stCondLst>
                                    <p:cond delay="0"/>
                                  </p:stCondLst>
                                  <p:childTnLst>
                                    <p:animScale>
                                      <p:cBhvr>
                                        <p:cTn id="68" dur="250" fill="hold"/>
                                        <p:tgtEl>
                                          <p:spTgt spid="21"/>
                                        </p:tgtEl>
                                      </p:cBhvr>
                                      <p:by x="83000" y="83000"/>
                                    </p:animScale>
                                  </p:childTnLst>
                                </p:cTn>
                              </p:par>
                            </p:childTnLst>
                          </p:cTn>
                        </p:par>
                        <p:par>
                          <p:cTn id="69" fill="hold">
                            <p:stCondLst>
                              <p:cond delay="6125"/>
                            </p:stCondLst>
                            <p:childTnLst>
                              <p:par>
                                <p:cTn id="70" presetID="12" presetClass="entr" presetSubtype="8" fill="hold" grpId="0" nodeType="afterEffect">
                                  <p:stCondLst>
                                    <p:cond delay="0"/>
                                  </p:stCondLst>
                                  <p:childTnLst>
                                    <p:set>
                                      <p:cBhvr>
                                        <p:cTn id="71" dur="1" fill="hold">
                                          <p:stCondLst>
                                            <p:cond delay="0"/>
                                          </p:stCondLst>
                                        </p:cTn>
                                        <p:tgtEl>
                                          <p:spTgt spid="22"/>
                                        </p:tgtEl>
                                        <p:attrNameLst>
                                          <p:attrName>style.visibility</p:attrName>
                                        </p:attrNameLst>
                                      </p:cBhvr>
                                      <p:to>
                                        <p:strVal val="visible"/>
                                      </p:to>
                                    </p:set>
                                    <p:anim calcmode="lin" valueType="num">
                                      <p:cBhvr additive="base">
                                        <p:cTn id="72" dur="500"/>
                                        <p:tgtEl>
                                          <p:spTgt spid="22"/>
                                        </p:tgtEl>
                                        <p:attrNameLst>
                                          <p:attrName>ppt_x</p:attrName>
                                        </p:attrNameLst>
                                      </p:cBhvr>
                                      <p:tavLst>
                                        <p:tav tm="0">
                                          <p:val>
                                            <p:strVal val="#ppt_x-#ppt_w*1.125000"/>
                                          </p:val>
                                        </p:tav>
                                        <p:tav tm="100000">
                                          <p:val>
                                            <p:strVal val="#ppt_x"/>
                                          </p:val>
                                        </p:tav>
                                      </p:tavLst>
                                    </p:anim>
                                    <p:animEffect transition="in" filter="wipe(right)">
                                      <p:cBhvr>
                                        <p:cTn id="73" dur="500"/>
                                        <p:tgtEl>
                                          <p:spTgt spid="22"/>
                                        </p:tgtEl>
                                      </p:cBhvr>
                                    </p:animEffect>
                                  </p:childTnLst>
                                </p:cTn>
                              </p:par>
                            </p:childTnLst>
                          </p:cTn>
                        </p:par>
                        <p:par>
                          <p:cTn id="74" fill="hold">
                            <p:stCondLst>
                              <p:cond delay="6625"/>
                            </p:stCondLst>
                            <p:childTnLst>
                              <p:par>
                                <p:cTn id="75" presetID="53" presetClass="entr" presetSubtype="16" fill="hold" grpId="0" nodeType="afterEffect">
                                  <p:stCondLst>
                                    <p:cond delay="0"/>
                                  </p:stCondLst>
                                  <p:iterate type="lt">
                                    <p:tmPct val="10000"/>
                                  </p:iterate>
                                  <p:childTnLst>
                                    <p:set>
                                      <p:cBhvr>
                                        <p:cTn id="76" dur="1" fill="hold">
                                          <p:stCondLst>
                                            <p:cond delay="0"/>
                                          </p:stCondLst>
                                        </p:cTn>
                                        <p:tgtEl>
                                          <p:spTgt spid="28"/>
                                        </p:tgtEl>
                                        <p:attrNameLst>
                                          <p:attrName>style.visibility</p:attrName>
                                        </p:attrNameLst>
                                      </p:cBhvr>
                                      <p:to>
                                        <p:strVal val="visible"/>
                                      </p:to>
                                    </p:set>
                                    <p:anim calcmode="lin" valueType="num">
                                      <p:cBhvr>
                                        <p:cTn id="77" dur="250" fill="hold"/>
                                        <p:tgtEl>
                                          <p:spTgt spid="28"/>
                                        </p:tgtEl>
                                        <p:attrNameLst>
                                          <p:attrName>ppt_w</p:attrName>
                                        </p:attrNameLst>
                                      </p:cBhvr>
                                      <p:tavLst>
                                        <p:tav tm="0">
                                          <p:val>
                                            <p:fltVal val="0"/>
                                          </p:val>
                                        </p:tav>
                                        <p:tav tm="100000">
                                          <p:val>
                                            <p:strVal val="#ppt_w"/>
                                          </p:val>
                                        </p:tav>
                                      </p:tavLst>
                                    </p:anim>
                                    <p:anim calcmode="lin" valueType="num">
                                      <p:cBhvr>
                                        <p:cTn id="78" dur="250" fill="hold"/>
                                        <p:tgtEl>
                                          <p:spTgt spid="28"/>
                                        </p:tgtEl>
                                        <p:attrNameLst>
                                          <p:attrName>ppt_h</p:attrName>
                                        </p:attrNameLst>
                                      </p:cBhvr>
                                      <p:tavLst>
                                        <p:tav tm="0">
                                          <p:val>
                                            <p:fltVal val="0"/>
                                          </p:val>
                                        </p:tav>
                                        <p:tav tm="100000">
                                          <p:val>
                                            <p:strVal val="#ppt_h"/>
                                          </p:val>
                                        </p:tav>
                                      </p:tavLst>
                                    </p:anim>
                                    <p:animEffect transition="in" filter="fade">
                                      <p:cBhvr>
                                        <p:cTn id="79" dur="25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2" grpId="0"/>
      <p:bldP spid="13" grpId="0"/>
      <p:bldP spid="14" grpId="0" animBg="1"/>
      <p:bldP spid="14" grpId="1" animBg="1"/>
      <p:bldP spid="14" grpId="2" animBg="1"/>
      <p:bldP spid="16" grpId="0" animBg="1"/>
      <p:bldP spid="21" grpId="0" animBg="1"/>
      <p:bldP spid="21" grpId="1" animBg="1"/>
      <p:bldP spid="21" grpId="2" animBg="1"/>
      <p:bldP spid="22" grpId="0" animBg="1"/>
      <p:bldP spid="27" grpId="0"/>
      <p:bldP spid="28"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88923" y="246423"/>
            <a:ext cx="4103077" cy="675011"/>
          </a:xfrm>
          <a:prstGeom prst="rect">
            <a:avLst/>
          </a:prstGeom>
        </p:spPr>
      </p:pic>
      <p:cxnSp>
        <p:nvCxnSpPr>
          <p:cNvPr id="3" name="直接连接符 2"/>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060287" y="353095"/>
            <a:ext cx="5262188" cy="461665"/>
          </a:xfrm>
          <a:prstGeom prst="rect">
            <a:avLst/>
          </a:prstGeom>
        </p:spPr>
        <p:txBody>
          <a:bodyPr wrap="square">
            <a:spAutoFit/>
          </a:bodyPr>
          <a:lstStyle/>
          <a:p>
            <a:r>
              <a:rPr lang="zh-CN" altLang="en-US" sz="2400" b="1" dirty="0" smtClean="0">
                <a:solidFill>
                  <a:schemeClr val="accent1"/>
                </a:solidFill>
                <a:latin typeface="微软雅黑" panose="020B0503020204020204" pitchFamily="34" charset="-122"/>
                <a:ea typeface="微软雅黑" panose="020B0503020204020204" pitchFamily="34" charset="-122"/>
              </a:rPr>
              <a:t>第二部分：总则</a:t>
            </a:r>
            <a:endParaRPr lang="zh-CN" altLang="en-US" sz="2400" b="1" dirty="0">
              <a:solidFill>
                <a:srgbClr val="C00000"/>
              </a:solidFill>
              <a:latin typeface="微软雅黑" panose="020B0503020204020204" pitchFamily="34" charset="-122"/>
              <a:ea typeface="微软雅黑" panose="020B0503020204020204" pitchFamily="34" charset="-122"/>
            </a:endParaRPr>
          </a:p>
        </p:txBody>
      </p:sp>
      <p:sp>
        <p:nvSpPr>
          <p:cNvPr id="5" name="Freeform 29"/>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6" name="Freeform 5"/>
          <p:cNvSpPr/>
          <p:nvPr/>
        </p:nvSpPr>
        <p:spPr bwMode="auto">
          <a:xfrm>
            <a:off x="2134024" y="2343480"/>
            <a:ext cx="1520530" cy="311615"/>
          </a:xfrm>
          <a:custGeom>
            <a:avLst/>
            <a:gdLst>
              <a:gd name="T0" fmla="*/ 0 w 5290"/>
              <a:gd name="T1" fmla="*/ 0 h 1083"/>
              <a:gd name="T2" fmla="*/ 3703 w 5290"/>
              <a:gd name="T3" fmla="*/ 0 h 1083"/>
              <a:gd name="T4" fmla="*/ 5290 w 5290"/>
              <a:gd name="T5" fmla="*/ 1083 h 1083"/>
              <a:gd name="T6" fmla="*/ 3774 w 5290"/>
              <a:gd name="T7" fmla="*/ 157 h 1083"/>
              <a:gd name="T8" fmla="*/ 0 w 5290"/>
              <a:gd name="T9" fmla="*/ 157 h 1083"/>
              <a:gd name="T10" fmla="*/ 0 w 5290"/>
              <a:gd name="T11" fmla="*/ 0 h 1083"/>
            </a:gdLst>
            <a:ahLst/>
            <a:cxnLst>
              <a:cxn ang="0">
                <a:pos x="T0" y="T1"/>
              </a:cxn>
              <a:cxn ang="0">
                <a:pos x="T2" y="T3"/>
              </a:cxn>
              <a:cxn ang="0">
                <a:pos x="T4" y="T5"/>
              </a:cxn>
              <a:cxn ang="0">
                <a:pos x="T6" y="T7"/>
              </a:cxn>
              <a:cxn ang="0">
                <a:pos x="T8" y="T9"/>
              </a:cxn>
              <a:cxn ang="0">
                <a:pos x="T10" y="T11"/>
              </a:cxn>
            </a:cxnLst>
            <a:rect l="0" t="0" r="r" b="b"/>
            <a:pathLst>
              <a:path w="5290" h="1083">
                <a:moveTo>
                  <a:pt x="0" y="0"/>
                </a:moveTo>
                <a:lnTo>
                  <a:pt x="3703" y="0"/>
                </a:lnTo>
                <a:cubicBezTo>
                  <a:pt x="4422" y="0"/>
                  <a:pt x="5040" y="451"/>
                  <a:pt x="5290" y="1083"/>
                </a:cubicBezTo>
                <a:cubicBezTo>
                  <a:pt x="5006" y="534"/>
                  <a:pt x="4432" y="157"/>
                  <a:pt x="3774" y="157"/>
                </a:cubicBezTo>
                <a:lnTo>
                  <a:pt x="0" y="157"/>
                </a:lnTo>
                <a:lnTo>
                  <a:pt x="0" y="0"/>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7" name="Freeform 6"/>
          <p:cNvSpPr/>
          <p:nvPr/>
        </p:nvSpPr>
        <p:spPr bwMode="auto">
          <a:xfrm>
            <a:off x="787271" y="4686221"/>
            <a:ext cx="2839573" cy="311615"/>
          </a:xfrm>
          <a:custGeom>
            <a:avLst/>
            <a:gdLst>
              <a:gd name="T0" fmla="*/ 9880 w 9880"/>
              <a:gd name="T1" fmla="*/ 1083 h 1083"/>
              <a:gd name="T2" fmla="*/ 1586 w 9880"/>
              <a:gd name="T3" fmla="*/ 1083 h 1083"/>
              <a:gd name="T4" fmla="*/ 0 w 9880"/>
              <a:gd name="T5" fmla="*/ 0 h 1083"/>
              <a:gd name="T6" fmla="*/ 1515 w 9880"/>
              <a:gd name="T7" fmla="*/ 926 h 1083"/>
              <a:gd name="T8" fmla="*/ 9880 w 9880"/>
              <a:gd name="T9" fmla="*/ 926 h 1083"/>
              <a:gd name="T10" fmla="*/ 9880 w 9880"/>
              <a:gd name="T11" fmla="*/ 1083 h 1083"/>
            </a:gdLst>
            <a:ahLst/>
            <a:cxnLst>
              <a:cxn ang="0">
                <a:pos x="T0" y="T1"/>
              </a:cxn>
              <a:cxn ang="0">
                <a:pos x="T2" y="T3"/>
              </a:cxn>
              <a:cxn ang="0">
                <a:pos x="T4" y="T5"/>
              </a:cxn>
              <a:cxn ang="0">
                <a:pos x="T6" y="T7"/>
              </a:cxn>
              <a:cxn ang="0">
                <a:pos x="T8" y="T9"/>
              </a:cxn>
              <a:cxn ang="0">
                <a:pos x="T10" y="T11"/>
              </a:cxn>
            </a:cxnLst>
            <a:rect l="0" t="0" r="r" b="b"/>
            <a:pathLst>
              <a:path w="9880" h="1083">
                <a:moveTo>
                  <a:pt x="9880" y="1083"/>
                </a:moveTo>
                <a:lnTo>
                  <a:pt x="1586" y="1083"/>
                </a:lnTo>
                <a:cubicBezTo>
                  <a:pt x="868" y="1083"/>
                  <a:pt x="250" y="632"/>
                  <a:pt x="0" y="0"/>
                </a:cubicBezTo>
                <a:cubicBezTo>
                  <a:pt x="284" y="549"/>
                  <a:pt x="858" y="926"/>
                  <a:pt x="1515" y="926"/>
                </a:cubicBezTo>
                <a:lnTo>
                  <a:pt x="9880" y="926"/>
                </a:lnTo>
                <a:lnTo>
                  <a:pt x="9880" y="1083"/>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8" name="Oval 7"/>
          <p:cNvSpPr>
            <a:spLocks noChangeArrowheads="1"/>
          </p:cNvSpPr>
          <p:nvPr/>
        </p:nvSpPr>
        <p:spPr bwMode="auto">
          <a:xfrm>
            <a:off x="844838" y="2339725"/>
            <a:ext cx="1182634" cy="1182634"/>
          </a:xfrm>
          <a:prstGeom prst="ellipse">
            <a:avLst/>
          </a:prstGeom>
          <a:solidFill>
            <a:schemeClr val="accent1"/>
          </a:solidFill>
          <a:ln>
            <a:noFill/>
          </a:ln>
        </p:spPr>
        <p:txBody>
          <a:bodyPr vert="horz" wrap="square" lIns="91440" tIns="45720" rIns="91440" bIns="45720" numCol="1" anchor="t" anchorCtr="0" compatLnSpc="1"/>
          <a:lstStyle/>
          <a:p>
            <a:endParaRPr lang="zh-CN" altLang="en-US"/>
          </a:p>
        </p:txBody>
      </p:sp>
      <p:cxnSp>
        <p:nvCxnSpPr>
          <p:cNvPr id="9" name="直接连接符 8"/>
          <p:cNvCxnSpPr/>
          <p:nvPr/>
        </p:nvCxnSpPr>
        <p:spPr>
          <a:xfrm>
            <a:off x="890844" y="3670658"/>
            <a:ext cx="2736000" cy="0"/>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485223" y="3814301"/>
            <a:ext cx="3547241" cy="1077218"/>
          </a:xfrm>
          <a:prstGeom prst="rect">
            <a:avLst/>
          </a:prstGeom>
          <a:noFill/>
          <a:effectLst/>
        </p:spPr>
        <p:txBody>
          <a:bodyPr wrap="square" rtlCol="0">
            <a:spAutoFit/>
          </a:bodyPr>
          <a:lstStyle>
            <a:defPPr>
              <a:defRPr lang="zh-CN"/>
            </a:defPPr>
            <a:lvl1pPr algn="ctr">
              <a:defRPr sz="2400">
                <a:solidFill>
                  <a:srgbClr val="C80000"/>
                </a:solidFill>
                <a:effectLst/>
                <a:latin typeface="微软雅黑" panose="020B0503020204020204" pitchFamily="34" charset="-122"/>
                <a:ea typeface="微软雅黑" panose="020B0503020204020204" pitchFamily="34" charset="-122"/>
              </a:defRPr>
            </a:lvl1pPr>
          </a:lstStyle>
          <a:p>
            <a:r>
              <a:rPr lang="zh-CN" altLang="en-US" sz="3200" b="1" dirty="0" smtClean="0">
                <a:gradFill>
                  <a:gsLst>
                    <a:gs pos="60000">
                      <a:srgbClr val="D40000"/>
                    </a:gs>
                    <a:gs pos="0">
                      <a:srgbClr val="D40000"/>
                    </a:gs>
                    <a:gs pos="80000">
                      <a:srgbClr val="640000"/>
                    </a:gs>
                    <a:gs pos="100000">
                      <a:srgbClr val="640000"/>
                    </a:gs>
                  </a:gsLst>
                  <a:lin ang="5400000" scaled="0"/>
                </a:gradFill>
              </a:rPr>
              <a:t>对违法犯罪党员</a:t>
            </a:r>
            <a:endParaRPr lang="en-US" altLang="zh-CN" sz="3200" b="1" dirty="0" smtClean="0">
              <a:gradFill>
                <a:gsLst>
                  <a:gs pos="60000">
                    <a:srgbClr val="D40000"/>
                  </a:gs>
                  <a:gs pos="0">
                    <a:srgbClr val="D40000"/>
                  </a:gs>
                  <a:gs pos="80000">
                    <a:srgbClr val="640000"/>
                  </a:gs>
                  <a:gs pos="100000">
                    <a:srgbClr val="640000"/>
                  </a:gs>
                </a:gsLst>
                <a:lin ang="5400000" scaled="0"/>
              </a:gradFill>
            </a:endParaRPr>
          </a:p>
          <a:p>
            <a:r>
              <a:rPr lang="zh-CN" altLang="en-US" sz="3200" b="1" dirty="0" smtClean="0">
                <a:gradFill>
                  <a:gsLst>
                    <a:gs pos="60000">
                      <a:srgbClr val="D40000"/>
                    </a:gs>
                    <a:gs pos="0">
                      <a:srgbClr val="D40000"/>
                    </a:gs>
                    <a:gs pos="80000">
                      <a:srgbClr val="640000"/>
                    </a:gs>
                    <a:gs pos="100000">
                      <a:srgbClr val="640000"/>
                    </a:gs>
                  </a:gsLst>
                  <a:lin ang="5400000" scaled="0"/>
                </a:gradFill>
              </a:rPr>
              <a:t>的纪律处分</a:t>
            </a:r>
            <a:endParaRPr lang="zh-CN" altLang="en-US" sz="3200" b="1" dirty="0">
              <a:gradFill>
                <a:gsLst>
                  <a:gs pos="60000">
                    <a:srgbClr val="D40000"/>
                  </a:gs>
                  <a:gs pos="0">
                    <a:srgbClr val="D40000"/>
                  </a:gs>
                  <a:gs pos="80000">
                    <a:srgbClr val="640000"/>
                  </a:gs>
                  <a:gs pos="100000">
                    <a:srgbClr val="640000"/>
                  </a:gs>
                </a:gsLst>
                <a:lin ang="5400000" scaled="0"/>
              </a:gradFill>
            </a:endParaRPr>
          </a:p>
        </p:txBody>
      </p:sp>
      <p:sp>
        <p:nvSpPr>
          <p:cNvPr id="13" name="矩形 12"/>
          <p:cNvSpPr/>
          <p:nvPr/>
        </p:nvSpPr>
        <p:spPr>
          <a:xfrm>
            <a:off x="2062556" y="2817722"/>
            <a:ext cx="1668845" cy="523220"/>
          </a:xfrm>
          <a:prstGeom prst="rect">
            <a:avLst/>
          </a:prstGeom>
        </p:spPr>
        <p:txBody>
          <a:bodyPr wrap="square">
            <a:spAutoFit/>
          </a:bodyPr>
          <a:lstStyle/>
          <a:p>
            <a:pPr algn="ctr"/>
            <a:r>
              <a:rPr lang="zh-CN" altLang="en-US" sz="2800" b="1" dirty="0" smtClean="0">
                <a:solidFill>
                  <a:srgbClr val="C00000"/>
                </a:solidFill>
                <a:latin typeface="微软雅黑" panose="020B0503020204020204" pitchFamily="34" charset="-122"/>
                <a:ea typeface="微软雅黑" panose="020B0503020204020204" pitchFamily="34" charset="-122"/>
              </a:rPr>
              <a:t>第四章</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4" name="圆角矩形 13"/>
          <p:cNvSpPr/>
          <p:nvPr/>
        </p:nvSpPr>
        <p:spPr>
          <a:xfrm>
            <a:off x="4161880" y="1936163"/>
            <a:ext cx="1274247" cy="1868206"/>
          </a:xfrm>
          <a:prstGeom prst="roundRect">
            <a:avLst/>
          </a:prstGeom>
          <a:solidFill>
            <a:schemeClr val="accent1"/>
          </a:solidFill>
          <a:ln>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smtClean="0">
                <a:latin typeface="微软雅黑" panose="020B0503020204020204" pitchFamily="34" charset="-122"/>
                <a:ea typeface="微软雅黑" panose="020B0503020204020204" pitchFamily="34" charset="-122"/>
              </a:rPr>
              <a:t>2018</a:t>
            </a:r>
            <a:r>
              <a:rPr lang="zh-CN" altLang="en-US" sz="1600" b="1" dirty="0" smtClean="0">
                <a:latin typeface="微软雅黑" panose="020B0503020204020204" pitchFamily="34" charset="-122"/>
                <a:ea typeface="微软雅黑" panose="020B0503020204020204" pitchFamily="34" charset="-122"/>
              </a:rPr>
              <a:t>条例</a:t>
            </a:r>
            <a:endParaRPr lang="en-US" altLang="zh-CN" sz="1600" b="1" dirty="0" smtClean="0">
              <a:latin typeface="微软雅黑" panose="020B0503020204020204" pitchFamily="34" charset="-122"/>
              <a:ea typeface="微软雅黑" panose="020B0503020204020204" pitchFamily="34" charset="-122"/>
            </a:endParaRPr>
          </a:p>
          <a:p>
            <a:pPr algn="ctr"/>
            <a:r>
              <a:rPr lang="zh-CN" altLang="en-US" sz="1600" b="1" dirty="0" smtClean="0">
                <a:latin typeface="微软雅黑" panose="020B0503020204020204" pitchFamily="34" charset="-122"/>
                <a:ea typeface="微软雅黑" panose="020B0503020204020204" pitchFamily="34" charset="-122"/>
              </a:rPr>
              <a:t>第</a:t>
            </a:r>
            <a:r>
              <a:rPr lang="en-US" altLang="zh-CN" sz="1600" b="1" dirty="0" smtClean="0">
                <a:latin typeface="微软雅黑" panose="020B0503020204020204" pitchFamily="34" charset="-122"/>
                <a:ea typeface="微软雅黑" panose="020B0503020204020204" pitchFamily="34" charset="-122"/>
              </a:rPr>
              <a:t>33</a:t>
            </a:r>
            <a:r>
              <a:rPr lang="zh-CN" altLang="en-US" sz="1600" b="1" dirty="0" smtClean="0">
                <a:latin typeface="微软雅黑" panose="020B0503020204020204" pitchFamily="34" charset="-122"/>
                <a:ea typeface="微软雅黑" panose="020B0503020204020204" pitchFamily="34" charset="-122"/>
              </a:rPr>
              <a:t>条</a:t>
            </a:r>
            <a:endParaRPr lang="zh-CN" altLang="en-US" sz="1600" b="1" dirty="0">
              <a:latin typeface="微软雅黑" panose="020B0503020204020204" pitchFamily="34" charset="-122"/>
              <a:ea typeface="微软雅黑" panose="020B0503020204020204" pitchFamily="34" charset="-122"/>
            </a:endParaRPr>
          </a:p>
        </p:txBody>
      </p:sp>
      <p:sp>
        <p:nvSpPr>
          <p:cNvPr id="16" name="圆角矩形 15"/>
          <p:cNvSpPr/>
          <p:nvPr/>
        </p:nvSpPr>
        <p:spPr>
          <a:xfrm>
            <a:off x="4161881" y="1945878"/>
            <a:ext cx="7780498" cy="1858492"/>
          </a:xfrm>
          <a:prstGeom prst="roundRect">
            <a:avLst/>
          </a:prstGeom>
          <a:noFill/>
          <a:ln w="12700">
            <a:solidFill>
              <a:schemeClr val="tx2"/>
            </a:solidFill>
          </a:ln>
        </p:spPr>
        <p:txBody>
          <a:bodyPr vert="horz" wrap="square" lIns="91440" tIns="45720" rIns="91440" bIns="45720" numCol="1" anchor="t" anchorCtr="0" compatLnSpc="1"/>
          <a:lstStyle/>
          <a:p>
            <a:endParaRPr lang="zh-CN" altLang="en-US"/>
          </a:p>
        </p:txBody>
      </p:sp>
      <p:sp>
        <p:nvSpPr>
          <p:cNvPr id="21" name="圆角矩形 20"/>
          <p:cNvSpPr/>
          <p:nvPr/>
        </p:nvSpPr>
        <p:spPr>
          <a:xfrm>
            <a:off x="4161881" y="3949475"/>
            <a:ext cx="1274247" cy="1852233"/>
          </a:xfrm>
          <a:prstGeom prst="roundRect">
            <a:avLst/>
          </a:prstGeom>
          <a:solidFill>
            <a:schemeClr val="accent1"/>
          </a:solidFill>
          <a:ln>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smtClean="0">
                <a:latin typeface="微软雅黑" panose="020B0503020204020204" pitchFamily="34" charset="-122"/>
                <a:ea typeface="微软雅黑" panose="020B0503020204020204" pitchFamily="34" charset="-122"/>
              </a:rPr>
              <a:t>2015</a:t>
            </a:r>
            <a:r>
              <a:rPr lang="zh-CN" altLang="en-US" sz="1600" b="1" dirty="0" smtClean="0">
                <a:latin typeface="微软雅黑" panose="020B0503020204020204" pitchFamily="34" charset="-122"/>
                <a:ea typeface="微软雅黑" panose="020B0503020204020204" pitchFamily="34" charset="-122"/>
              </a:rPr>
              <a:t>条例</a:t>
            </a:r>
            <a:endParaRPr lang="en-US" altLang="zh-CN" sz="1600" b="1" dirty="0">
              <a:latin typeface="微软雅黑" panose="020B0503020204020204" pitchFamily="34" charset="-122"/>
              <a:ea typeface="微软雅黑" panose="020B0503020204020204" pitchFamily="34" charset="-122"/>
            </a:endParaRPr>
          </a:p>
          <a:p>
            <a:pPr algn="ctr"/>
            <a:r>
              <a:rPr lang="zh-CN" altLang="en-US" sz="1600" b="1" dirty="0" smtClean="0">
                <a:latin typeface="微软雅黑" panose="020B0503020204020204" pitchFamily="34" charset="-122"/>
                <a:ea typeface="微软雅黑" panose="020B0503020204020204" pitchFamily="34" charset="-122"/>
              </a:rPr>
              <a:t>第</a:t>
            </a:r>
            <a:r>
              <a:rPr lang="en-US" altLang="zh-CN" sz="1600" b="1" dirty="0" smtClean="0">
                <a:latin typeface="微软雅黑" panose="020B0503020204020204" pitchFamily="34" charset="-122"/>
                <a:ea typeface="微软雅黑" panose="020B0503020204020204" pitchFamily="34" charset="-122"/>
              </a:rPr>
              <a:t>34</a:t>
            </a:r>
            <a:r>
              <a:rPr lang="zh-CN" altLang="en-US" sz="1600" b="1" dirty="0" smtClean="0">
                <a:latin typeface="微软雅黑" panose="020B0503020204020204" pitchFamily="34" charset="-122"/>
                <a:ea typeface="微软雅黑" panose="020B0503020204020204" pitchFamily="34" charset="-122"/>
              </a:rPr>
              <a:t>条</a:t>
            </a:r>
            <a:endParaRPr lang="zh-CN" altLang="en-US" sz="1600" b="1" dirty="0">
              <a:latin typeface="微软雅黑" panose="020B0503020204020204" pitchFamily="34" charset="-122"/>
              <a:ea typeface="微软雅黑" panose="020B0503020204020204" pitchFamily="34" charset="-122"/>
            </a:endParaRPr>
          </a:p>
        </p:txBody>
      </p:sp>
      <p:sp>
        <p:nvSpPr>
          <p:cNvPr id="22" name="圆角矩形 21"/>
          <p:cNvSpPr/>
          <p:nvPr/>
        </p:nvSpPr>
        <p:spPr>
          <a:xfrm>
            <a:off x="4161881" y="3949476"/>
            <a:ext cx="7780497" cy="1852233"/>
          </a:xfrm>
          <a:prstGeom prst="roundRect">
            <a:avLst/>
          </a:prstGeom>
          <a:noFill/>
          <a:ln w="12700">
            <a:solidFill>
              <a:schemeClr val="tx2"/>
            </a:solidFill>
          </a:ln>
        </p:spPr>
        <p:txBody>
          <a:bodyPr vert="horz" wrap="square" lIns="91440" tIns="45720" rIns="91440" bIns="45720" numCol="1" anchor="t" anchorCtr="0" compatLnSpc="1"/>
          <a:lstStyle/>
          <a:p>
            <a:endParaRPr lang="zh-CN" altLang="en-US"/>
          </a:p>
        </p:txBody>
      </p:sp>
      <p:sp>
        <p:nvSpPr>
          <p:cNvPr id="27" name="矩形 26"/>
          <p:cNvSpPr/>
          <p:nvPr/>
        </p:nvSpPr>
        <p:spPr>
          <a:xfrm>
            <a:off x="5533696" y="2044586"/>
            <a:ext cx="6258911" cy="1814830"/>
          </a:xfrm>
          <a:prstGeom prst="rect">
            <a:avLst/>
          </a:prstGeom>
          <a:noFill/>
        </p:spPr>
        <p:txBody>
          <a:bodyPr wrap="square">
            <a:spAutoFit/>
          </a:bodyPr>
          <a:lstStyle/>
          <a:p>
            <a:pPr algn="just"/>
            <a:r>
              <a:rPr lang="zh-CN" altLang="en-US" sz="1600" b="1" dirty="0">
                <a:latin typeface="微软雅黑" panose="020B0503020204020204" pitchFamily="34" charset="-122"/>
                <a:ea typeface="微软雅黑" panose="020B0503020204020204" pitchFamily="34" charset="-122"/>
              </a:rPr>
              <a:t>党员依法受到刑事责任追究的，党组织应当根据司法机关的生效判决、裁定、决定及其认定的事实、性质和情节，依照本条例规定给予党纪</a:t>
            </a:r>
            <a:r>
              <a:rPr lang="zh-CN" altLang="en-US" sz="1600" b="1" dirty="0" smtClean="0">
                <a:latin typeface="微软雅黑" panose="020B0503020204020204" pitchFamily="34" charset="-122"/>
                <a:ea typeface="微软雅黑" panose="020B0503020204020204" pitchFamily="34" charset="-122"/>
              </a:rPr>
              <a:t>处分，</a:t>
            </a:r>
            <a:r>
              <a:rPr lang="zh-CN" altLang="en-US" sz="1600" b="1" dirty="0" smtClean="0">
                <a:solidFill>
                  <a:srgbClr val="C00000"/>
                </a:solidFill>
                <a:latin typeface="微软雅黑" panose="020B0503020204020204" pitchFamily="34" charset="-122"/>
                <a:ea typeface="微软雅黑" panose="020B0503020204020204" pitchFamily="34" charset="-122"/>
              </a:rPr>
              <a:t>是</a:t>
            </a:r>
            <a:r>
              <a:rPr lang="zh-CN" altLang="en-US" sz="1600" b="1" dirty="0">
                <a:solidFill>
                  <a:srgbClr val="C00000"/>
                </a:solidFill>
                <a:latin typeface="微软雅黑" panose="020B0503020204020204" pitchFamily="34" charset="-122"/>
                <a:ea typeface="微软雅黑" panose="020B0503020204020204" pitchFamily="34" charset="-122"/>
              </a:rPr>
              <a:t>公职人员的由监察机关给予相应政务处分</a:t>
            </a:r>
            <a:r>
              <a:rPr lang="zh-CN" altLang="en-US" sz="1600" b="1" dirty="0">
                <a:latin typeface="微软雅黑" panose="020B0503020204020204" pitchFamily="34" charset="-122"/>
                <a:ea typeface="微软雅黑" panose="020B0503020204020204" pitchFamily="34" charset="-122"/>
              </a:rPr>
              <a:t>。 </a:t>
            </a:r>
          </a:p>
          <a:p>
            <a:pPr algn="just"/>
            <a:r>
              <a:rPr lang="zh-CN" altLang="en-US" sz="1600" b="1" dirty="0">
                <a:latin typeface="微软雅黑" panose="020B0503020204020204" pitchFamily="34" charset="-122"/>
                <a:ea typeface="微软雅黑" panose="020B0503020204020204" pitchFamily="34" charset="-122"/>
              </a:rPr>
              <a:t>党员依法受到</a:t>
            </a:r>
            <a:r>
              <a:rPr lang="zh-CN" altLang="en-US" sz="1600" b="1" dirty="0">
                <a:solidFill>
                  <a:srgbClr val="C00000"/>
                </a:solidFill>
                <a:latin typeface="微软雅黑" panose="020B0503020204020204" pitchFamily="34" charset="-122"/>
                <a:ea typeface="微软雅黑" panose="020B0503020204020204" pitchFamily="34" charset="-122"/>
              </a:rPr>
              <a:t>政务处分</a:t>
            </a:r>
            <a:r>
              <a:rPr lang="zh-CN" altLang="en-US" sz="1600" b="1" dirty="0">
                <a:latin typeface="微软雅黑" panose="020B0503020204020204" pitchFamily="34" charset="-122"/>
                <a:ea typeface="微软雅黑" panose="020B0503020204020204" pitchFamily="34" charset="-122"/>
              </a:rPr>
              <a:t>、行政处罚，应当追究党纪责任的，党组织可以根据生效的</a:t>
            </a:r>
            <a:r>
              <a:rPr lang="zh-CN" altLang="en-US" sz="1600" b="1" dirty="0">
                <a:solidFill>
                  <a:srgbClr val="C00000"/>
                </a:solidFill>
                <a:latin typeface="微软雅黑" panose="020B0503020204020204" pitchFamily="34" charset="-122"/>
                <a:ea typeface="微软雅黑" panose="020B0503020204020204" pitchFamily="34" charset="-122"/>
              </a:rPr>
              <a:t>政务处分</a:t>
            </a:r>
            <a:r>
              <a:rPr lang="zh-CN" altLang="en-US" sz="1600" b="1" dirty="0">
                <a:latin typeface="微软雅黑" panose="020B0503020204020204" pitchFamily="34" charset="-122"/>
                <a:ea typeface="微软雅黑" panose="020B0503020204020204" pitchFamily="34" charset="-122"/>
              </a:rPr>
              <a:t>、行政处罚决定认定的事实、性质和情节，经核实后依照规定给予党纪处分或者组织处理。 </a:t>
            </a:r>
          </a:p>
          <a:p>
            <a:pPr algn="just"/>
            <a:endParaRPr lang="zh-CN" altLang="en-US" sz="1600" b="1" dirty="0">
              <a:latin typeface="微软雅黑" panose="020B0503020204020204" pitchFamily="34" charset="-122"/>
              <a:ea typeface="微软雅黑" panose="020B0503020204020204" pitchFamily="34" charset="-122"/>
            </a:endParaRPr>
          </a:p>
        </p:txBody>
      </p:sp>
      <p:sp>
        <p:nvSpPr>
          <p:cNvPr id="28" name="矩形 27"/>
          <p:cNvSpPr/>
          <p:nvPr/>
        </p:nvSpPr>
        <p:spPr>
          <a:xfrm>
            <a:off x="5533697" y="3949476"/>
            <a:ext cx="6258910" cy="1814830"/>
          </a:xfrm>
          <a:prstGeom prst="rect">
            <a:avLst/>
          </a:prstGeom>
          <a:noFill/>
        </p:spPr>
        <p:txBody>
          <a:bodyPr wrap="square">
            <a:spAutoFit/>
          </a:bodyPr>
          <a:lstStyle/>
          <a:p>
            <a:r>
              <a:rPr lang="zh-CN" altLang="zh-CN" sz="1600" b="1" dirty="0">
                <a:latin typeface="微软雅黑" panose="020B0503020204020204" pitchFamily="34" charset="-122"/>
                <a:ea typeface="微软雅黑" panose="020B0503020204020204" pitchFamily="34" charset="-122"/>
              </a:rPr>
              <a:t>党员依法受到刑事责任追究的，党组织应当根据司法机关的生效判决、裁定、决定及其认定的事实、性质和情节，依照本条例规定给予党纪处分或者组织处理。</a:t>
            </a:r>
          </a:p>
          <a:p>
            <a:r>
              <a:rPr lang="zh-CN" altLang="zh-CN" sz="1600" b="1" dirty="0">
                <a:latin typeface="微软雅黑" panose="020B0503020204020204" pitchFamily="34" charset="-122"/>
                <a:ea typeface="微软雅黑" panose="020B0503020204020204" pitchFamily="34" charset="-122"/>
              </a:rPr>
              <a:t>党员依法受到行政处罚、</a:t>
            </a:r>
            <a:r>
              <a:rPr lang="zh-CN" altLang="zh-CN" sz="1600" b="1" dirty="0">
                <a:solidFill>
                  <a:srgbClr val="00B0F0"/>
                </a:solidFill>
                <a:latin typeface="微软雅黑" panose="020B0503020204020204" pitchFamily="34" charset="-122"/>
                <a:ea typeface="微软雅黑" panose="020B0503020204020204" pitchFamily="34" charset="-122"/>
              </a:rPr>
              <a:t>行政处分</a:t>
            </a:r>
            <a:r>
              <a:rPr lang="zh-CN" altLang="zh-CN" sz="1600" b="1" dirty="0">
                <a:latin typeface="微软雅黑" panose="020B0503020204020204" pitchFamily="34" charset="-122"/>
                <a:ea typeface="微软雅黑" panose="020B0503020204020204" pitchFamily="34" charset="-122"/>
              </a:rPr>
              <a:t>，应当追究党纪责任的，党组织可以根据生效的行政处罚、</a:t>
            </a:r>
            <a:r>
              <a:rPr lang="zh-CN" altLang="zh-CN" sz="1600" b="1" dirty="0">
                <a:solidFill>
                  <a:srgbClr val="00B0F0"/>
                </a:solidFill>
                <a:latin typeface="微软雅黑" panose="020B0503020204020204" pitchFamily="34" charset="-122"/>
                <a:ea typeface="微软雅黑" panose="020B0503020204020204" pitchFamily="34" charset="-122"/>
              </a:rPr>
              <a:t>行政处分</a:t>
            </a:r>
            <a:r>
              <a:rPr lang="zh-CN" altLang="zh-CN" sz="1600" b="1" dirty="0">
                <a:latin typeface="微软雅黑" panose="020B0503020204020204" pitchFamily="34" charset="-122"/>
                <a:ea typeface="微软雅黑" panose="020B0503020204020204" pitchFamily="34" charset="-122"/>
              </a:rPr>
              <a:t>决定认定的事实、性质和情节，经核实后依照本条例规定给予党纪处分或者组织处理。</a:t>
            </a:r>
          </a:p>
          <a:p>
            <a:endParaRPr lang="zh-CN" altLang="zh-CN" sz="1600" b="1" dirty="0">
              <a:latin typeface="微软雅黑" panose="020B0503020204020204" pitchFamily="34" charset="-122"/>
              <a:ea typeface="微软雅黑" panose="020B0503020204020204" pitchFamily="34" charset="-122"/>
            </a:endParaRPr>
          </a:p>
        </p:txBody>
      </p:sp>
      <p:pic>
        <p:nvPicPr>
          <p:cNvPr id="23" name="图片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7656" y="5943600"/>
            <a:ext cx="6228769" cy="9144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250" fill="hold"/>
                                        <p:tgtEl>
                                          <p:spTgt spid="8"/>
                                        </p:tgtEl>
                                        <p:attrNameLst>
                                          <p:attrName>ppt_w</p:attrName>
                                        </p:attrNameLst>
                                      </p:cBhvr>
                                      <p:tavLst>
                                        <p:tav tm="0">
                                          <p:val>
                                            <p:fltVal val="0"/>
                                          </p:val>
                                        </p:tav>
                                        <p:tav tm="100000">
                                          <p:val>
                                            <p:strVal val="#ppt_w"/>
                                          </p:val>
                                        </p:tav>
                                      </p:tavLst>
                                    </p:anim>
                                    <p:anim calcmode="lin" valueType="num">
                                      <p:cBhvr>
                                        <p:cTn id="8" dur="250" fill="hold"/>
                                        <p:tgtEl>
                                          <p:spTgt spid="8"/>
                                        </p:tgtEl>
                                        <p:attrNameLst>
                                          <p:attrName>ppt_h</p:attrName>
                                        </p:attrNameLst>
                                      </p:cBhvr>
                                      <p:tavLst>
                                        <p:tav tm="0">
                                          <p:val>
                                            <p:fltVal val="0"/>
                                          </p:val>
                                        </p:tav>
                                        <p:tav tm="100000">
                                          <p:val>
                                            <p:strVal val="#ppt_h"/>
                                          </p:val>
                                        </p:tav>
                                      </p:tavLst>
                                    </p:anim>
                                    <p:animEffect transition="in" filter="fade">
                                      <p:cBhvr>
                                        <p:cTn id="9" dur="250"/>
                                        <p:tgtEl>
                                          <p:spTgt spid="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250" fill="hold"/>
                                        <p:tgtEl>
                                          <p:spTgt spid="13"/>
                                        </p:tgtEl>
                                        <p:attrNameLst>
                                          <p:attrName>ppt_w</p:attrName>
                                        </p:attrNameLst>
                                      </p:cBhvr>
                                      <p:tavLst>
                                        <p:tav tm="0">
                                          <p:val>
                                            <p:fltVal val="0"/>
                                          </p:val>
                                        </p:tav>
                                        <p:tav tm="100000">
                                          <p:val>
                                            <p:strVal val="#ppt_w"/>
                                          </p:val>
                                        </p:tav>
                                      </p:tavLst>
                                    </p:anim>
                                    <p:anim calcmode="lin" valueType="num">
                                      <p:cBhvr>
                                        <p:cTn id="14" dur="250" fill="hold"/>
                                        <p:tgtEl>
                                          <p:spTgt spid="13"/>
                                        </p:tgtEl>
                                        <p:attrNameLst>
                                          <p:attrName>ppt_h</p:attrName>
                                        </p:attrNameLst>
                                      </p:cBhvr>
                                      <p:tavLst>
                                        <p:tav tm="0">
                                          <p:val>
                                            <p:fltVal val="0"/>
                                          </p:val>
                                        </p:tav>
                                        <p:tav tm="100000">
                                          <p:val>
                                            <p:strVal val="#ppt_h"/>
                                          </p:val>
                                        </p:tav>
                                      </p:tavLst>
                                    </p:anim>
                                    <p:animEffect transition="in" filter="fade">
                                      <p:cBhvr>
                                        <p:cTn id="15" dur="250"/>
                                        <p:tgtEl>
                                          <p:spTgt spid="13"/>
                                        </p:tgtEl>
                                      </p:cBhvr>
                                    </p:animEffect>
                                  </p:childTnLst>
                                </p:cTn>
                              </p:par>
                            </p:childTnLst>
                          </p:cTn>
                        </p:par>
                        <p:par>
                          <p:cTn id="16" fill="hold">
                            <p:stCondLst>
                              <p:cond delay="1000"/>
                            </p:stCondLst>
                            <p:childTnLst>
                              <p:par>
                                <p:cTn id="17" presetID="22" presetClass="entr" presetSubtype="8"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250"/>
                                        <p:tgtEl>
                                          <p:spTgt spid="9"/>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250" fill="hold"/>
                                        <p:tgtEl>
                                          <p:spTgt spid="12"/>
                                        </p:tgtEl>
                                        <p:attrNameLst>
                                          <p:attrName>ppt_w</p:attrName>
                                        </p:attrNameLst>
                                      </p:cBhvr>
                                      <p:tavLst>
                                        <p:tav tm="0">
                                          <p:val>
                                            <p:fltVal val="0"/>
                                          </p:val>
                                        </p:tav>
                                        <p:tav tm="100000">
                                          <p:val>
                                            <p:strVal val="#ppt_w"/>
                                          </p:val>
                                        </p:tav>
                                      </p:tavLst>
                                    </p:anim>
                                    <p:anim calcmode="lin" valueType="num">
                                      <p:cBhvr>
                                        <p:cTn id="24" dur="250" fill="hold"/>
                                        <p:tgtEl>
                                          <p:spTgt spid="12"/>
                                        </p:tgtEl>
                                        <p:attrNameLst>
                                          <p:attrName>ppt_h</p:attrName>
                                        </p:attrNameLst>
                                      </p:cBhvr>
                                      <p:tavLst>
                                        <p:tav tm="0">
                                          <p:val>
                                            <p:fltVal val="0"/>
                                          </p:val>
                                        </p:tav>
                                        <p:tav tm="100000">
                                          <p:val>
                                            <p:strVal val="#ppt_h"/>
                                          </p:val>
                                        </p:tav>
                                      </p:tavLst>
                                    </p:anim>
                                    <p:animEffect transition="in" filter="fade">
                                      <p:cBhvr>
                                        <p:cTn id="25" dur="250"/>
                                        <p:tgtEl>
                                          <p:spTgt spid="12"/>
                                        </p:tgtEl>
                                      </p:cBhvr>
                                    </p:animEffect>
                                  </p:childTnLst>
                                </p:cTn>
                              </p:par>
                            </p:childTnLst>
                          </p:cTn>
                        </p:par>
                        <p:par>
                          <p:cTn id="26" fill="hold">
                            <p:stCondLst>
                              <p:cond delay="2000"/>
                            </p:stCondLst>
                            <p:childTnLst>
                              <p:par>
                                <p:cTn id="27" presetID="22" presetClass="entr" presetSubtype="2"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right)">
                                      <p:cBhvr>
                                        <p:cTn id="29" dur="250"/>
                                        <p:tgtEl>
                                          <p:spTgt spid="7"/>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ipe(left)">
                                      <p:cBhvr>
                                        <p:cTn id="33" dur="250"/>
                                        <p:tgtEl>
                                          <p:spTgt spid="6"/>
                                        </p:tgtEl>
                                      </p:cBhvr>
                                    </p:animEffect>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p:cTn id="37" dur="250" fill="hold"/>
                                        <p:tgtEl>
                                          <p:spTgt spid="14"/>
                                        </p:tgtEl>
                                        <p:attrNameLst>
                                          <p:attrName>ppt_w</p:attrName>
                                        </p:attrNameLst>
                                      </p:cBhvr>
                                      <p:tavLst>
                                        <p:tav tm="0">
                                          <p:val>
                                            <p:fltVal val="0"/>
                                          </p:val>
                                        </p:tav>
                                        <p:tav tm="100000">
                                          <p:val>
                                            <p:strVal val="#ppt_w"/>
                                          </p:val>
                                        </p:tav>
                                      </p:tavLst>
                                    </p:anim>
                                    <p:anim calcmode="lin" valueType="num">
                                      <p:cBhvr>
                                        <p:cTn id="38" dur="250" fill="hold"/>
                                        <p:tgtEl>
                                          <p:spTgt spid="14"/>
                                        </p:tgtEl>
                                        <p:attrNameLst>
                                          <p:attrName>ppt_h</p:attrName>
                                        </p:attrNameLst>
                                      </p:cBhvr>
                                      <p:tavLst>
                                        <p:tav tm="0">
                                          <p:val>
                                            <p:fltVal val="0"/>
                                          </p:val>
                                        </p:tav>
                                        <p:tav tm="100000">
                                          <p:val>
                                            <p:strVal val="#ppt_h"/>
                                          </p:val>
                                        </p:tav>
                                      </p:tavLst>
                                    </p:anim>
                                    <p:animEffect transition="in" filter="fade">
                                      <p:cBhvr>
                                        <p:cTn id="39" dur="250"/>
                                        <p:tgtEl>
                                          <p:spTgt spid="14"/>
                                        </p:tgtEl>
                                      </p:cBhvr>
                                    </p:animEffect>
                                  </p:childTnLst>
                                </p:cTn>
                              </p:par>
                            </p:childTnLst>
                          </p:cTn>
                        </p:par>
                        <p:par>
                          <p:cTn id="40" fill="hold">
                            <p:stCondLst>
                              <p:cond delay="3500"/>
                            </p:stCondLst>
                            <p:childTnLst>
                              <p:par>
                                <p:cTn id="41" presetID="6" presetClass="emph" presetSubtype="0" decel="100000" fill="hold" grpId="1" nodeType="afterEffect">
                                  <p:stCondLst>
                                    <p:cond delay="0"/>
                                  </p:stCondLst>
                                  <p:childTnLst>
                                    <p:animScale>
                                      <p:cBhvr>
                                        <p:cTn id="42" dur="250" fill="hold"/>
                                        <p:tgtEl>
                                          <p:spTgt spid="14"/>
                                        </p:tgtEl>
                                      </p:cBhvr>
                                      <p:by x="120000" y="120000"/>
                                    </p:animScale>
                                  </p:childTnLst>
                                </p:cTn>
                              </p:par>
                            </p:childTnLst>
                          </p:cTn>
                        </p:par>
                        <p:par>
                          <p:cTn id="43" fill="hold">
                            <p:stCondLst>
                              <p:cond delay="4000"/>
                            </p:stCondLst>
                            <p:childTnLst>
                              <p:par>
                                <p:cTn id="44" presetID="6" presetClass="emph" presetSubtype="0" decel="100000" fill="hold" grpId="2" nodeType="afterEffect">
                                  <p:stCondLst>
                                    <p:cond delay="0"/>
                                  </p:stCondLst>
                                  <p:childTnLst>
                                    <p:animScale>
                                      <p:cBhvr>
                                        <p:cTn id="45" dur="250" fill="hold"/>
                                        <p:tgtEl>
                                          <p:spTgt spid="14"/>
                                        </p:tgtEl>
                                      </p:cBhvr>
                                      <p:by x="83000" y="83000"/>
                                    </p:animScale>
                                  </p:childTnLst>
                                </p:cTn>
                              </p:par>
                            </p:childTnLst>
                          </p:cTn>
                        </p:par>
                        <p:par>
                          <p:cTn id="46" fill="hold">
                            <p:stCondLst>
                              <p:cond delay="4500"/>
                            </p:stCondLst>
                            <p:childTnLst>
                              <p:par>
                                <p:cTn id="47" presetID="12" presetClass="entr" presetSubtype="8" fill="hold" grpId="0" nodeType="after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additive="base">
                                        <p:cTn id="49" dur="500"/>
                                        <p:tgtEl>
                                          <p:spTgt spid="16"/>
                                        </p:tgtEl>
                                        <p:attrNameLst>
                                          <p:attrName>ppt_x</p:attrName>
                                        </p:attrNameLst>
                                      </p:cBhvr>
                                      <p:tavLst>
                                        <p:tav tm="0">
                                          <p:val>
                                            <p:strVal val="#ppt_x-#ppt_w*1.125000"/>
                                          </p:val>
                                        </p:tav>
                                        <p:tav tm="100000">
                                          <p:val>
                                            <p:strVal val="#ppt_x"/>
                                          </p:val>
                                        </p:tav>
                                      </p:tavLst>
                                    </p:anim>
                                    <p:animEffect transition="in" filter="wipe(right)">
                                      <p:cBhvr>
                                        <p:cTn id="50" dur="500"/>
                                        <p:tgtEl>
                                          <p:spTgt spid="16"/>
                                        </p:tgtEl>
                                      </p:cBhvr>
                                    </p:animEffect>
                                  </p:childTnLst>
                                </p:cTn>
                              </p:par>
                            </p:childTnLst>
                          </p:cTn>
                        </p:par>
                        <p:par>
                          <p:cTn id="51" fill="hold">
                            <p:stCondLst>
                              <p:cond delay="5000"/>
                            </p:stCondLst>
                            <p:childTnLst>
                              <p:par>
                                <p:cTn id="52" presetID="53" presetClass="entr" presetSubtype="16" fill="hold" grpId="0" nodeType="afterEffect">
                                  <p:stCondLst>
                                    <p:cond delay="0"/>
                                  </p:stCondLst>
                                  <p:iterate type="lt">
                                    <p:tmPct val="10000"/>
                                  </p:iterate>
                                  <p:childTnLst>
                                    <p:set>
                                      <p:cBhvr>
                                        <p:cTn id="53" dur="1" fill="hold">
                                          <p:stCondLst>
                                            <p:cond delay="0"/>
                                          </p:stCondLst>
                                        </p:cTn>
                                        <p:tgtEl>
                                          <p:spTgt spid="27"/>
                                        </p:tgtEl>
                                        <p:attrNameLst>
                                          <p:attrName>style.visibility</p:attrName>
                                        </p:attrNameLst>
                                      </p:cBhvr>
                                      <p:to>
                                        <p:strVal val="visible"/>
                                      </p:to>
                                    </p:set>
                                    <p:anim calcmode="lin" valueType="num">
                                      <p:cBhvr>
                                        <p:cTn id="54" dur="250" fill="hold"/>
                                        <p:tgtEl>
                                          <p:spTgt spid="27"/>
                                        </p:tgtEl>
                                        <p:attrNameLst>
                                          <p:attrName>ppt_w</p:attrName>
                                        </p:attrNameLst>
                                      </p:cBhvr>
                                      <p:tavLst>
                                        <p:tav tm="0">
                                          <p:val>
                                            <p:fltVal val="0"/>
                                          </p:val>
                                        </p:tav>
                                        <p:tav tm="100000">
                                          <p:val>
                                            <p:strVal val="#ppt_w"/>
                                          </p:val>
                                        </p:tav>
                                      </p:tavLst>
                                    </p:anim>
                                    <p:anim calcmode="lin" valueType="num">
                                      <p:cBhvr>
                                        <p:cTn id="55" dur="250" fill="hold"/>
                                        <p:tgtEl>
                                          <p:spTgt spid="27"/>
                                        </p:tgtEl>
                                        <p:attrNameLst>
                                          <p:attrName>ppt_h</p:attrName>
                                        </p:attrNameLst>
                                      </p:cBhvr>
                                      <p:tavLst>
                                        <p:tav tm="0">
                                          <p:val>
                                            <p:fltVal val="0"/>
                                          </p:val>
                                        </p:tav>
                                        <p:tav tm="100000">
                                          <p:val>
                                            <p:strVal val="#ppt_h"/>
                                          </p:val>
                                        </p:tav>
                                      </p:tavLst>
                                    </p:anim>
                                    <p:animEffect transition="in" filter="fade">
                                      <p:cBhvr>
                                        <p:cTn id="56" dur="250"/>
                                        <p:tgtEl>
                                          <p:spTgt spid="27"/>
                                        </p:tgtEl>
                                      </p:cBhvr>
                                    </p:animEffect>
                                  </p:childTnLst>
                                </p:cTn>
                              </p:par>
                            </p:childTnLst>
                          </p:cTn>
                        </p:par>
                        <p:par>
                          <p:cTn id="57" fill="hold">
                            <p:stCondLst>
                              <p:cond delay="7125"/>
                            </p:stCondLst>
                            <p:childTnLst>
                              <p:par>
                                <p:cTn id="58" presetID="53" presetClass="entr" presetSubtype="16" fill="hold" grpId="0" nodeType="afterEffect">
                                  <p:stCondLst>
                                    <p:cond delay="0"/>
                                  </p:stCondLst>
                                  <p:childTnLst>
                                    <p:set>
                                      <p:cBhvr>
                                        <p:cTn id="59" dur="1" fill="hold">
                                          <p:stCondLst>
                                            <p:cond delay="0"/>
                                          </p:stCondLst>
                                        </p:cTn>
                                        <p:tgtEl>
                                          <p:spTgt spid="21"/>
                                        </p:tgtEl>
                                        <p:attrNameLst>
                                          <p:attrName>style.visibility</p:attrName>
                                        </p:attrNameLst>
                                      </p:cBhvr>
                                      <p:to>
                                        <p:strVal val="visible"/>
                                      </p:to>
                                    </p:set>
                                    <p:anim calcmode="lin" valueType="num">
                                      <p:cBhvr>
                                        <p:cTn id="60" dur="250" fill="hold"/>
                                        <p:tgtEl>
                                          <p:spTgt spid="21"/>
                                        </p:tgtEl>
                                        <p:attrNameLst>
                                          <p:attrName>ppt_w</p:attrName>
                                        </p:attrNameLst>
                                      </p:cBhvr>
                                      <p:tavLst>
                                        <p:tav tm="0">
                                          <p:val>
                                            <p:fltVal val="0"/>
                                          </p:val>
                                        </p:tav>
                                        <p:tav tm="100000">
                                          <p:val>
                                            <p:strVal val="#ppt_w"/>
                                          </p:val>
                                        </p:tav>
                                      </p:tavLst>
                                    </p:anim>
                                    <p:anim calcmode="lin" valueType="num">
                                      <p:cBhvr>
                                        <p:cTn id="61" dur="250" fill="hold"/>
                                        <p:tgtEl>
                                          <p:spTgt spid="21"/>
                                        </p:tgtEl>
                                        <p:attrNameLst>
                                          <p:attrName>ppt_h</p:attrName>
                                        </p:attrNameLst>
                                      </p:cBhvr>
                                      <p:tavLst>
                                        <p:tav tm="0">
                                          <p:val>
                                            <p:fltVal val="0"/>
                                          </p:val>
                                        </p:tav>
                                        <p:tav tm="100000">
                                          <p:val>
                                            <p:strVal val="#ppt_h"/>
                                          </p:val>
                                        </p:tav>
                                      </p:tavLst>
                                    </p:anim>
                                    <p:animEffect transition="in" filter="fade">
                                      <p:cBhvr>
                                        <p:cTn id="62" dur="250"/>
                                        <p:tgtEl>
                                          <p:spTgt spid="21"/>
                                        </p:tgtEl>
                                      </p:cBhvr>
                                    </p:animEffect>
                                  </p:childTnLst>
                                </p:cTn>
                              </p:par>
                            </p:childTnLst>
                          </p:cTn>
                        </p:par>
                        <p:par>
                          <p:cTn id="63" fill="hold">
                            <p:stCondLst>
                              <p:cond delay="7625"/>
                            </p:stCondLst>
                            <p:childTnLst>
                              <p:par>
                                <p:cTn id="64" presetID="6" presetClass="emph" presetSubtype="0" decel="100000" fill="hold" grpId="1" nodeType="afterEffect">
                                  <p:stCondLst>
                                    <p:cond delay="0"/>
                                  </p:stCondLst>
                                  <p:childTnLst>
                                    <p:animScale>
                                      <p:cBhvr>
                                        <p:cTn id="65" dur="250" fill="hold"/>
                                        <p:tgtEl>
                                          <p:spTgt spid="21"/>
                                        </p:tgtEl>
                                      </p:cBhvr>
                                      <p:by x="120000" y="120000"/>
                                    </p:animScale>
                                  </p:childTnLst>
                                </p:cTn>
                              </p:par>
                            </p:childTnLst>
                          </p:cTn>
                        </p:par>
                        <p:par>
                          <p:cTn id="66" fill="hold">
                            <p:stCondLst>
                              <p:cond delay="8125"/>
                            </p:stCondLst>
                            <p:childTnLst>
                              <p:par>
                                <p:cTn id="67" presetID="6" presetClass="emph" presetSubtype="0" decel="100000" fill="hold" grpId="2" nodeType="afterEffect">
                                  <p:stCondLst>
                                    <p:cond delay="0"/>
                                  </p:stCondLst>
                                  <p:childTnLst>
                                    <p:animScale>
                                      <p:cBhvr>
                                        <p:cTn id="68" dur="250" fill="hold"/>
                                        <p:tgtEl>
                                          <p:spTgt spid="21"/>
                                        </p:tgtEl>
                                      </p:cBhvr>
                                      <p:by x="83000" y="83000"/>
                                    </p:animScale>
                                  </p:childTnLst>
                                </p:cTn>
                              </p:par>
                            </p:childTnLst>
                          </p:cTn>
                        </p:par>
                        <p:par>
                          <p:cTn id="69" fill="hold">
                            <p:stCondLst>
                              <p:cond delay="8625"/>
                            </p:stCondLst>
                            <p:childTnLst>
                              <p:par>
                                <p:cTn id="70" presetID="12" presetClass="entr" presetSubtype="8" fill="hold" grpId="0" nodeType="afterEffect">
                                  <p:stCondLst>
                                    <p:cond delay="0"/>
                                  </p:stCondLst>
                                  <p:childTnLst>
                                    <p:set>
                                      <p:cBhvr>
                                        <p:cTn id="71" dur="1" fill="hold">
                                          <p:stCondLst>
                                            <p:cond delay="0"/>
                                          </p:stCondLst>
                                        </p:cTn>
                                        <p:tgtEl>
                                          <p:spTgt spid="22"/>
                                        </p:tgtEl>
                                        <p:attrNameLst>
                                          <p:attrName>style.visibility</p:attrName>
                                        </p:attrNameLst>
                                      </p:cBhvr>
                                      <p:to>
                                        <p:strVal val="visible"/>
                                      </p:to>
                                    </p:set>
                                    <p:anim calcmode="lin" valueType="num">
                                      <p:cBhvr additive="base">
                                        <p:cTn id="72" dur="500"/>
                                        <p:tgtEl>
                                          <p:spTgt spid="22"/>
                                        </p:tgtEl>
                                        <p:attrNameLst>
                                          <p:attrName>ppt_x</p:attrName>
                                        </p:attrNameLst>
                                      </p:cBhvr>
                                      <p:tavLst>
                                        <p:tav tm="0">
                                          <p:val>
                                            <p:strVal val="#ppt_x-#ppt_w*1.125000"/>
                                          </p:val>
                                        </p:tav>
                                        <p:tav tm="100000">
                                          <p:val>
                                            <p:strVal val="#ppt_x"/>
                                          </p:val>
                                        </p:tav>
                                      </p:tavLst>
                                    </p:anim>
                                    <p:animEffect transition="in" filter="wipe(right)">
                                      <p:cBhvr>
                                        <p:cTn id="73" dur="500"/>
                                        <p:tgtEl>
                                          <p:spTgt spid="22"/>
                                        </p:tgtEl>
                                      </p:cBhvr>
                                    </p:animEffect>
                                  </p:childTnLst>
                                </p:cTn>
                              </p:par>
                            </p:childTnLst>
                          </p:cTn>
                        </p:par>
                        <p:par>
                          <p:cTn id="74" fill="hold">
                            <p:stCondLst>
                              <p:cond delay="9125"/>
                            </p:stCondLst>
                            <p:childTnLst>
                              <p:par>
                                <p:cTn id="75" presetID="53" presetClass="entr" presetSubtype="16" fill="hold" grpId="0" nodeType="afterEffect">
                                  <p:stCondLst>
                                    <p:cond delay="0"/>
                                  </p:stCondLst>
                                  <p:iterate type="lt">
                                    <p:tmPct val="10000"/>
                                  </p:iterate>
                                  <p:childTnLst>
                                    <p:set>
                                      <p:cBhvr>
                                        <p:cTn id="76" dur="1" fill="hold">
                                          <p:stCondLst>
                                            <p:cond delay="0"/>
                                          </p:stCondLst>
                                        </p:cTn>
                                        <p:tgtEl>
                                          <p:spTgt spid="28"/>
                                        </p:tgtEl>
                                        <p:attrNameLst>
                                          <p:attrName>style.visibility</p:attrName>
                                        </p:attrNameLst>
                                      </p:cBhvr>
                                      <p:to>
                                        <p:strVal val="visible"/>
                                      </p:to>
                                    </p:set>
                                    <p:anim calcmode="lin" valueType="num">
                                      <p:cBhvr>
                                        <p:cTn id="77" dur="250" fill="hold"/>
                                        <p:tgtEl>
                                          <p:spTgt spid="28"/>
                                        </p:tgtEl>
                                        <p:attrNameLst>
                                          <p:attrName>ppt_w</p:attrName>
                                        </p:attrNameLst>
                                      </p:cBhvr>
                                      <p:tavLst>
                                        <p:tav tm="0">
                                          <p:val>
                                            <p:fltVal val="0"/>
                                          </p:val>
                                        </p:tav>
                                        <p:tav tm="100000">
                                          <p:val>
                                            <p:strVal val="#ppt_w"/>
                                          </p:val>
                                        </p:tav>
                                      </p:tavLst>
                                    </p:anim>
                                    <p:anim calcmode="lin" valueType="num">
                                      <p:cBhvr>
                                        <p:cTn id="78" dur="250" fill="hold"/>
                                        <p:tgtEl>
                                          <p:spTgt spid="28"/>
                                        </p:tgtEl>
                                        <p:attrNameLst>
                                          <p:attrName>ppt_h</p:attrName>
                                        </p:attrNameLst>
                                      </p:cBhvr>
                                      <p:tavLst>
                                        <p:tav tm="0">
                                          <p:val>
                                            <p:fltVal val="0"/>
                                          </p:val>
                                        </p:tav>
                                        <p:tav tm="100000">
                                          <p:val>
                                            <p:strVal val="#ppt_h"/>
                                          </p:val>
                                        </p:tav>
                                      </p:tavLst>
                                    </p:anim>
                                    <p:animEffect transition="in" filter="fade">
                                      <p:cBhvr>
                                        <p:cTn id="79" dur="25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P spid="8" grpId="0" bldLvl="0" animBg="1"/>
      <p:bldP spid="12" grpId="0" bldLvl="0" animBg="1"/>
      <p:bldP spid="13" grpId="0"/>
      <p:bldP spid="14" grpId="0" bldLvl="0" animBg="1"/>
      <p:bldP spid="14" grpId="1" bldLvl="0" animBg="1"/>
      <p:bldP spid="14" grpId="2" bldLvl="0" animBg="1"/>
      <p:bldP spid="16" grpId="0" bldLvl="0" animBg="1"/>
      <p:bldP spid="21" grpId="0" bldLvl="0" animBg="1"/>
      <p:bldP spid="21" grpId="1" bldLvl="0" animBg="1"/>
      <p:bldP spid="21" grpId="2" bldLvl="0" animBg="1"/>
      <p:bldP spid="22" grpId="0" bldLvl="0" animBg="1"/>
      <p:bldP spid="27" grpId="0"/>
      <p:bldP spid="28"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88923" y="246423"/>
            <a:ext cx="4103077" cy="675011"/>
          </a:xfrm>
          <a:prstGeom prst="rect">
            <a:avLst/>
          </a:prstGeom>
        </p:spPr>
      </p:pic>
      <p:cxnSp>
        <p:nvCxnSpPr>
          <p:cNvPr id="3" name="直接连接符 2"/>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060287" y="353095"/>
            <a:ext cx="5262188" cy="461665"/>
          </a:xfrm>
          <a:prstGeom prst="rect">
            <a:avLst/>
          </a:prstGeom>
        </p:spPr>
        <p:txBody>
          <a:bodyPr wrap="square">
            <a:spAutoFit/>
          </a:bodyPr>
          <a:lstStyle/>
          <a:p>
            <a:r>
              <a:rPr lang="zh-CN" altLang="en-US" sz="2400" b="1" dirty="0" smtClean="0">
                <a:solidFill>
                  <a:schemeClr val="accent1"/>
                </a:solidFill>
                <a:latin typeface="微软雅黑" panose="020B0503020204020204" pitchFamily="34" charset="-122"/>
                <a:ea typeface="微软雅黑" panose="020B0503020204020204" pitchFamily="34" charset="-122"/>
              </a:rPr>
              <a:t>第二部分：总则</a:t>
            </a:r>
            <a:endParaRPr lang="zh-CN" altLang="en-US" sz="2400" b="1" dirty="0">
              <a:solidFill>
                <a:srgbClr val="C00000"/>
              </a:solidFill>
              <a:latin typeface="微软雅黑" panose="020B0503020204020204" pitchFamily="34" charset="-122"/>
              <a:ea typeface="微软雅黑" panose="020B0503020204020204" pitchFamily="34" charset="-122"/>
            </a:endParaRPr>
          </a:p>
        </p:txBody>
      </p:sp>
      <p:sp>
        <p:nvSpPr>
          <p:cNvPr id="5" name="Freeform 29"/>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6" name="Freeform 5"/>
          <p:cNvSpPr/>
          <p:nvPr/>
        </p:nvSpPr>
        <p:spPr bwMode="auto">
          <a:xfrm>
            <a:off x="2134024" y="2343480"/>
            <a:ext cx="1520530" cy="311615"/>
          </a:xfrm>
          <a:custGeom>
            <a:avLst/>
            <a:gdLst>
              <a:gd name="T0" fmla="*/ 0 w 5290"/>
              <a:gd name="T1" fmla="*/ 0 h 1083"/>
              <a:gd name="T2" fmla="*/ 3703 w 5290"/>
              <a:gd name="T3" fmla="*/ 0 h 1083"/>
              <a:gd name="T4" fmla="*/ 5290 w 5290"/>
              <a:gd name="T5" fmla="*/ 1083 h 1083"/>
              <a:gd name="T6" fmla="*/ 3774 w 5290"/>
              <a:gd name="T7" fmla="*/ 157 h 1083"/>
              <a:gd name="T8" fmla="*/ 0 w 5290"/>
              <a:gd name="T9" fmla="*/ 157 h 1083"/>
              <a:gd name="T10" fmla="*/ 0 w 5290"/>
              <a:gd name="T11" fmla="*/ 0 h 1083"/>
            </a:gdLst>
            <a:ahLst/>
            <a:cxnLst>
              <a:cxn ang="0">
                <a:pos x="T0" y="T1"/>
              </a:cxn>
              <a:cxn ang="0">
                <a:pos x="T2" y="T3"/>
              </a:cxn>
              <a:cxn ang="0">
                <a:pos x="T4" y="T5"/>
              </a:cxn>
              <a:cxn ang="0">
                <a:pos x="T6" y="T7"/>
              </a:cxn>
              <a:cxn ang="0">
                <a:pos x="T8" y="T9"/>
              </a:cxn>
              <a:cxn ang="0">
                <a:pos x="T10" y="T11"/>
              </a:cxn>
            </a:cxnLst>
            <a:rect l="0" t="0" r="r" b="b"/>
            <a:pathLst>
              <a:path w="5290" h="1083">
                <a:moveTo>
                  <a:pt x="0" y="0"/>
                </a:moveTo>
                <a:lnTo>
                  <a:pt x="3703" y="0"/>
                </a:lnTo>
                <a:cubicBezTo>
                  <a:pt x="4422" y="0"/>
                  <a:pt x="5040" y="451"/>
                  <a:pt x="5290" y="1083"/>
                </a:cubicBezTo>
                <a:cubicBezTo>
                  <a:pt x="5006" y="534"/>
                  <a:pt x="4432" y="157"/>
                  <a:pt x="3774" y="157"/>
                </a:cubicBezTo>
                <a:lnTo>
                  <a:pt x="0" y="157"/>
                </a:lnTo>
                <a:lnTo>
                  <a:pt x="0" y="0"/>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7" name="Freeform 6"/>
          <p:cNvSpPr/>
          <p:nvPr/>
        </p:nvSpPr>
        <p:spPr bwMode="auto">
          <a:xfrm>
            <a:off x="787271" y="4686221"/>
            <a:ext cx="2839573" cy="311615"/>
          </a:xfrm>
          <a:custGeom>
            <a:avLst/>
            <a:gdLst>
              <a:gd name="T0" fmla="*/ 9880 w 9880"/>
              <a:gd name="T1" fmla="*/ 1083 h 1083"/>
              <a:gd name="T2" fmla="*/ 1586 w 9880"/>
              <a:gd name="T3" fmla="*/ 1083 h 1083"/>
              <a:gd name="T4" fmla="*/ 0 w 9880"/>
              <a:gd name="T5" fmla="*/ 0 h 1083"/>
              <a:gd name="T6" fmla="*/ 1515 w 9880"/>
              <a:gd name="T7" fmla="*/ 926 h 1083"/>
              <a:gd name="T8" fmla="*/ 9880 w 9880"/>
              <a:gd name="T9" fmla="*/ 926 h 1083"/>
              <a:gd name="T10" fmla="*/ 9880 w 9880"/>
              <a:gd name="T11" fmla="*/ 1083 h 1083"/>
            </a:gdLst>
            <a:ahLst/>
            <a:cxnLst>
              <a:cxn ang="0">
                <a:pos x="T0" y="T1"/>
              </a:cxn>
              <a:cxn ang="0">
                <a:pos x="T2" y="T3"/>
              </a:cxn>
              <a:cxn ang="0">
                <a:pos x="T4" y="T5"/>
              </a:cxn>
              <a:cxn ang="0">
                <a:pos x="T6" y="T7"/>
              </a:cxn>
              <a:cxn ang="0">
                <a:pos x="T8" y="T9"/>
              </a:cxn>
              <a:cxn ang="0">
                <a:pos x="T10" y="T11"/>
              </a:cxn>
            </a:cxnLst>
            <a:rect l="0" t="0" r="r" b="b"/>
            <a:pathLst>
              <a:path w="9880" h="1083">
                <a:moveTo>
                  <a:pt x="9880" y="1083"/>
                </a:moveTo>
                <a:lnTo>
                  <a:pt x="1586" y="1083"/>
                </a:lnTo>
                <a:cubicBezTo>
                  <a:pt x="868" y="1083"/>
                  <a:pt x="250" y="632"/>
                  <a:pt x="0" y="0"/>
                </a:cubicBezTo>
                <a:cubicBezTo>
                  <a:pt x="284" y="549"/>
                  <a:pt x="858" y="926"/>
                  <a:pt x="1515" y="926"/>
                </a:cubicBezTo>
                <a:lnTo>
                  <a:pt x="9880" y="926"/>
                </a:lnTo>
                <a:lnTo>
                  <a:pt x="9880" y="1083"/>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8" name="Oval 7"/>
          <p:cNvSpPr>
            <a:spLocks noChangeArrowheads="1"/>
          </p:cNvSpPr>
          <p:nvPr/>
        </p:nvSpPr>
        <p:spPr bwMode="auto">
          <a:xfrm>
            <a:off x="844838" y="2339725"/>
            <a:ext cx="1182634" cy="1182634"/>
          </a:xfrm>
          <a:prstGeom prst="ellipse">
            <a:avLst/>
          </a:prstGeom>
          <a:solidFill>
            <a:schemeClr val="accent1"/>
          </a:solidFill>
          <a:ln>
            <a:noFill/>
          </a:ln>
        </p:spPr>
        <p:txBody>
          <a:bodyPr vert="horz" wrap="square" lIns="91440" tIns="45720" rIns="91440" bIns="45720" numCol="1" anchor="t" anchorCtr="0" compatLnSpc="1"/>
          <a:lstStyle/>
          <a:p>
            <a:endParaRPr lang="zh-CN" altLang="en-US"/>
          </a:p>
        </p:txBody>
      </p:sp>
      <p:cxnSp>
        <p:nvCxnSpPr>
          <p:cNvPr id="9" name="直接连接符 8"/>
          <p:cNvCxnSpPr/>
          <p:nvPr/>
        </p:nvCxnSpPr>
        <p:spPr>
          <a:xfrm>
            <a:off x="890844" y="3670658"/>
            <a:ext cx="2736000" cy="0"/>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485223" y="3814301"/>
            <a:ext cx="3547241" cy="768350"/>
          </a:xfrm>
          <a:prstGeom prst="rect">
            <a:avLst/>
          </a:prstGeom>
          <a:noFill/>
          <a:effectLst/>
        </p:spPr>
        <p:txBody>
          <a:bodyPr wrap="square" rtlCol="0">
            <a:spAutoFit/>
          </a:bodyPr>
          <a:lstStyle>
            <a:defPPr>
              <a:defRPr lang="zh-CN"/>
            </a:defPPr>
            <a:lvl1pPr algn="ctr">
              <a:defRPr sz="2400">
                <a:solidFill>
                  <a:srgbClr val="C80000"/>
                </a:solidFill>
                <a:effectLst/>
                <a:latin typeface="微软雅黑" panose="020B0503020204020204" pitchFamily="34" charset="-122"/>
                <a:ea typeface="微软雅黑" panose="020B0503020204020204" pitchFamily="34" charset="-122"/>
              </a:defRPr>
            </a:lvl1pPr>
          </a:lstStyle>
          <a:p>
            <a:r>
              <a:rPr lang="zh-CN" altLang="en-US" sz="3200" b="1" dirty="0">
                <a:gradFill>
                  <a:gsLst>
                    <a:gs pos="60000">
                      <a:srgbClr val="D40000"/>
                    </a:gs>
                    <a:gs pos="0">
                      <a:srgbClr val="D40000"/>
                    </a:gs>
                    <a:gs pos="80000">
                      <a:srgbClr val="640000"/>
                    </a:gs>
                    <a:gs pos="100000">
                      <a:srgbClr val="640000"/>
                    </a:gs>
                  </a:gsLst>
                  <a:lin ang="5400000" scaled="0"/>
                </a:gradFill>
              </a:rPr>
              <a:t>其它规定</a:t>
            </a:r>
          </a:p>
          <a:p>
            <a:endParaRPr lang="zh-CN" altLang="en-US" sz="1200" b="1" dirty="0">
              <a:gradFill>
                <a:gsLst>
                  <a:gs pos="60000">
                    <a:srgbClr val="D40000"/>
                  </a:gs>
                  <a:gs pos="0">
                    <a:srgbClr val="D40000"/>
                  </a:gs>
                  <a:gs pos="80000">
                    <a:srgbClr val="640000"/>
                  </a:gs>
                  <a:gs pos="100000">
                    <a:srgbClr val="640000"/>
                  </a:gs>
                </a:gsLst>
                <a:lin ang="5400000" scaled="0"/>
              </a:gradFill>
            </a:endParaRPr>
          </a:p>
        </p:txBody>
      </p:sp>
      <p:sp>
        <p:nvSpPr>
          <p:cNvPr id="13" name="矩形 12"/>
          <p:cNvSpPr/>
          <p:nvPr/>
        </p:nvSpPr>
        <p:spPr>
          <a:xfrm>
            <a:off x="2062556" y="2817722"/>
            <a:ext cx="1668845" cy="521970"/>
          </a:xfrm>
          <a:prstGeom prst="rect">
            <a:avLst/>
          </a:prstGeom>
        </p:spPr>
        <p:txBody>
          <a:bodyPr wrap="square">
            <a:spAutoFit/>
          </a:bodyPr>
          <a:lstStyle/>
          <a:p>
            <a:pPr algn="ctr"/>
            <a:r>
              <a:rPr lang="zh-CN" altLang="en-US" sz="2800" b="1" dirty="0" smtClean="0">
                <a:solidFill>
                  <a:srgbClr val="C00000"/>
                </a:solidFill>
                <a:latin typeface="微软雅黑" panose="020B0503020204020204" pitchFamily="34" charset="-122"/>
                <a:ea typeface="微软雅黑" panose="020B0503020204020204" pitchFamily="34" charset="-122"/>
              </a:rPr>
              <a:t>第五章</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4" name="圆角矩形 13"/>
          <p:cNvSpPr/>
          <p:nvPr/>
        </p:nvSpPr>
        <p:spPr>
          <a:xfrm>
            <a:off x="4032250" y="1936115"/>
            <a:ext cx="1274445" cy="3061970"/>
          </a:xfrm>
          <a:prstGeom prst="roundRect">
            <a:avLst/>
          </a:prstGeom>
          <a:solidFill>
            <a:schemeClr val="accent1"/>
          </a:solidFill>
          <a:ln>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微软雅黑" panose="020B0503020204020204" pitchFamily="34" charset="-122"/>
                <a:ea typeface="微软雅黑" panose="020B0503020204020204" pitchFamily="34" charset="-122"/>
              </a:rPr>
              <a:t>主体</a:t>
            </a:r>
          </a:p>
        </p:txBody>
      </p:sp>
      <p:sp>
        <p:nvSpPr>
          <p:cNvPr id="16" name="圆角矩形 15"/>
          <p:cNvSpPr/>
          <p:nvPr/>
        </p:nvSpPr>
        <p:spPr>
          <a:xfrm>
            <a:off x="4032250" y="1935480"/>
            <a:ext cx="7954645" cy="3062605"/>
          </a:xfrm>
          <a:prstGeom prst="roundRect">
            <a:avLst/>
          </a:prstGeom>
          <a:noFill/>
          <a:ln w="12700">
            <a:solidFill>
              <a:schemeClr val="tx2"/>
            </a:solidFill>
          </a:ln>
        </p:spPr>
        <p:txBody>
          <a:bodyPr vert="horz" wrap="square" lIns="91440" tIns="45720" rIns="91440" bIns="45720" numCol="1" anchor="t" anchorCtr="0" compatLnSpc="1"/>
          <a:lstStyle/>
          <a:p>
            <a:endParaRPr lang="zh-CN" altLang="en-US"/>
          </a:p>
        </p:txBody>
      </p:sp>
      <p:pic>
        <p:nvPicPr>
          <p:cNvPr id="23" name="图片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7656" y="5943600"/>
            <a:ext cx="6228769" cy="914400"/>
          </a:xfrm>
          <a:prstGeom prst="rect">
            <a:avLst/>
          </a:prstGeom>
        </p:spPr>
      </p:pic>
      <p:sp>
        <p:nvSpPr>
          <p:cNvPr id="100" name="文本框 99"/>
          <p:cNvSpPr txBox="1"/>
          <p:nvPr/>
        </p:nvSpPr>
        <p:spPr>
          <a:xfrm>
            <a:off x="5408295" y="2148840"/>
            <a:ext cx="6476365" cy="2830195"/>
          </a:xfrm>
          <a:prstGeom prst="rect">
            <a:avLst/>
          </a:prstGeom>
          <a:noFill/>
          <a:ln w="9525">
            <a:noFill/>
          </a:ln>
        </p:spPr>
        <p:txBody>
          <a:bodyPr wrap="square">
            <a:spAutoFit/>
          </a:bodyPr>
          <a:lstStyle/>
          <a:p>
            <a:pPr indent="0"/>
            <a:r>
              <a:rPr lang="en-US" altLang="zh-CN" sz="1600" b="0">
                <a:ea typeface="宋体" panose="02010600030101010101" pitchFamily="2" charset="-122"/>
              </a:rPr>
              <a:t>                                                      </a:t>
            </a:r>
            <a:r>
              <a:rPr lang="zh-CN" altLang="en-US" b="1">
                <a:latin typeface="微软雅黑" panose="020B0503020204020204" pitchFamily="34" charset="-122"/>
                <a:ea typeface="微软雅黑" panose="020B0503020204020204" pitchFamily="34" charset="-122"/>
              </a:rPr>
              <a:t>党员领导干部</a:t>
            </a:r>
            <a:endParaRPr lang="en-US" altLang="zh-CN" sz="1600" b="1">
              <a:ea typeface="宋体" panose="02010600030101010101" pitchFamily="2" charset="-122"/>
            </a:endParaRPr>
          </a:p>
          <a:p>
            <a:pPr indent="0"/>
            <a:r>
              <a:rPr lang="zh-CN" sz="1600" b="1">
                <a:ea typeface="宋体" panose="02010600030101010101" pitchFamily="2" charset="-122"/>
              </a:rPr>
              <a:t>        </a:t>
            </a:r>
            <a:r>
              <a:rPr lang="zh-CN" sz="1600" b="1">
                <a:latin typeface="微软雅黑" panose="020B0503020204020204" pitchFamily="34" charset="-122"/>
                <a:ea typeface="微软雅黑" panose="020B0503020204020204" pitchFamily="34" charset="-122"/>
                <a:cs typeface="微软雅黑" panose="020B0503020204020204" pitchFamily="34" charset="-122"/>
              </a:rPr>
              <a:t>一是党政机关中的“党员领导干部”，包括党的机关、人大机关、行政机关、政协机关、审判机关、检察机关、各民主党派和工商联机关以及参照公务员法管理的单位中担任各级领导职务和副调研员以上非领导职务的中共党员。</a:t>
            </a:r>
            <a:endParaRPr lang="en-US" sz="1600" b="1">
              <a:latin typeface="微软雅黑" panose="020B0503020204020204" pitchFamily="34" charset="-122"/>
              <a:ea typeface="微软雅黑" panose="020B0503020204020204" pitchFamily="34" charset="-122"/>
              <a:cs typeface="微软雅黑" panose="020B0503020204020204" pitchFamily="34" charset="-122"/>
            </a:endParaRPr>
          </a:p>
          <a:p>
            <a:pPr indent="0"/>
            <a:r>
              <a:rPr lang="en-US" sz="1600" b="1">
                <a:latin typeface="微软雅黑" panose="020B0503020204020204" pitchFamily="34" charset="-122"/>
                <a:ea typeface="微软雅黑" panose="020B0503020204020204" pitchFamily="34" charset="-122"/>
                <a:cs typeface="微软雅黑" panose="020B0503020204020204" pitchFamily="34" charset="-122"/>
              </a:rPr>
              <a:t>    </a:t>
            </a:r>
            <a:r>
              <a:rPr lang="zh-CN" sz="1600" b="1">
                <a:latin typeface="微软雅黑" panose="020B0503020204020204" pitchFamily="34" charset="-122"/>
                <a:ea typeface="微软雅黑" panose="020B0503020204020204" pitchFamily="34" charset="-122"/>
                <a:cs typeface="微软雅黑" panose="020B0503020204020204" pitchFamily="34" charset="-122"/>
              </a:rPr>
              <a:t>二是国有企业中的“党员领导干部”，包括大型、特大型国有和国有控股企业（含国有和国有控股金融企业）中层以上领导人员，中型以下国有和国有控股企业（含国有和国有控股金融企业）领导班子，以及上述企业中其他相当于县处级以上层次的中共党员。</a:t>
            </a:r>
            <a:endParaRPr lang="en-US" sz="1600" b="1">
              <a:latin typeface="微软雅黑" panose="020B0503020204020204" pitchFamily="34" charset="-122"/>
              <a:ea typeface="微软雅黑" panose="020B0503020204020204" pitchFamily="34" charset="-122"/>
              <a:cs typeface="微软雅黑" panose="020B0503020204020204" pitchFamily="34" charset="-122"/>
            </a:endParaRPr>
          </a:p>
          <a:p>
            <a:pPr indent="0"/>
            <a:r>
              <a:rPr lang="en-US" sz="1600" b="1">
                <a:latin typeface="微软雅黑" panose="020B0503020204020204" pitchFamily="34" charset="-122"/>
                <a:ea typeface="微软雅黑" panose="020B0503020204020204" pitchFamily="34" charset="-122"/>
                <a:cs typeface="微软雅黑" panose="020B0503020204020204" pitchFamily="34" charset="-122"/>
              </a:rPr>
              <a:t>    </a:t>
            </a:r>
            <a:r>
              <a:rPr lang="zh-CN" sz="1600" b="1">
                <a:latin typeface="微软雅黑" panose="020B0503020204020204" pitchFamily="34" charset="-122"/>
                <a:ea typeface="微软雅黑" panose="020B0503020204020204" pitchFamily="34" charset="-122"/>
                <a:cs typeface="微软雅黑" panose="020B0503020204020204" pitchFamily="34" charset="-122"/>
              </a:rPr>
              <a:t>三是事业单位中的“党员领导干部”，包括事业单位（未列入参照公务员法管理范围）领导班子和其他六级以上管理岗位的中共党员。</a:t>
            </a:r>
            <a:endParaRPr lang="zh-CN" altLang="en-US" b="1">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250" fill="hold"/>
                                        <p:tgtEl>
                                          <p:spTgt spid="8"/>
                                        </p:tgtEl>
                                        <p:attrNameLst>
                                          <p:attrName>ppt_w</p:attrName>
                                        </p:attrNameLst>
                                      </p:cBhvr>
                                      <p:tavLst>
                                        <p:tav tm="0">
                                          <p:val>
                                            <p:fltVal val="0"/>
                                          </p:val>
                                        </p:tav>
                                        <p:tav tm="100000">
                                          <p:val>
                                            <p:strVal val="#ppt_w"/>
                                          </p:val>
                                        </p:tav>
                                      </p:tavLst>
                                    </p:anim>
                                    <p:anim calcmode="lin" valueType="num">
                                      <p:cBhvr>
                                        <p:cTn id="8" dur="250" fill="hold"/>
                                        <p:tgtEl>
                                          <p:spTgt spid="8"/>
                                        </p:tgtEl>
                                        <p:attrNameLst>
                                          <p:attrName>ppt_h</p:attrName>
                                        </p:attrNameLst>
                                      </p:cBhvr>
                                      <p:tavLst>
                                        <p:tav tm="0">
                                          <p:val>
                                            <p:fltVal val="0"/>
                                          </p:val>
                                        </p:tav>
                                        <p:tav tm="100000">
                                          <p:val>
                                            <p:strVal val="#ppt_h"/>
                                          </p:val>
                                        </p:tav>
                                      </p:tavLst>
                                    </p:anim>
                                    <p:animEffect transition="in" filter="fade">
                                      <p:cBhvr>
                                        <p:cTn id="9" dur="250"/>
                                        <p:tgtEl>
                                          <p:spTgt spid="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250" fill="hold"/>
                                        <p:tgtEl>
                                          <p:spTgt spid="13"/>
                                        </p:tgtEl>
                                        <p:attrNameLst>
                                          <p:attrName>ppt_w</p:attrName>
                                        </p:attrNameLst>
                                      </p:cBhvr>
                                      <p:tavLst>
                                        <p:tav tm="0">
                                          <p:val>
                                            <p:fltVal val="0"/>
                                          </p:val>
                                        </p:tav>
                                        <p:tav tm="100000">
                                          <p:val>
                                            <p:strVal val="#ppt_w"/>
                                          </p:val>
                                        </p:tav>
                                      </p:tavLst>
                                    </p:anim>
                                    <p:anim calcmode="lin" valueType="num">
                                      <p:cBhvr>
                                        <p:cTn id="14" dur="250" fill="hold"/>
                                        <p:tgtEl>
                                          <p:spTgt spid="13"/>
                                        </p:tgtEl>
                                        <p:attrNameLst>
                                          <p:attrName>ppt_h</p:attrName>
                                        </p:attrNameLst>
                                      </p:cBhvr>
                                      <p:tavLst>
                                        <p:tav tm="0">
                                          <p:val>
                                            <p:fltVal val="0"/>
                                          </p:val>
                                        </p:tav>
                                        <p:tav tm="100000">
                                          <p:val>
                                            <p:strVal val="#ppt_h"/>
                                          </p:val>
                                        </p:tav>
                                      </p:tavLst>
                                    </p:anim>
                                    <p:animEffect transition="in" filter="fade">
                                      <p:cBhvr>
                                        <p:cTn id="15" dur="250"/>
                                        <p:tgtEl>
                                          <p:spTgt spid="13"/>
                                        </p:tgtEl>
                                      </p:cBhvr>
                                    </p:animEffect>
                                  </p:childTnLst>
                                </p:cTn>
                              </p:par>
                            </p:childTnLst>
                          </p:cTn>
                        </p:par>
                        <p:par>
                          <p:cTn id="16" fill="hold">
                            <p:stCondLst>
                              <p:cond delay="1000"/>
                            </p:stCondLst>
                            <p:childTnLst>
                              <p:par>
                                <p:cTn id="17" presetID="22" presetClass="entr" presetSubtype="8"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250"/>
                                        <p:tgtEl>
                                          <p:spTgt spid="9"/>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250" fill="hold"/>
                                        <p:tgtEl>
                                          <p:spTgt spid="12"/>
                                        </p:tgtEl>
                                        <p:attrNameLst>
                                          <p:attrName>ppt_w</p:attrName>
                                        </p:attrNameLst>
                                      </p:cBhvr>
                                      <p:tavLst>
                                        <p:tav tm="0">
                                          <p:val>
                                            <p:fltVal val="0"/>
                                          </p:val>
                                        </p:tav>
                                        <p:tav tm="100000">
                                          <p:val>
                                            <p:strVal val="#ppt_w"/>
                                          </p:val>
                                        </p:tav>
                                      </p:tavLst>
                                    </p:anim>
                                    <p:anim calcmode="lin" valueType="num">
                                      <p:cBhvr>
                                        <p:cTn id="24" dur="250" fill="hold"/>
                                        <p:tgtEl>
                                          <p:spTgt spid="12"/>
                                        </p:tgtEl>
                                        <p:attrNameLst>
                                          <p:attrName>ppt_h</p:attrName>
                                        </p:attrNameLst>
                                      </p:cBhvr>
                                      <p:tavLst>
                                        <p:tav tm="0">
                                          <p:val>
                                            <p:fltVal val="0"/>
                                          </p:val>
                                        </p:tav>
                                        <p:tav tm="100000">
                                          <p:val>
                                            <p:strVal val="#ppt_h"/>
                                          </p:val>
                                        </p:tav>
                                      </p:tavLst>
                                    </p:anim>
                                    <p:animEffect transition="in" filter="fade">
                                      <p:cBhvr>
                                        <p:cTn id="25" dur="250"/>
                                        <p:tgtEl>
                                          <p:spTgt spid="12"/>
                                        </p:tgtEl>
                                      </p:cBhvr>
                                    </p:animEffect>
                                  </p:childTnLst>
                                </p:cTn>
                              </p:par>
                            </p:childTnLst>
                          </p:cTn>
                        </p:par>
                        <p:par>
                          <p:cTn id="26" fill="hold">
                            <p:stCondLst>
                              <p:cond delay="2000"/>
                            </p:stCondLst>
                            <p:childTnLst>
                              <p:par>
                                <p:cTn id="27" presetID="22" presetClass="entr" presetSubtype="2"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right)">
                                      <p:cBhvr>
                                        <p:cTn id="29" dur="250"/>
                                        <p:tgtEl>
                                          <p:spTgt spid="7"/>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ipe(left)">
                                      <p:cBhvr>
                                        <p:cTn id="33" dur="250"/>
                                        <p:tgtEl>
                                          <p:spTgt spid="6"/>
                                        </p:tgtEl>
                                      </p:cBhvr>
                                    </p:animEffect>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p:cTn id="37" dur="250" fill="hold"/>
                                        <p:tgtEl>
                                          <p:spTgt spid="14"/>
                                        </p:tgtEl>
                                        <p:attrNameLst>
                                          <p:attrName>ppt_w</p:attrName>
                                        </p:attrNameLst>
                                      </p:cBhvr>
                                      <p:tavLst>
                                        <p:tav tm="0">
                                          <p:val>
                                            <p:fltVal val="0"/>
                                          </p:val>
                                        </p:tav>
                                        <p:tav tm="100000">
                                          <p:val>
                                            <p:strVal val="#ppt_w"/>
                                          </p:val>
                                        </p:tav>
                                      </p:tavLst>
                                    </p:anim>
                                    <p:anim calcmode="lin" valueType="num">
                                      <p:cBhvr>
                                        <p:cTn id="38" dur="250" fill="hold"/>
                                        <p:tgtEl>
                                          <p:spTgt spid="14"/>
                                        </p:tgtEl>
                                        <p:attrNameLst>
                                          <p:attrName>ppt_h</p:attrName>
                                        </p:attrNameLst>
                                      </p:cBhvr>
                                      <p:tavLst>
                                        <p:tav tm="0">
                                          <p:val>
                                            <p:fltVal val="0"/>
                                          </p:val>
                                        </p:tav>
                                        <p:tav tm="100000">
                                          <p:val>
                                            <p:strVal val="#ppt_h"/>
                                          </p:val>
                                        </p:tav>
                                      </p:tavLst>
                                    </p:anim>
                                    <p:animEffect transition="in" filter="fade">
                                      <p:cBhvr>
                                        <p:cTn id="39" dur="250"/>
                                        <p:tgtEl>
                                          <p:spTgt spid="14"/>
                                        </p:tgtEl>
                                      </p:cBhvr>
                                    </p:animEffect>
                                  </p:childTnLst>
                                </p:cTn>
                              </p:par>
                            </p:childTnLst>
                          </p:cTn>
                        </p:par>
                        <p:par>
                          <p:cTn id="40" fill="hold">
                            <p:stCondLst>
                              <p:cond delay="3500"/>
                            </p:stCondLst>
                            <p:childTnLst>
                              <p:par>
                                <p:cTn id="41" presetID="6" presetClass="emph" presetSubtype="0" decel="100000" fill="hold" grpId="1" nodeType="afterEffect">
                                  <p:stCondLst>
                                    <p:cond delay="0"/>
                                  </p:stCondLst>
                                  <p:childTnLst>
                                    <p:animScale>
                                      <p:cBhvr>
                                        <p:cTn id="42" dur="250" fill="hold"/>
                                        <p:tgtEl>
                                          <p:spTgt spid="14"/>
                                        </p:tgtEl>
                                      </p:cBhvr>
                                      <p:by x="120000" y="120000"/>
                                    </p:animScale>
                                  </p:childTnLst>
                                </p:cTn>
                              </p:par>
                            </p:childTnLst>
                          </p:cTn>
                        </p:par>
                        <p:par>
                          <p:cTn id="43" fill="hold">
                            <p:stCondLst>
                              <p:cond delay="4000"/>
                            </p:stCondLst>
                            <p:childTnLst>
                              <p:par>
                                <p:cTn id="44" presetID="6" presetClass="emph" presetSubtype="0" decel="100000" fill="hold" grpId="2" nodeType="afterEffect">
                                  <p:stCondLst>
                                    <p:cond delay="0"/>
                                  </p:stCondLst>
                                  <p:childTnLst>
                                    <p:animScale>
                                      <p:cBhvr>
                                        <p:cTn id="45" dur="250" fill="hold"/>
                                        <p:tgtEl>
                                          <p:spTgt spid="14"/>
                                        </p:tgtEl>
                                      </p:cBhvr>
                                      <p:by x="83000" y="83000"/>
                                    </p:animScale>
                                  </p:childTnLst>
                                </p:cTn>
                              </p:par>
                            </p:childTnLst>
                          </p:cTn>
                        </p:par>
                        <p:par>
                          <p:cTn id="46" fill="hold">
                            <p:stCondLst>
                              <p:cond delay="4500"/>
                            </p:stCondLst>
                            <p:childTnLst>
                              <p:par>
                                <p:cTn id="47" presetID="12" presetClass="entr" presetSubtype="8" fill="hold" grpId="0" nodeType="after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additive="base">
                                        <p:cTn id="49" dur="500"/>
                                        <p:tgtEl>
                                          <p:spTgt spid="16"/>
                                        </p:tgtEl>
                                        <p:attrNameLst>
                                          <p:attrName>ppt_x</p:attrName>
                                        </p:attrNameLst>
                                      </p:cBhvr>
                                      <p:tavLst>
                                        <p:tav tm="0">
                                          <p:val>
                                            <p:strVal val="#ppt_x-#ppt_w*1.125000"/>
                                          </p:val>
                                        </p:tav>
                                        <p:tav tm="100000">
                                          <p:val>
                                            <p:strVal val="#ppt_x"/>
                                          </p:val>
                                        </p:tav>
                                      </p:tavLst>
                                    </p:anim>
                                    <p:animEffect transition="in" filter="wipe(right)">
                                      <p:cBhvr>
                                        <p:cTn id="5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P spid="8" grpId="0" bldLvl="0" animBg="1"/>
      <p:bldP spid="12" grpId="0" bldLvl="0" animBg="1"/>
      <p:bldP spid="13" grpId="0"/>
      <p:bldP spid="14" grpId="0" bldLvl="0" animBg="1"/>
      <p:bldP spid="14" grpId="1" bldLvl="0" animBg="1"/>
      <p:bldP spid="14" grpId="2" bldLvl="0" animBg="1"/>
      <p:bldP spid="16"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图片 1"/>
          <p:cNvPicPr>
            <a:picLocks noChangeAspect="1"/>
          </p:cNvPicPr>
          <p:nvPr/>
        </p:nvPicPr>
        <p:blipFill>
          <a:blip r:embed="rId2"/>
          <a:stretch>
            <a:fillRect/>
          </a:stretch>
        </p:blipFill>
        <p:spPr>
          <a:xfrm>
            <a:off x="8088313" y="246063"/>
            <a:ext cx="4103687" cy="674687"/>
          </a:xfrm>
          <a:prstGeom prst="rect">
            <a:avLst/>
          </a:prstGeom>
          <a:noFill/>
          <a:ln w="9525">
            <a:noFill/>
          </a:ln>
        </p:spPr>
      </p:pic>
      <p:sp>
        <p:nvSpPr>
          <p:cNvPr id="6147" name="直接连接符 2"/>
          <p:cNvSpPr/>
          <p:nvPr/>
        </p:nvSpPr>
        <p:spPr>
          <a:xfrm>
            <a:off x="0" y="920750"/>
            <a:ext cx="12192000" cy="1588"/>
          </a:xfrm>
          <a:prstGeom prst="line">
            <a:avLst/>
          </a:prstGeom>
          <a:ln w="28575" cap="flat" cmpd="sng">
            <a:solidFill>
              <a:schemeClr val="accent1"/>
            </a:solidFill>
            <a:prstDash val="solid"/>
            <a:bevel/>
            <a:headEnd type="none" w="med" len="med"/>
            <a:tailEnd type="none" w="med" len="med"/>
          </a:ln>
        </p:spPr>
      </p:sp>
      <p:sp>
        <p:nvSpPr>
          <p:cNvPr id="6148" name="矩形 3"/>
          <p:cNvSpPr/>
          <p:nvPr/>
        </p:nvSpPr>
        <p:spPr>
          <a:xfrm>
            <a:off x="1060450" y="352425"/>
            <a:ext cx="5262563" cy="461963"/>
          </a:xfrm>
          <a:prstGeom prst="rect">
            <a:avLst/>
          </a:prstGeom>
          <a:noFill/>
          <a:ln w="9525">
            <a:noFill/>
          </a:ln>
        </p:spPr>
        <p:txBody>
          <a:bodyPr wrap="square" anchor="t">
            <a:spAutoFit/>
          </a:bodyPr>
          <a:lstStyle/>
          <a:p>
            <a:r>
              <a:rPr lang="zh-CN" altLang="en-US" sz="24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第一部分：修订背景和主要精神</a:t>
            </a:r>
          </a:p>
        </p:txBody>
      </p:sp>
      <p:sp>
        <p:nvSpPr>
          <p:cNvPr id="6149" name="Freeform 29"/>
          <p:cNvSpPr/>
          <p:nvPr/>
        </p:nvSpPr>
        <p:spPr>
          <a:xfrm>
            <a:off x="288925" y="125413"/>
            <a:ext cx="771525" cy="688975"/>
          </a:xfrm>
          <a:custGeom>
            <a:avLst/>
            <a:gdLst/>
            <a:ahLst/>
            <a:cxnLst>
              <a:cxn ang="0">
                <a:pos x="803" y="15"/>
              </a:cxn>
              <a:cxn ang="0">
                <a:pos x="1253" y="1067"/>
              </a:cxn>
              <a:cxn ang="0">
                <a:pos x="728" y="540"/>
              </a:cxn>
              <a:cxn ang="0">
                <a:pos x="928" y="339"/>
              </a:cxn>
              <a:cxn ang="0">
                <a:pos x="803" y="215"/>
              </a:cxn>
              <a:cxn ang="0">
                <a:pos x="549" y="267"/>
              </a:cxn>
              <a:cxn ang="0">
                <a:pos x="150" y="666"/>
              </a:cxn>
              <a:cxn ang="0">
                <a:pos x="376" y="890"/>
              </a:cxn>
              <a:cxn ang="0">
                <a:pos x="527" y="741"/>
              </a:cxn>
              <a:cxn ang="0">
                <a:pos x="1052" y="1266"/>
              </a:cxn>
              <a:cxn ang="0">
                <a:pos x="176" y="1090"/>
              </a:cxn>
              <a:cxn ang="0">
                <a:pos x="49" y="1217"/>
              </a:cxn>
              <a:cxn ang="0">
                <a:pos x="159" y="1357"/>
              </a:cxn>
              <a:cxn ang="0">
                <a:pos x="144" y="1371"/>
              </a:cxn>
              <a:cxn ang="0">
                <a:pos x="122" y="1367"/>
              </a:cxn>
              <a:cxn ang="0">
                <a:pos x="0" y="1494"/>
              </a:cxn>
              <a:cxn ang="0">
                <a:pos x="123" y="1616"/>
              </a:cxn>
              <a:cxn ang="0">
                <a:pos x="249" y="1493"/>
              </a:cxn>
              <a:cxn ang="0">
                <a:pos x="245" y="1470"/>
              </a:cxn>
              <a:cxn ang="0">
                <a:pos x="265" y="1451"/>
              </a:cxn>
              <a:cxn ang="0">
                <a:pos x="1255" y="1467"/>
              </a:cxn>
              <a:cxn ang="0">
                <a:pos x="1402" y="1615"/>
              </a:cxn>
              <a:cxn ang="0">
                <a:pos x="1603" y="1416"/>
              </a:cxn>
              <a:cxn ang="0">
                <a:pos x="1455" y="1267"/>
              </a:cxn>
              <a:cxn ang="0">
                <a:pos x="803" y="15"/>
              </a:cxn>
            </a:cxnLst>
            <a:rect l="0" t="0" r="0" b="0"/>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w="9525">
            <a:noFill/>
          </a:ln>
        </p:spPr>
        <p:txBody>
          <a:bodyPr/>
          <a:lstStyle/>
          <a:p>
            <a:endParaRPr lang="zh-CN" altLang="en-US"/>
          </a:p>
        </p:txBody>
      </p:sp>
      <p:sp>
        <p:nvSpPr>
          <p:cNvPr id="6150" name="矩形 5"/>
          <p:cNvSpPr/>
          <p:nvPr/>
        </p:nvSpPr>
        <p:spPr>
          <a:xfrm>
            <a:off x="3576638" y="3724275"/>
            <a:ext cx="7624762" cy="731838"/>
          </a:xfrm>
          <a:prstGeom prst="rect">
            <a:avLst/>
          </a:prstGeom>
          <a:noFill/>
          <a:ln w="9525">
            <a:noFill/>
          </a:ln>
        </p:spPr>
        <p:txBody>
          <a:bodyPr wrap="square" anchor="t">
            <a:spAutoFit/>
          </a:bodyPr>
          <a:lstStyle/>
          <a:p>
            <a:pPr algn="just">
              <a:lnSpc>
                <a:spcPct val="150000"/>
              </a:lnSpc>
              <a:spcAft>
                <a:spcPts val="300"/>
              </a:spcAft>
            </a:pPr>
            <a:r>
              <a:rPr lang="zh-CN" altLang="en-US" sz="14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1997年2月27日，《中国共产党纪律处分条例（试行）》发布并试行，共</a:t>
            </a:r>
            <a:r>
              <a:rPr lang="en-US" altLang="zh-CN" sz="14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14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编、</a:t>
            </a:r>
            <a:r>
              <a:rPr lang="en-US" altLang="zh-CN" sz="14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14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3章、172条，分为“总则”“分则”和“附则”等</a:t>
            </a:r>
            <a:r>
              <a:rPr lang="en-US" altLang="zh-CN" sz="14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14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部分。</a:t>
            </a:r>
          </a:p>
        </p:txBody>
      </p:sp>
      <p:pic>
        <p:nvPicPr>
          <p:cNvPr id="6151" name="图片 8"/>
          <p:cNvPicPr>
            <a:picLocks noChangeAspect="1"/>
          </p:cNvPicPr>
          <p:nvPr/>
        </p:nvPicPr>
        <p:blipFill>
          <a:blip r:embed="rId3"/>
          <a:stretch>
            <a:fillRect/>
          </a:stretch>
        </p:blipFill>
        <p:spPr>
          <a:xfrm>
            <a:off x="1758950" y="1193800"/>
            <a:ext cx="2659063" cy="2198688"/>
          </a:xfrm>
          <a:prstGeom prst="rect">
            <a:avLst/>
          </a:prstGeom>
          <a:noFill/>
          <a:ln w="9525">
            <a:noFill/>
          </a:ln>
        </p:spPr>
      </p:pic>
      <p:sp>
        <p:nvSpPr>
          <p:cNvPr id="6152" name="文本框 9"/>
          <p:cNvSpPr/>
          <p:nvPr/>
        </p:nvSpPr>
        <p:spPr>
          <a:xfrm>
            <a:off x="4862513" y="2000250"/>
            <a:ext cx="4673600" cy="1168400"/>
          </a:xfrm>
          <a:prstGeom prst="rect">
            <a:avLst/>
          </a:prstGeom>
          <a:noFill/>
          <a:ln w="9525">
            <a:noFill/>
          </a:ln>
        </p:spPr>
        <p:txBody>
          <a:bodyPr wrap="none" anchor="t">
            <a:spAutoFit/>
          </a:bodyPr>
          <a:lstStyle/>
          <a:p>
            <a:pPr algn="ctr"/>
            <a:r>
              <a:rPr lang="zh-CN" altLang="en-US" sz="7000" b="1" dirty="0">
                <a:solidFill>
                  <a:srgbClr val="C00000"/>
                </a:solidFill>
                <a:latin typeface="微软雅黑" panose="020B0503020204020204" pitchFamily="34" charset="-122"/>
                <a:ea typeface="微软雅黑" panose="020B0503020204020204" pitchFamily="34" charset="-122"/>
              </a:rPr>
              <a:t>修订的历史</a:t>
            </a:r>
          </a:p>
        </p:txBody>
      </p:sp>
      <p:grpSp>
        <p:nvGrpSpPr>
          <p:cNvPr id="6153" name="组合 22"/>
          <p:cNvGrpSpPr/>
          <p:nvPr/>
        </p:nvGrpSpPr>
        <p:grpSpPr>
          <a:xfrm>
            <a:off x="1060450" y="3789363"/>
            <a:ext cx="1444625" cy="833437"/>
            <a:chOff x="0" y="0"/>
            <a:chExt cx="1244514" cy="832558"/>
          </a:xfrm>
        </p:grpSpPr>
        <p:sp>
          <p:nvSpPr>
            <p:cNvPr id="6154" name="圆角矩形 17"/>
            <p:cNvSpPr/>
            <p:nvPr/>
          </p:nvSpPr>
          <p:spPr>
            <a:xfrm>
              <a:off x="0" y="0"/>
              <a:ext cx="1244514" cy="832558"/>
            </a:xfrm>
            <a:prstGeom prst="roundRect">
              <a:avLst>
                <a:gd name="adj" fmla="val 16667"/>
              </a:avLst>
            </a:prstGeom>
            <a:solidFill>
              <a:srgbClr val="5F0000"/>
            </a:solidFill>
            <a:ln w="9525">
              <a:noFill/>
            </a:ln>
          </p:spPr>
          <p:txBody>
            <a:bodyPr wrap="square" anchor="t"/>
            <a:lstStyle/>
            <a:p>
              <a:endParaRPr lang="zh-CN" altLang="en-US" dirty="0">
                <a:solidFill>
                  <a:srgbClr val="000000"/>
                </a:solidFill>
                <a:latin typeface="Calibri" panose="020F0502020204030204" charset="0"/>
                <a:ea typeface="宋体" panose="02010600030101010101" pitchFamily="2" charset="-122"/>
                <a:sym typeface="宋体" panose="02010600030101010101" pitchFamily="2" charset="-122"/>
              </a:endParaRPr>
            </a:p>
          </p:txBody>
        </p:sp>
        <p:sp>
          <p:nvSpPr>
            <p:cNvPr id="6155" name="矩形 12"/>
            <p:cNvSpPr/>
            <p:nvPr/>
          </p:nvSpPr>
          <p:spPr>
            <a:xfrm>
              <a:off x="63457" y="44804"/>
              <a:ext cx="1117599" cy="742950"/>
            </a:xfrm>
            <a:prstGeom prst="rect">
              <a:avLst/>
            </a:prstGeom>
            <a:noFill/>
            <a:ln w="9525">
              <a:noFill/>
            </a:ln>
          </p:spPr>
          <p:txBody>
            <a:bodyPr anchor="ctr"/>
            <a:lstStyle/>
            <a:p>
              <a:pPr algn="ctr"/>
              <a:r>
                <a:rPr lang="zh-CN" altLang="en-US" sz="3200" b="1" dirty="0">
                  <a:solidFill>
                    <a:srgbClr val="FFFDFB"/>
                  </a:solidFill>
                  <a:latin typeface="微软雅黑" panose="020B0503020204020204" pitchFamily="34" charset="-122"/>
                  <a:ea typeface="微软雅黑" panose="020B0503020204020204" pitchFamily="34" charset="-122"/>
                  <a:sym typeface="微软雅黑" panose="020B0503020204020204" pitchFamily="34" charset="-122"/>
                </a:rPr>
                <a:t>1997</a:t>
              </a:r>
            </a:p>
          </p:txBody>
        </p:sp>
      </p:grpSp>
      <p:grpSp>
        <p:nvGrpSpPr>
          <p:cNvPr id="6156" name="组合 24"/>
          <p:cNvGrpSpPr/>
          <p:nvPr/>
        </p:nvGrpSpPr>
        <p:grpSpPr>
          <a:xfrm>
            <a:off x="1060450" y="4841875"/>
            <a:ext cx="1444625" cy="831850"/>
            <a:chOff x="0" y="0"/>
            <a:chExt cx="1244514" cy="832558"/>
          </a:xfrm>
        </p:grpSpPr>
        <p:sp>
          <p:nvSpPr>
            <p:cNvPr id="6157" name="圆角矩形 18"/>
            <p:cNvSpPr/>
            <p:nvPr/>
          </p:nvSpPr>
          <p:spPr>
            <a:xfrm>
              <a:off x="0" y="0"/>
              <a:ext cx="1244514" cy="832558"/>
            </a:xfrm>
            <a:prstGeom prst="roundRect">
              <a:avLst>
                <a:gd name="adj" fmla="val 16667"/>
              </a:avLst>
            </a:prstGeom>
            <a:solidFill>
              <a:srgbClr val="5F0000"/>
            </a:solidFill>
            <a:ln w="9525">
              <a:noFill/>
            </a:ln>
          </p:spPr>
          <p:txBody>
            <a:bodyPr wrap="square" anchor="t"/>
            <a:lstStyle/>
            <a:p>
              <a:endParaRPr lang="zh-CN" altLang="en-US" dirty="0">
                <a:solidFill>
                  <a:srgbClr val="000000"/>
                </a:solidFill>
                <a:latin typeface="Calibri" panose="020F0502020204030204" charset="0"/>
                <a:ea typeface="宋体" panose="02010600030101010101" pitchFamily="2" charset="-122"/>
                <a:sym typeface="宋体" panose="02010600030101010101" pitchFamily="2" charset="-122"/>
              </a:endParaRPr>
            </a:p>
          </p:txBody>
        </p:sp>
        <p:sp>
          <p:nvSpPr>
            <p:cNvPr id="6158" name="矩形 19"/>
            <p:cNvSpPr/>
            <p:nvPr/>
          </p:nvSpPr>
          <p:spPr>
            <a:xfrm>
              <a:off x="63457" y="44804"/>
              <a:ext cx="1117599" cy="742950"/>
            </a:xfrm>
            <a:prstGeom prst="rect">
              <a:avLst/>
            </a:prstGeom>
            <a:noFill/>
            <a:ln w="9525">
              <a:noFill/>
            </a:ln>
          </p:spPr>
          <p:txBody>
            <a:bodyPr anchor="ctr"/>
            <a:lstStyle/>
            <a:p>
              <a:pPr algn="ctr"/>
              <a:r>
                <a:rPr lang="en-US" altLang="zh-CN" sz="3200" b="1" dirty="0">
                  <a:solidFill>
                    <a:srgbClr val="FFFDFB"/>
                  </a:solidFill>
                  <a:latin typeface="微软雅黑" panose="020B0503020204020204" pitchFamily="34" charset="-122"/>
                  <a:ea typeface="微软雅黑" panose="020B0503020204020204" pitchFamily="34" charset="-122"/>
                  <a:sym typeface="微软雅黑" panose="020B0503020204020204" pitchFamily="34" charset="-122"/>
                </a:rPr>
                <a:t>20</a:t>
              </a:r>
              <a:r>
                <a:rPr lang="zh-CN" altLang="en-US" sz="3200" b="1" dirty="0">
                  <a:solidFill>
                    <a:srgbClr val="FFFDFB"/>
                  </a:solidFill>
                  <a:latin typeface="微软雅黑" panose="020B0503020204020204" pitchFamily="34" charset="-122"/>
                  <a:ea typeface="微软雅黑" panose="020B0503020204020204" pitchFamily="34" charset="-122"/>
                  <a:sym typeface="微软雅黑" panose="020B0503020204020204" pitchFamily="34" charset="-122"/>
                </a:rPr>
                <a:t>03</a:t>
              </a:r>
            </a:p>
          </p:txBody>
        </p:sp>
      </p:grpSp>
      <p:sp>
        <p:nvSpPr>
          <p:cNvPr id="6159" name="右箭头 20"/>
          <p:cNvSpPr/>
          <p:nvPr/>
        </p:nvSpPr>
        <p:spPr>
          <a:xfrm>
            <a:off x="2720975" y="4037013"/>
            <a:ext cx="295275" cy="338137"/>
          </a:xfrm>
          <a:prstGeom prst="rightArrow">
            <a:avLst>
              <a:gd name="adj1" fmla="val 50000"/>
              <a:gd name="adj2" fmla="val 50000"/>
            </a:avLst>
          </a:prstGeom>
          <a:solidFill>
            <a:schemeClr val="accent1"/>
          </a:solidFill>
          <a:ln w="9525">
            <a:noFill/>
          </a:ln>
        </p:spPr>
        <p:txBody>
          <a:bodyPr anchor="ctr"/>
          <a:lstStyle/>
          <a:p>
            <a:pPr algn="ctr"/>
            <a:endParaRPr lang="zh-CN" altLang="en-US"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160" name="右箭头 21"/>
          <p:cNvSpPr/>
          <p:nvPr/>
        </p:nvSpPr>
        <p:spPr>
          <a:xfrm>
            <a:off x="2720975" y="5089525"/>
            <a:ext cx="295275" cy="336550"/>
          </a:xfrm>
          <a:prstGeom prst="rightArrow">
            <a:avLst>
              <a:gd name="adj1" fmla="val 50000"/>
              <a:gd name="adj2" fmla="val 50000"/>
            </a:avLst>
          </a:prstGeom>
          <a:solidFill>
            <a:schemeClr val="accent1"/>
          </a:solidFill>
          <a:ln w="9525">
            <a:noFill/>
          </a:ln>
        </p:spPr>
        <p:txBody>
          <a:bodyPr anchor="ctr"/>
          <a:lstStyle/>
          <a:p>
            <a:pPr algn="ctr"/>
            <a:endParaRPr lang="zh-CN" altLang="en-US"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161" name="矩形 26"/>
          <p:cNvSpPr/>
          <p:nvPr/>
        </p:nvSpPr>
        <p:spPr>
          <a:xfrm>
            <a:off x="3576638" y="4725988"/>
            <a:ext cx="7539037" cy="731837"/>
          </a:xfrm>
          <a:prstGeom prst="rect">
            <a:avLst/>
          </a:prstGeom>
          <a:noFill/>
          <a:ln w="9525">
            <a:noFill/>
          </a:ln>
        </p:spPr>
        <p:txBody>
          <a:bodyPr wrap="square" anchor="t">
            <a:spAutoFit/>
          </a:bodyPr>
          <a:lstStyle/>
          <a:p>
            <a:pPr algn="just">
              <a:lnSpc>
                <a:spcPct val="150000"/>
              </a:lnSpc>
              <a:spcAft>
                <a:spcPts val="300"/>
              </a:spcAft>
            </a:pPr>
            <a:r>
              <a:rPr lang="en-US" altLang="zh-CN" sz="14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20</a:t>
            </a:r>
            <a:r>
              <a:rPr lang="zh-CN" altLang="en-US" sz="14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03年12月31日，</a:t>
            </a:r>
            <a:r>
              <a:rPr lang="en-US" altLang="zh-CN" sz="14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4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中国共产党纪律处分条例</a:t>
            </a:r>
            <a:r>
              <a:rPr lang="en-US" altLang="zh-CN" sz="14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4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发布并施行，共</a:t>
            </a:r>
            <a:r>
              <a:rPr lang="en-US" altLang="zh-CN" sz="14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14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编、</a:t>
            </a:r>
            <a:r>
              <a:rPr lang="en-US" altLang="zh-CN" sz="14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14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5章、178条，分为“总则”“分则”和“附则”等</a:t>
            </a:r>
            <a:r>
              <a:rPr lang="en-US" altLang="zh-CN" sz="14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14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部分。</a:t>
            </a:r>
            <a:endParaRPr lang="zh-CN" altLang="en-US" dirty="0">
              <a:latin typeface="Arial" panose="020B0604020202020204" pitchFamily="34" charset="0"/>
              <a:ea typeface="宋体" panose="02010600030101010101" pitchFamily="2" charset="-122"/>
            </a:endParaRPr>
          </a:p>
        </p:txBody>
      </p:sp>
      <p:sp>
        <p:nvSpPr>
          <p:cNvPr id="6162" name="灯片编号占位符 1"/>
          <p:cNvSpPr/>
          <p:nvPr/>
        </p:nvSpPr>
        <p:spPr>
          <a:xfrm>
            <a:off x="8610600" y="6356350"/>
            <a:ext cx="2743200" cy="365125"/>
          </a:xfrm>
          <a:prstGeom prst="rect">
            <a:avLst/>
          </a:prstGeom>
          <a:noFill/>
          <a:ln w="9525">
            <a:noFill/>
          </a:ln>
        </p:spPr>
        <p:txBody>
          <a:bodyPr anchor="ctr"/>
          <a:lstStyle/>
          <a:p>
            <a:pPr algn="r"/>
            <a:fld id="{9A0DB2DC-4C9A-4742-B13C-FB6460FD3503}" type="slidenum">
              <a:rPr lang="zh-CN" altLang="en-US" sz="1200" dirty="0">
                <a:solidFill>
                  <a:srgbClr val="898989"/>
                </a:solidFill>
                <a:latin typeface="Arial" panose="020B0604020202020204" pitchFamily="34" charset="0"/>
                <a:ea typeface="宋体" panose="02010600030101010101" pitchFamily="2" charset="-122"/>
              </a:rPr>
              <a:t>5</a:t>
            </a:fld>
            <a:endParaRPr lang="zh-CN" altLang="en-US" sz="1200" dirty="0">
              <a:solidFill>
                <a:srgbClr val="898989"/>
              </a:solidFill>
              <a:latin typeface="Arial" panose="020B0604020202020204" pitchFamily="34" charset="0"/>
              <a:ea typeface="宋体" panose="02010600030101010101" pitchFamily="2" charset="-122"/>
            </a:endParaRPr>
          </a:p>
        </p:txBody>
      </p:sp>
      <p:sp>
        <p:nvSpPr>
          <p:cNvPr id="2" name="日期占位符 1"/>
          <p:cNvSpPr>
            <a:spLocks noGrp="1"/>
          </p:cNvSpPr>
          <p:nvPr>
            <p:ph type="dt" sz="half" idx="10"/>
          </p:nvPr>
        </p:nvSpPr>
        <p:spPr/>
        <p:txBody>
          <a:bodyPr/>
          <a:lstStyle/>
          <a:p>
            <a:pPr lvl="0"/>
            <a:fld id="{BB962C8B-B14F-4D97-AF65-F5344CB8AC3E}" type="datetime1">
              <a:rPr lang="zh-CN" altLang="en-US" dirty="0">
                <a:latin typeface="Arial" panose="020B0604020202020204" pitchFamily="34" charset="0"/>
                <a:ea typeface="宋体" panose="02010600030101010101" pitchFamily="2" charset="-122"/>
              </a:rPr>
              <a:t>2018/10/12</a:t>
            </a:fld>
            <a:endParaRPr lang="zh-CN" altLang="en-US" dirty="0">
              <a:latin typeface="Arial" panose="020B0604020202020204" pitchFamily="34" charset="0"/>
              <a:ea typeface="宋体" panose="02010600030101010101" pitchFamily="2" charset="-122"/>
            </a:endParaRPr>
          </a:p>
        </p:txBody>
      </p:sp>
    </p:spTree>
  </p:cSld>
  <p:clrMapOvr>
    <a:masterClrMapping/>
  </p:clrMapOvr>
  <p:transition>
    <p:random/>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88923" y="246423"/>
            <a:ext cx="4103077" cy="675011"/>
          </a:xfrm>
          <a:prstGeom prst="rect">
            <a:avLst/>
          </a:prstGeom>
        </p:spPr>
      </p:pic>
      <p:cxnSp>
        <p:nvCxnSpPr>
          <p:cNvPr id="3" name="直接连接符 2"/>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060287" y="353095"/>
            <a:ext cx="5262188" cy="461665"/>
          </a:xfrm>
          <a:prstGeom prst="rect">
            <a:avLst/>
          </a:prstGeom>
        </p:spPr>
        <p:txBody>
          <a:bodyPr wrap="square">
            <a:spAutoFit/>
          </a:bodyPr>
          <a:lstStyle/>
          <a:p>
            <a:r>
              <a:rPr lang="zh-CN" altLang="en-US" sz="2400" b="1" dirty="0" smtClean="0">
                <a:solidFill>
                  <a:schemeClr val="accent1"/>
                </a:solidFill>
                <a:latin typeface="微软雅黑" panose="020B0503020204020204" pitchFamily="34" charset="-122"/>
                <a:ea typeface="微软雅黑" panose="020B0503020204020204" pitchFamily="34" charset="-122"/>
              </a:rPr>
              <a:t>第二部分：总则</a:t>
            </a:r>
            <a:endParaRPr lang="zh-CN" altLang="en-US" sz="2400" b="1" dirty="0">
              <a:solidFill>
                <a:srgbClr val="C00000"/>
              </a:solidFill>
              <a:latin typeface="微软雅黑" panose="020B0503020204020204" pitchFamily="34" charset="-122"/>
              <a:ea typeface="微软雅黑" panose="020B0503020204020204" pitchFamily="34" charset="-122"/>
            </a:endParaRPr>
          </a:p>
        </p:txBody>
      </p:sp>
      <p:sp>
        <p:nvSpPr>
          <p:cNvPr id="5" name="Freeform 29"/>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6" name="Freeform 5"/>
          <p:cNvSpPr/>
          <p:nvPr/>
        </p:nvSpPr>
        <p:spPr bwMode="auto">
          <a:xfrm>
            <a:off x="2134024" y="2343480"/>
            <a:ext cx="1520530" cy="311615"/>
          </a:xfrm>
          <a:custGeom>
            <a:avLst/>
            <a:gdLst>
              <a:gd name="T0" fmla="*/ 0 w 5290"/>
              <a:gd name="T1" fmla="*/ 0 h 1083"/>
              <a:gd name="T2" fmla="*/ 3703 w 5290"/>
              <a:gd name="T3" fmla="*/ 0 h 1083"/>
              <a:gd name="T4" fmla="*/ 5290 w 5290"/>
              <a:gd name="T5" fmla="*/ 1083 h 1083"/>
              <a:gd name="T6" fmla="*/ 3774 w 5290"/>
              <a:gd name="T7" fmla="*/ 157 h 1083"/>
              <a:gd name="T8" fmla="*/ 0 w 5290"/>
              <a:gd name="T9" fmla="*/ 157 h 1083"/>
              <a:gd name="T10" fmla="*/ 0 w 5290"/>
              <a:gd name="T11" fmla="*/ 0 h 1083"/>
            </a:gdLst>
            <a:ahLst/>
            <a:cxnLst>
              <a:cxn ang="0">
                <a:pos x="T0" y="T1"/>
              </a:cxn>
              <a:cxn ang="0">
                <a:pos x="T2" y="T3"/>
              </a:cxn>
              <a:cxn ang="0">
                <a:pos x="T4" y="T5"/>
              </a:cxn>
              <a:cxn ang="0">
                <a:pos x="T6" y="T7"/>
              </a:cxn>
              <a:cxn ang="0">
                <a:pos x="T8" y="T9"/>
              </a:cxn>
              <a:cxn ang="0">
                <a:pos x="T10" y="T11"/>
              </a:cxn>
            </a:cxnLst>
            <a:rect l="0" t="0" r="r" b="b"/>
            <a:pathLst>
              <a:path w="5290" h="1083">
                <a:moveTo>
                  <a:pt x="0" y="0"/>
                </a:moveTo>
                <a:lnTo>
                  <a:pt x="3703" y="0"/>
                </a:lnTo>
                <a:cubicBezTo>
                  <a:pt x="4422" y="0"/>
                  <a:pt x="5040" y="451"/>
                  <a:pt x="5290" y="1083"/>
                </a:cubicBezTo>
                <a:cubicBezTo>
                  <a:pt x="5006" y="534"/>
                  <a:pt x="4432" y="157"/>
                  <a:pt x="3774" y="157"/>
                </a:cubicBezTo>
                <a:lnTo>
                  <a:pt x="0" y="157"/>
                </a:lnTo>
                <a:lnTo>
                  <a:pt x="0" y="0"/>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7" name="Freeform 6"/>
          <p:cNvSpPr/>
          <p:nvPr/>
        </p:nvSpPr>
        <p:spPr bwMode="auto">
          <a:xfrm>
            <a:off x="787271" y="4686221"/>
            <a:ext cx="2839573" cy="311615"/>
          </a:xfrm>
          <a:custGeom>
            <a:avLst/>
            <a:gdLst>
              <a:gd name="T0" fmla="*/ 9880 w 9880"/>
              <a:gd name="T1" fmla="*/ 1083 h 1083"/>
              <a:gd name="T2" fmla="*/ 1586 w 9880"/>
              <a:gd name="T3" fmla="*/ 1083 h 1083"/>
              <a:gd name="T4" fmla="*/ 0 w 9880"/>
              <a:gd name="T5" fmla="*/ 0 h 1083"/>
              <a:gd name="T6" fmla="*/ 1515 w 9880"/>
              <a:gd name="T7" fmla="*/ 926 h 1083"/>
              <a:gd name="T8" fmla="*/ 9880 w 9880"/>
              <a:gd name="T9" fmla="*/ 926 h 1083"/>
              <a:gd name="T10" fmla="*/ 9880 w 9880"/>
              <a:gd name="T11" fmla="*/ 1083 h 1083"/>
            </a:gdLst>
            <a:ahLst/>
            <a:cxnLst>
              <a:cxn ang="0">
                <a:pos x="T0" y="T1"/>
              </a:cxn>
              <a:cxn ang="0">
                <a:pos x="T2" y="T3"/>
              </a:cxn>
              <a:cxn ang="0">
                <a:pos x="T4" y="T5"/>
              </a:cxn>
              <a:cxn ang="0">
                <a:pos x="T6" y="T7"/>
              </a:cxn>
              <a:cxn ang="0">
                <a:pos x="T8" y="T9"/>
              </a:cxn>
              <a:cxn ang="0">
                <a:pos x="T10" y="T11"/>
              </a:cxn>
            </a:cxnLst>
            <a:rect l="0" t="0" r="r" b="b"/>
            <a:pathLst>
              <a:path w="9880" h="1083">
                <a:moveTo>
                  <a:pt x="9880" y="1083"/>
                </a:moveTo>
                <a:lnTo>
                  <a:pt x="1586" y="1083"/>
                </a:lnTo>
                <a:cubicBezTo>
                  <a:pt x="868" y="1083"/>
                  <a:pt x="250" y="632"/>
                  <a:pt x="0" y="0"/>
                </a:cubicBezTo>
                <a:cubicBezTo>
                  <a:pt x="284" y="549"/>
                  <a:pt x="858" y="926"/>
                  <a:pt x="1515" y="926"/>
                </a:cubicBezTo>
                <a:lnTo>
                  <a:pt x="9880" y="926"/>
                </a:lnTo>
                <a:lnTo>
                  <a:pt x="9880" y="1083"/>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8" name="Oval 7"/>
          <p:cNvSpPr>
            <a:spLocks noChangeArrowheads="1"/>
          </p:cNvSpPr>
          <p:nvPr/>
        </p:nvSpPr>
        <p:spPr bwMode="auto">
          <a:xfrm>
            <a:off x="844838" y="2339725"/>
            <a:ext cx="1182634" cy="1182634"/>
          </a:xfrm>
          <a:prstGeom prst="ellipse">
            <a:avLst/>
          </a:prstGeom>
          <a:solidFill>
            <a:schemeClr val="accent1"/>
          </a:solidFill>
          <a:ln>
            <a:noFill/>
          </a:ln>
        </p:spPr>
        <p:txBody>
          <a:bodyPr vert="horz" wrap="square" lIns="91440" tIns="45720" rIns="91440" bIns="45720" numCol="1" anchor="t" anchorCtr="0" compatLnSpc="1"/>
          <a:lstStyle/>
          <a:p>
            <a:endParaRPr lang="zh-CN" altLang="en-US"/>
          </a:p>
        </p:txBody>
      </p:sp>
      <p:cxnSp>
        <p:nvCxnSpPr>
          <p:cNvPr id="9" name="直接连接符 8"/>
          <p:cNvCxnSpPr/>
          <p:nvPr/>
        </p:nvCxnSpPr>
        <p:spPr>
          <a:xfrm>
            <a:off x="890844" y="3670658"/>
            <a:ext cx="2736000" cy="0"/>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485223" y="3814301"/>
            <a:ext cx="3547241" cy="768350"/>
          </a:xfrm>
          <a:prstGeom prst="rect">
            <a:avLst/>
          </a:prstGeom>
          <a:noFill/>
          <a:effectLst/>
        </p:spPr>
        <p:txBody>
          <a:bodyPr wrap="square" rtlCol="0">
            <a:spAutoFit/>
          </a:bodyPr>
          <a:lstStyle>
            <a:defPPr>
              <a:defRPr lang="zh-CN"/>
            </a:defPPr>
            <a:lvl1pPr algn="ctr">
              <a:defRPr sz="2400">
                <a:solidFill>
                  <a:srgbClr val="C80000"/>
                </a:solidFill>
                <a:effectLst/>
                <a:latin typeface="微软雅黑" panose="020B0503020204020204" pitchFamily="34" charset="-122"/>
                <a:ea typeface="微软雅黑" panose="020B0503020204020204" pitchFamily="34" charset="-122"/>
              </a:defRPr>
            </a:lvl1pPr>
          </a:lstStyle>
          <a:p>
            <a:r>
              <a:rPr lang="zh-CN" altLang="en-US" sz="3200" b="1" dirty="0">
                <a:gradFill>
                  <a:gsLst>
                    <a:gs pos="60000">
                      <a:srgbClr val="D40000"/>
                    </a:gs>
                    <a:gs pos="0">
                      <a:srgbClr val="D40000"/>
                    </a:gs>
                    <a:gs pos="80000">
                      <a:srgbClr val="640000"/>
                    </a:gs>
                    <a:gs pos="100000">
                      <a:srgbClr val="640000"/>
                    </a:gs>
                  </a:gsLst>
                  <a:lin ang="5400000" scaled="0"/>
                </a:gradFill>
              </a:rPr>
              <a:t>其它规定</a:t>
            </a:r>
          </a:p>
          <a:p>
            <a:endParaRPr lang="zh-CN" altLang="en-US" sz="1200" b="1" dirty="0">
              <a:gradFill>
                <a:gsLst>
                  <a:gs pos="60000">
                    <a:srgbClr val="D40000"/>
                  </a:gs>
                  <a:gs pos="0">
                    <a:srgbClr val="D40000"/>
                  </a:gs>
                  <a:gs pos="80000">
                    <a:srgbClr val="640000"/>
                  </a:gs>
                  <a:gs pos="100000">
                    <a:srgbClr val="640000"/>
                  </a:gs>
                </a:gsLst>
                <a:lin ang="5400000" scaled="0"/>
              </a:gradFill>
            </a:endParaRPr>
          </a:p>
        </p:txBody>
      </p:sp>
      <p:sp>
        <p:nvSpPr>
          <p:cNvPr id="13" name="矩形 12"/>
          <p:cNvSpPr/>
          <p:nvPr/>
        </p:nvSpPr>
        <p:spPr>
          <a:xfrm>
            <a:off x="2062556" y="2817722"/>
            <a:ext cx="1668845" cy="521970"/>
          </a:xfrm>
          <a:prstGeom prst="rect">
            <a:avLst/>
          </a:prstGeom>
        </p:spPr>
        <p:txBody>
          <a:bodyPr wrap="square">
            <a:spAutoFit/>
          </a:bodyPr>
          <a:lstStyle/>
          <a:p>
            <a:pPr algn="ctr"/>
            <a:r>
              <a:rPr lang="zh-CN" altLang="en-US" sz="2800" b="1" dirty="0" smtClean="0">
                <a:solidFill>
                  <a:srgbClr val="C00000"/>
                </a:solidFill>
                <a:latin typeface="微软雅黑" panose="020B0503020204020204" pitchFamily="34" charset="-122"/>
                <a:ea typeface="微软雅黑" panose="020B0503020204020204" pitchFamily="34" charset="-122"/>
              </a:rPr>
              <a:t>第五章</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4" name="圆角矩形 13"/>
          <p:cNvSpPr/>
          <p:nvPr/>
        </p:nvSpPr>
        <p:spPr>
          <a:xfrm>
            <a:off x="4032250" y="1936115"/>
            <a:ext cx="1274445" cy="3061970"/>
          </a:xfrm>
          <a:prstGeom prst="roundRect">
            <a:avLst/>
          </a:prstGeom>
          <a:solidFill>
            <a:schemeClr val="accent1"/>
          </a:solidFill>
          <a:ln>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微软雅黑" panose="020B0503020204020204" pitchFamily="34" charset="-122"/>
                <a:ea typeface="微软雅黑" panose="020B0503020204020204" pitchFamily="34" charset="-122"/>
              </a:rPr>
              <a:t>有关规定的理解</a:t>
            </a:r>
          </a:p>
        </p:txBody>
      </p:sp>
      <p:sp>
        <p:nvSpPr>
          <p:cNvPr id="16" name="圆角矩形 15"/>
          <p:cNvSpPr/>
          <p:nvPr/>
        </p:nvSpPr>
        <p:spPr>
          <a:xfrm>
            <a:off x="4032250" y="1935480"/>
            <a:ext cx="7954645" cy="3062605"/>
          </a:xfrm>
          <a:prstGeom prst="roundRect">
            <a:avLst/>
          </a:prstGeom>
          <a:noFill/>
          <a:ln w="12700">
            <a:solidFill>
              <a:schemeClr val="tx2"/>
            </a:solidFill>
          </a:ln>
        </p:spPr>
        <p:txBody>
          <a:bodyPr vert="horz" wrap="square" lIns="91440" tIns="45720" rIns="91440" bIns="45720" numCol="1" anchor="t" anchorCtr="0" compatLnSpc="1"/>
          <a:lstStyle/>
          <a:p>
            <a:endParaRPr lang="zh-CN" altLang="en-US"/>
          </a:p>
        </p:txBody>
      </p:sp>
      <p:pic>
        <p:nvPicPr>
          <p:cNvPr id="23" name="图片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7656" y="5943600"/>
            <a:ext cx="6228769" cy="914400"/>
          </a:xfrm>
          <a:prstGeom prst="rect">
            <a:avLst/>
          </a:prstGeom>
        </p:spPr>
      </p:pic>
      <p:sp>
        <p:nvSpPr>
          <p:cNvPr id="100" name="文本框 99"/>
          <p:cNvSpPr txBox="1"/>
          <p:nvPr/>
        </p:nvSpPr>
        <p:spPr>
          <a:xfrm>
            <a:off x="5529580" y="2093595"/>
            <a:ext cx="6139815" cy="2553335"/>
          </a:xfrm>
          <a:prstGeom prst="rect">
            <a:avLst/>
          </a:prstGeom>
          <a:noFill/>
          <a:ln w="9525">
            <a:noFill/>
          </a:ln>
        </p:spPr>
        <p:txBody>
          <a:bodyPr wrap="square">
            <a:spAutoFit/>
          </a:bodyPr>
          <a:lstStyle/>
          <a:p>
            <a:pPr indent="0"/>
            <a:r>
              <a:rPr lang="zh-CN" altLang="en-US" sz="2000" b="1">
                <a:latin typeface="微软雅黑" panose="020B0503020204020204" pitchFamily="34" charset="-122"/>
                <a:ea typeface="微软雅黑" panose="020B0503020204020204" pitchFamily="34" charset="-122"/>
                <a:sym typeface="+mn-ea"/>
              </a:rPr>
              <a:t>第七十四条　党员领导干部违反有关规定组织、参加自发成立的老乡会、校友会、战友会等，情节严重的，给予警告、严重警告或者撤销党内职务处分。</a:t>
            </a:r>
            <a:endParaRPr lang="zh-CN" altLang="en-US" sz="2000" b="1">
              <a:latin typeface="宋体" panose="02010600030101010101" pitchFamily="2" charset="-122"/>
              <a:sym typeface="+mn-ea"/>
            </a:endParaRPr>
          </a:p>
          <a:p>
            <a:pPr indent="0"/>
            <a:r>
              <a:rPr lang="en-US" altLang="zh-CN" sz="2000" b="0">
                <a:ea typeface="宋体" panose="02010600030101010101" pitchFamily="2" charset="-122"/>
              </a:rPr>
              <a:t> </a:t>
            </a:r>
          </a:p>
          <a:p>
            <a:pPr indent="0"/>
            <a:r>
              <a:rPr lang="en-US" altLang="zh-CN" sz="2000" b="0">
                <a:ea typeface="宋体" panose="02010600030101010101" pitchFamily="2" charset="-122"/>
              </a:rPr>
              <a:t>    </a:t>
            </a:r>
            <a:r>
              <a:rPr lang="en-US" altLang="zh-CN" sz="2000" b="1">
                <a:ea typeface="宋体" panose="02010600030101010101" pitchFamily="2" charset="-122"/>
              </a:rPr>
              <a:t>2002年中央纪委、中央组织部、总政治部联合下发的《关于领导干部不得参加自发成立的“老乡会”“校友会”“战友会”组织的通知》</a:t>
            </a:r>
            <a:endParaRPr lang="en-US" altLang="zh-CN" sz="2000" b="0">
              <a:ea typeface="宋体" panose="02010600030101010101" pitchFamily="2" charset="-122"/>
            </a:endParaRPr>
          </a:p>
          <a:p>
            <a:pPr indent="0"/>
            <a:endParaRPr lang="en-US" altLang="zh-CN" sz="2000" b="0">
              <a:ea typeface="宋体" panose="0201060003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250" fill="hold"/>
                                        <p:tgtEl>
                                          <p:spTgt spid="8"/>
                                        </p:tgtEl>
                                        <p:attrNameLst>
                                          <p:attrName>ppt_w</p:attrName>
                                        </p:attrNameLst>
                                      </p:cBhvr>
                                      <p:tavLst>
                                        <p:tav tm="0">
                                          <p:val>
                                            <p:fltVal val="0"/>
                                          </p:val>
                                        </p:tav>
                                        <p:tav tm="100000">
                                          <p:val>
                                            <p:strVal val="#ppt_w"/>
                                          </p:val>
                                        </p:tav>
                                      </p:tavLst>
                                    </p:anim>
                                    <p:anim calcmode="lin" valueType="num">
                                      <p:cBhvr>
                                        <p:cTn id="8" dur="250" fill="hold"/>
                                        <p:tgtEl>
                                          <p:spTgt spid="8"/>
                                        </p:tgtEl>
                                        <p:attrNameLst>
                                          <p:attrName>ppt_h</p:attrName>
                                        </p:attrNameLst>
                                      </p:cBhvr>
                                      <p:tavLst>
                                        <p:tav tm="0">
                                          <p:val>
                                            <p:fltVal val="0"/>
                                          </p:val>
                                        </p:tav>
                                        <p:tav tm="100000">
                                          <p:val>
                                            <p:strVal val="#ppt_h"/>
                                          </p:val>
                                        </p:tav>
                                      </p:tavLst>
                                    </p:anim>
                                    <p:animEffect transition="in" filter="fade">
                                      <p:cBhvr>
                                        <p:cTn id="9" dur="250"/>
                                        <p:tgtEl>
                                          <p:spTgt spid="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250" fill="hold"/>
                                        <p:tgtEl>
                                          <p:spTgt spid="13"/>
                                        </p:tgtEl>
                                        <p:attrNameLst>
                                          <p:attrName>ppt_w</p:attrName>
                                        </p:attrNameLst>
                                      </p:cBhvr>
                                      <p:tavLst>
                                        <p:tav tm="0">
                                          <p:val>
                                            <p:fltVal val="0"/>
                                          </p:val>
                                        </p:tav>
                                        <p:tav tm="100000">
                                          <p:val>
                                            <p:strVal val="#ppt_w"/>
                                          </p:val>
                                        </p:tav>
                                      </p:tavLst>
                                    </p:anim>
                                    <p:anim calcmode="lin" valueType="num">
                                      <p:cBhvr>
                                        <p:cTn id="14" dur="250" fill="hold"/>
                                        <p:tgtEl>
                                          <p:spTgt spid="13"/>
                                        </p:tgtEl>
                                        <p:attrNameLst>
                                          <p:attrName>ppt_h</p:attrName>
                                        </p:attrNameLst>
                                      </p:cBhvr>
                                      <p:tavLst>
                                        <p:tav tm="0">
                                          <p:val>
                                            <p:fltVal val="0"/>
                                          </p:val>
                                        </p:tav>
                                        <p:tav tm="100000">
                                          <p:val>
                                            <p:strVal val="#ppt_h"/>
                                          </p:val>
                                        </p:tav>
                                      </p:tavLst>
                                    </p:anim>
                                    <p:animEffect transition="in" filter="fade">
                                      <p:cBhvr>
                                        <p:cTn id="15" dur="250"/>
                                        <p:tgtEl>
                                          <p:spTgt spid="13"/>
                                        </p:tgtEl>
                                      </p:cBhvr>
                                    </p:animEffect>
                                  </p:childTnLst>
                                </p:cTn>
                              </p:par>
                            </p:childTnLst>
                          </p:cTn>
                        </p:par>
                        <p:par>
                          <p:cTn id="16" fill="hold">
                            <p:stCondLst>
                              <p:cond delay="1000"/>
                            </p:stCondLst>
                            <p:childTnLst>
                              <p:par>
                                <p:cTn id="17" presetID="22" presetClass="entr" presetSubtype="8"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250"/>
                                        <p:tgtEl>
                                          <p:spTgt spid="9"/>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250" fill="hold"/>
                                        <p:tgtEl>
                                          <p:spTgt spid="12"/>
                                        </p:tgtEl>
                                        <p:attrNameLst>
                                          <p:attrName>ppt_w</p:attrName>
                                        </p:attrNameLst>
                                      </p:cBhvr>
                                      <p:tavLst>
                                        <p:tav tm="0">
                                          <p:val>
                                            <p:fltVal val="0"/>
                                          </p:val>
                                        </p:tav>
                                        <p:tav tm="100000">
                                          <p:val>
                                            <p:strVal val="#ppt_w"/>
                                          </p:val>
                                        </p:tav>
                                      </p:tavLst>
                                    </p:anim>
                                    <p:anim calcmode="lin" valueType="num">
                                      <p:cBhvr>
                                        <p:cTn id="24" dur="250" fill="hold"/>
                                        <p:tgtEl>
                                          <p:spTgt spid="12"/>
                                        </p:tgtEl>
                                        <p:attrNameLst>
                                          <p:attrName>ppt_h</p:attrName>
                                        </p:attrNameLst>
                                      </p:cBhvr>
                                      <p:tavLst>
                                        <p:tav tm="0">
                                          <p:val>
                                            <p:fltVal val="0"/>
                                          </p:val>
                                        </p:tav>
                                        <p:tav tm="100000">
                                          <p:val>
                                            <p:strVal val="#ppt_h"/>
                                          </p:val>
                                        </p:tav>
                                      </p:tavLst>
                                    </p:anim>
                                    <p:animEffect transition="in" filter="fade">
                                      <p:cBhvr>
                                        <p:cTn id="25" dur="250"/>
                                        <p:tgtEl>
                                          <p:spTgt spid="12"/>
                                        </p:tgtEl>
                                      </p:cBhvr>
                                    </p:animEffect>
                                  </p:childTnLst>
                                </p:cTn>
                              </p:par>
                            </p:childTnLst>
                          </p:cTn>
                        </p:par>
                        <p:par>
                          <p:cTn id="26" fill="hold">
                            <p:stCondLst>
                              <p:cond delay="2000"/>
                            </p:stCondLst>
                            <p:childTnLst>
                              <p:par>
                                <p:cTn id="27" presetID="22" presetClass="entr" presetSubtype="2"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right)">
                                      <p:cBhvr>
                                        <p:cTn id="29" dur="250"/>
                                        <p:tgtEl>
                                          <p:spTgt spid="7"/>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ipe(left)">
                                      <p:cBhvr>
                                        <p:cTn id="33" dur="250"/>
                                        <p:tgtEl>
                                          <p:spTgt spid="6"/>
                                        </p:tgtEl>
                                      </p:cBhvr>
                                    </p:animEffect>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p:cTn id="37" dur="250" fill="hold"/>
                                        <p:tgtEl>
                                          <p:spTgt spid="14"/>
                                        </p:tgtEl>
                                        <p:attrNameLst>
                                          <p:attrName>ppt_w</p:attrName>
                                        </p:attrNameLst>
                                      </p:cBhvr>
                                      <p:tavLst>
                                        <p:tav tm="0">
                                          <p:val>
                                            <p:fltVal val="0"/>
                                          </p:val>
                                        </p:tav>
                                        <p:tav tm="100000">
                                          <p:val>
                                            <p:strVal val="#ppt_w"/>
                                          </p:val>
                                        </p:tav>
                                      </p:tavLst>
                                    </p:anim>
                                    <p:anim calcmode="lin" valueType="num">
                                      <p:cBhvr>
                                        <p:cTn id="38" dur="250" fill="hold"/>
                                        <p:tgtEl>
                                          <p:spTgt spid="14"/>
                                        </p:tgtEl>
                                        <p:attrNameLst>
                                          <p:attrName>ppt_h</p:attrName>
                                        </p:attrNameLst>
                                      </p:cBhvr>
                                      <p:tavLst>
                                        <p:tav tm="0">
                                          <p:val>
                                            <p:fltVal val="0"/>
                                          </p:val>
                                        </p:tav>
                                        <p:tav tm="100000">
                                          <p:val>
                                            <p:strVal val="#ppt_h"/>
                                          </p:val>
                                        </p:tav>
                                      </p:tavLst>
                                    </p:anim>
                                    <p:animEffect transition="in" filter="fade">
                                      <p:cBhvr>
                                        <p:cTn id="39" dur="250"/>
                                        <p:tgtEl>
                                          <p:spTgt spid="14"/>
                                        </p:tgtEl>
                                      </p:cBhvr>
                                    </p:animEffect>
                                  </p:childTnLst>
                                </p:cTn>
                              </p:par>
                            </p:childTnLst>
                          </p:cTn>
                        </p:par>
                        <p:par>
                          <p:cTn id="40" fill="hold">
                            <p:stCondLst>
                              <p:cond delay="3500"/>
                            </p:stCondLst>
                            <p:childTnLst>
                              <p:par>
                                <p:cTn id="41" presetID="6" presetClass="emph" presetSubtype="0" decel="100000" fill="hold" grpId="1" nodeType="afterEffect">
                                  <p:stCondLst>
                                    <p:cond delay="0"/>
                                  </p:stCondLst>
                                  <p:childTnLst>
                                    <p:animScale>
                                      <p:cBhvr>
                                        <p:cTn id="42" dur="250" fill="hold"/>
                                        <p:tgtEl>
                                          <p:spTgt spid="14"/>
                                        </p:tgtEl>
                                      </p:cBhvr>
                                      <p:by x="120000" y="120000"/>
                                    </p:animScale>
                                  </p:childTnLst>
                                </p:cTn>
                              </p:par>
                            </p:childTnLst>
                          </p:cTn>
                        </p:par>
                        <p:par>
                          <p:cTn id="43" fill="hold">
                            <p:stCondLst>
                              <p:cond delay="4000"/>
                            </p:stCondLst>
                            <p:childTnLst>
                              <p:par>
                                <p:cTn id="44" presetID="6" presetClass="emph" presetSubtype="0" decel="100000" fill="hold" grpId="2" nodeType="afterEffect">
                                  <p:stCondLst>
                                    <p:cond delay="0"/>
                                  </p:stCondLst>
                                  <p:childTnLst>
                                    <p:animScale>
                                      <p:cBhvr>
                                        <p:cTn id="45" dur="250" fill="hold"/>
                                        <p:tgtEl>
                                          <p:spTgt spid="14"/>
                                        </p:tgtEl>
                                      </p:cBhvr>
                                      <p:by x="83000" y="83000"/>
                                    </p:animScale>
                                  </p:childTnLst>
                                </p:cTn>
                              </p:par>
                            </p:childTnLst>
                          </p:cTn>
                        </p:par>
                        <p:par>
                          <p:cTn id="46" fill="hold">
                            <p:stCondLst>
                              <p:cond delay="4500"/>
                            </p:stCondLst>
                            <p:childTnLst>
                              <p:par>
                                <p:cTn id="47" presetID="12" presetClass="entr" presetSubtype="8" fill="hold" grpId="0" nodeType="after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additive="base">
                                        <p:cTn id="49" dur="500"/>
                                        <p:tgtEl>
                                          <p:spTgt spid="16"/>
                                        </p:tgtEl>
                                        <p:attrNameLst>
                                          <p:attrName>ppt_x</p:attrName>
                                        </p:attrNameLst>
                                      </p:cBhvr>
                                      <p:tavLst>
                                        <p:tav tm="0">
                                          <p:val>
                                            <p:strVal val="#ppt_x-#ppt_w*1.125000"/>
                                          </p:val>
                                        </p:tav>
                                        <p:tav tm="100000">
                                          <p:val>
                                            <p:strVal val="#ppt_x"/>
                                          </p:val>
                                        </p:tav>
                                      </p:tavLst>
                                    </p:anim>
                                    <p:animEffect transition="in" filter="wipe(right)">
                                      <p:cBhvr>
                                        <p:cTn id="5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P spid="8" grpId="0" bldLvl="0" animBg="1"/>
      <p:bldP spid="12" grpId="0" bldLvl="0" animBg="1"/>
      <p:bldP spid="13" grpId="0"/>
      <p:bldP spid="14" grpId="0" bldLvl="0" animBg="1"/>
      <p:bldP spid="14" grpId="1" bldLvl="0" animBg="1"/>
      <p:bldP spid="14" grpId="2" bldLvl="0" animBg="1"/>
      <p:bldP spid="16" grpId="0" bldLvl="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94340" y="5201716"/>
            <a:ext cx="10067778" cy="1656284"/>
          </a:xfrm>
          <a:prstGeom prst="rect">
            <a:avLst/>
          </a:prstGeom>
        </p:spPr>
      </p:pic>
      <p:sp>
        <p:nvSpPr>
          <p:cNvPr id="2" name="矩形 1"/>
          <p:cNvSpPr/>
          <p:nvPr/>
        </p:nvSpPr>
        <p:spPr>
          <a:xfrm>
            <a:off x="1" y="0"/>
            <a:ext cx="4175022" cy="6858000"/>
          </a:xfrm>
          <a:prstGeom prst="rect">
            <a:avLst/>
          </a:prstGeom>
          <a:ln>
            <a:noFill/>
          </a:ln>
          <a:effectLst>
            <a:outerShdw blurRad="127000" dist="508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56296" y="3605475"/>
            <a:ext cx="3262432" cy="1015663"/>
          </a:xfrm>
          <a:prstGeom prst="rect">
            <a:avLst/>
          </a:prstGeom>
          <a:noFill/>
        </p:spPr>
        <p:txBody>
          <a:bodyPr wrap="none" rtlCol="0">
            <a:spAutoFit/>
          </a:bodyPr>
          <a:lstStyle/>
          <a:p>
            <a:r>
              <a:rPr lang="zh-CN" altLang="en-US" sz="6000" b="1" dirty="0" smtClean="0">
                <a:solidFill>
                  <a:srgbClr val="FFF9EF"/>
                </a:solidFill>
                <a:latin typeface="微软雅黑" panose="020B0503020204020204" pitchFamily="34" charset="-122"/>
                <a:ea typeface="微软雅黑" panose="020B0503020204020204" pitchFamily="34" charset="-122"/>
              </a:rPr>
              <a:t>第三部分</a:t>
            </a:r>
            <a:endParaRPr lang="zh-CN" altLang="en-US" sz="6000" b="1" dirty="0">
              <a:solidFill>
                <a:srgbClr val="FFF9EF"/>
              </a:solidFill>
              <a:latin typeface="微软雅黑" panose="020B0503020204020204" pitchFamily="34" charset="-122"/>
              <a:ea typeface="微软雅黑" panose="020B0503020204020204" pitchFamily="34" charset="-122"/>
            </a:endParaRPr>
          </a:p>
        </p:txBody>
      </p:sp>
      <p:sp>
        <p:nvSpPr>
          <p:cNvPr id="4" name="矩形 3"/>
          <p:cNvSpPr/>
          <p:nvPr/>
        </p:nvSpPr>
        <p:spPr>
          <a:xfrm>
            <a:off x="4320730" y="3032496"/>
            <a:ext cx="7814998" cy="1107996"/>
          </a:xfrm>
          <a:prstGeom prst="rect">
            <a:avLst/>
          </a:prstGeom>
        </p:spPr>
        <p:txBody>
          <a:bodyPr wrap="square">
            <a:spAutoFit/>
          </a:bodyPr>
          <a:lstStyle/>
          <a:p>
            <a:pPr algn="ctr"/>
            <a:r>
              <a:rPr lang="zh-CN" altLang="en-US" sz="6600" b="1" dirty="0" smtClean="0">
                <a:solidFill>
                  <a:srgbClr val="C00000"/>
                </a:solidFill>
                <a:latin typeface="微软雅黑" panose="020B0503020204020204" pitchFamily="34" charset="-122"/>
                <a:ea typeface="微软雅黑" panose="020B0503020204020204" pitchFamily="34" charset="-122"/>
              </a:rPr>
              <a:t>分则</a:t>
            </a:r>
            <a:endParaRPr lang="zh-CN" altLang="en-US" sz="6600" b="1" dirty="0">
              <a:solidFill>
                <a:srgbClr val="C00000"/>
              </a:solidFill>
              <a:latin typeface="微软雅黑" panose="020B0503020204020204" pitchFamily="34" charset="-122"/>
              <a:ea typeface="微软雅黑" panose="020B0503020204020204" pitchFamily="34" charset="-122"/>
            </a:endParaRPr>
          </a:p>
        </p:txBody>
      </p:sp>
      <p:sp>
        <p:nvSpPr>
          <p:cNvPr id="6" name="矩形 5"/>
          <p:cNvSpPr/>
          <p:nvPr/>
        </p:nvSpPr>
        <p:spPr>
          <a:xfrm>
            <a:off x="5385143" y="1607234"/>
            <a:ext cx="5686172" cy="646331"/>
          </a:xfrm>
          <a:prstGeom prst="rect">
            <a:avLst/>
          </a:prstGeom>
        </p:spPr>
        <p:txBody>
          <a:bodyPr wrap="none">
            <a:spAutoFit/>
          </a:bodyPr>
          <a:lstStyle/>
          <a:p>
            <a:pPr algn="ctr"/>
            <a:r>
              <a:rPr lang="zh-CN" altLang="en-US" sz="3600" spc="300" dirty="0" smtClean="0">
                <a:solidFill>
                  <a:srgbClr val="C00000"/>
                </a:solidFill>
                <a:latin typeface="微软雅黑" panose="020B0503020204020204" pitchFamily="34" charset="-122"/>
                <a:ea typeface="微软雅黑" panose="020B0503020204020204" pitchFamily="34" charset="-122"/>
              </a:rPr>
              <a:t>中国共产党纪律处分条例</a:t>
            </a:r>
            <a:endParaRPr lang="zh-CN" altLang="en-US" sz="3600" spc="300" dirty="0">
              <a:solidFill>
                <a:srgbClr val="C00000"/>
              </a:solidFill>
              <a:latin typeface="微软雅黑" panose="020B0503020204020204" pitchFamily="34" charset="-122"/>
              <a:ea typeface="微软雅黑" panose="020B0503020204020204" pitchFamily="34" charset="-122"/>
            </a:endParaRPr>
          </a:p>
        </p:txBody>
      </p:sp>
      <p:sp>
        <p:nvSpPr>
          <p:cNvPr id="7" name="矩形 6"/>
          <p:cNvSpPr/>
          <p:nvPr/>
        </p:nvSpPr>
        <p:spPr>
          <a:xfrm>
            <a:off x="7356838" y="2234685"/>
            <a:ext cx="1742786" cy="276999"/>
          </a:xfrm>
          <a:prstGeom prst="rect">
            <a:avLst/>
          </a:prstGeom>
        </p:spPr>
        <p:txBody>
          <a:bodyPr wrap="none">
            <a:spAutoFit/>
          </a:bodyPr>
          <a:lstStyle/>
          <a:p>
            <a:pPr algn="ctr"/>
            <a:r>
              <a:rPr lang="en-US" altLang="zh-CN" sz="1200" dirty="0">
                <a:solidFill>
                  <a:prstClr val="black"/>
                </a:solidFill>
                <a:latin typeface="微软雅黑" panose="020B0503020204020204" pitchFamily="34" charset="-122"/>
                <a:ea typeface="微软雅黑" panose="020B0503020204020204" pitchFamily="34" charset="-122"/>
              </a:rPr>
              <a:t>—— </a:t>
            </a:r>
            <a:r>
              <a:rPr lang="en-US" altLang="zh-CN" sz="1200" dirty="0" smtClean="0">
                <a:solidFill>
                  <a:prstClr val="black"/>
                </a:solidFill>
                <a:latin typeface="微软雅黑" panose="020B0503020204020204" pitchFamily="34" charset="-122"/>
                <a:ea typeface="微软雅黑" panose="020B0503020204020204" pitchFamily="34" charset="-122"/>
              </a:rPr>
              <a:t>2016</a:t>
            </a:r>
            <a:r>
              <a:rPr lang="zh-CN" altLang="en-US" sz="1200" dirty="0" smtClean="0">
                <a:solidFill>
                  <a:prstClr val="black"/>
                </a:solidFill>
                <a:latin typeface="微软雅黑" panose="020B0503020204020204" pitchFamily="34" charset="-122"/>
                <a:ea typeface="微软雅黑" panose="020B0503020204020204" pitchFamily="34" charset="-122"/>
              </a:rPr>
              <a:t>年、</a:t>
            </a:r>
            <a:r>
              <a:rPr lang="en-US" altLang="zh-CN" sz="1200" dirty="0" smtClean="0">
                <a:solidFill>
                  <a:prstClr val="black"/>
                </a:solidFill>
                <a:latin typeface="微软雅黑" panose="020B0503020204020204" pitchFamily="34" charset="-122"/>
                <a:ea typeface="微软雅黑" panose="020B0503020204020204" pitchFamily="34" charset="-122"/>
              </a:rPr>
              <a:t>2018</a:t>
            </a:r>
            <a:r>
              <a:rPr lang="zh-CN" altLang="en-US" sz="1200" dirty="0" smtClean="0">
                <a:solidFill>
                  <a:prstClr val="black"/>
                </a:solidFill>
                <a:latin typeface="微软雅黑" panose="020B0503020204020204" pitchFamily="34" charset="-122"/>
                <a:ea typeface="微软雅黑" panose="020B0503020204020204" pitchFamily="34" charset="-122"/>
              </a:rPr>
              <a:t>年</a:t>
            </a:r>
            <a:endParaRPr lang="zh-CN" altLang="en-US" sz="1200" dirty="0">
              <a:solidFill>
                <a:prstClr val="black"/>
              </a:solidFill>
              <a:latin typeface="微软雅黑" panose="020B0503020204020204" pitchFamily="34" charset="-122"/>
              <a:ea typeface="微软雅黑" panose="020B0503020204020204" pitchFamily="34" charset="-122"/>
            </a:endParaRPr>
          </a:p>
        </p:txBody>
      </p:sp>
      <p:sp>
        <p:nvSpPr>
          <p:cNvPr id="8" name="Freeform 29"/>
          <p:cNvSpPr/>
          <p:nvPr/>
        </p:nvSpPr>
        <p:spPr bwMode="auto">
          <a:xfrm>
            <a:off x="1041593" y="1382463"/>
            <a:ext cx="2091839" cy="1926869"/>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FC000"/>
              </a:gs>
              <a:gs pos="50000">
                <a:schemeClr val="bg1"/>
              </a:gs>
              <a:gs pos="50000">
                <a:srgbClr val="F2B800"/>
              </a:gs>
              <a:gs pos="100000">
                <a:srgbClr val="FFFF00"/>
              </a:gs>
            </a:gsLst>
            <a:lin ang="5400000" scaled="1"/>
          </a:gradFill>
          <a:ln>
            <a:noFill/>
          </a:ln>
          <a:effectLst>
            <a:outerShdw blurRad="152400" dist="152400" dir="2700000" algn="tl" rotWithShape="0">
              <a:prstClr val="black">
                <a:alpha val="60000"/>
              </a:prstClr>
            </a:outerShdw>
          </a:effectLst>
        </p:spPr>
        <p:txBody>
          <a:bodyPr vert="horz" wrap="square" lIns="91440" tIns="45720" rIns="91440" bIns="45720" numCol="1" anchor="t" anchorCtr="0" compatLnSpc="1"/>
          <a:lstStyle/>
          <a:p>
            <a:endParaRPr lang="zh-CN" altLang="en-US">
              <a:noFill/>
            </a:endParaRPr>
          </a:p>
        </p:txBody>
      </p:sp>
    </p:spTree>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grpId="1" nodeType="withEffect">
                                  <p:stCondLst>
                                    <p:cond delay="0"/>
                                  </p:stCondLst>
                                  <p:childTnLst>
                                    <p:animMotion origin="layout" path="M -3.95833E-6 0 L -0.00026 -0.63333 " pathEditMode="relative" rAng="0" ptsTypes="AA">
                                      <p:cBhvr>
                                        <p:cTn id="11" dur="1000" spd="-100000" fill="hold"/>
                                        <p:tgtEl>
                                          <p:spTgt spid="2"/>
                                        </p:tgtEl>
                                        <p:attrNameLst>
                                          <p:attrName>ppt_x</p:attrName>
                                          <p:attrName>ppt_y</p:attrName>
                                        </p:attrNameLst>
                                      </p:cBhvr>
                                      <p:rCtr x="-13" y="-31667"/>
                                    </p:animMotion>
                                  </p:childTnLst>
                                </p:cTn>
                              </p:par>
                            </p:childTnLst>
                          </p:cTn>
                        </p:par>
                        <p:par>
                          <p:cTn id="12" fill="hold">
                            <p:stCondLst>
                              <p:cond delay="500"/>
                            </p:stCondLst>
                            <p:childTnLst>
                              <p:par>
                                <p:cTn id="13" presetID="53" presetClass="entr" presetSubtype="16"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250" fill="hold"/>
                                        <p:tgtEl>
                                          <p:spTgt spid="8"/>
                                        </p:tgtEl>
                                        <p:attrNameLst>
                                          <p:attrName>ppt_w</p:attrName>
                                        </p:attrNameLst>
                                      </p:cBhvr>
                                      <p:tavLst>
                                        <p:tav tm="0">
                                          <p:val>
                                            <p:fltVal val="0"/>
                                          </p:val>
                                        </p:tav>
                                        <p:tav tm="100000">
                                          <p:val>
                                            <p:strVal val="#ppt_w"/>
                                          </p:val>
                                        </p:tav>
                                      </p:tavLst>
                                    </p:anim>
                                    <p:anim calcmode="lin" valueType="num">
                                      <p:cBhvr>
                                        <p:cTn id="16" dur="250" fill="hold"/>
                                        <p:tgtEl>
                                          <p:spTgt spid="8"/>
                                        </p:tgtEl>
                                        <p:attrNameLst>
                                          <p:attrName>ppt_h</p:attrName>
                                        </p:attrNameLst>
                                      </p:cBhvr>
                                      <p:tavLst>
                                        <p:tav tm="0">
                                          <p:val>
                                            <p:fltVal val="0"/>
                                          </p:val>
                                        </p:tav>
                                        <p:tav tm="100000">
                                          <p:val>
                                            <p:strVal val="#ppt_h"/>
                                          </p:val>
                                        </p:tav>
                                      </p:tavLst>
                                    </p:anim>
                                    <p:animEffect transition="in" filter="fade">
                                      <p:cBhvr>
                                        <p:cTn id="17" dur="250"/>
                                        <p:tgtEl>
                                          <p:spTgt spid="8"/>
                                        </p:tgtEl>
                                      </p:cBhvr>
                                    </p:animEffect>
                                  </p:childTnLst>
                                </p:cTn>
                              </p:par>
                              <p:par>
                                <p:cTn id="18" presetID="6" presetClass="emph" presetSubtype="0" decel="100000" fill="hold" grpId="1" nodeType="withEffect">
                                  <p:stCondLst>
                                    <p:cond delay="200"/>
                                  </p:stCondLst>
                                  <p:childTnLst>
                                    <p:animScale>
                                      <p:cBhvr>
                                        <p:cTn id="19" dur="250" fill="hold"/>
                                        <p:tgtEl>
                                          <p:spTgt spid="8"/>
                                        </p:tgtEl>
                                      </p:cBhvr>
                                      <p:by x="120000" y="120000"/>
                                    </p:animScale>
                                  </p:childTnLst>
                                </p:cTn>
                              </p:par>
                              <p:par>
                                <p:cTn id="20" presetID="6" presetClass="emph" presetSubtype="0" decel="100000" fill="hold" grpId="2" nodeType="withEffect">
                                  <p:stCondLst>
                                    <p:cond delay="400"/>
                                  </p:stCondLst>
                                  <p:childTnLst>
                                    <p:animScale>
                                      <p:cBhvr>
                                        <p:cTn id="21" dur="250" fill="hold"/>
                                        <p:tgtEl>
                                          <p:spTgt spid="8"/>
                                        </p:tgtEl>
                                      </p:cBhvr>
                                      <p:by x="83000" y="83000"/>
                                    </p:animScale>
                                  </p:childTnLst>
                                </p:cTn>
                              </p:par>
                              <p:par>
                                <p:cTn id="22" presetID="53" presetClass="entr" presetSubtype="16" fill="hold" grpId="0" nodeType="withEffect">
                                  <p:stCondLst>
                                    <p:cond delay="400"/>
                                  </p:stCondLst>
                                  <p:childTnLst>
                                    <p:set>
                                      <p:cBhvr>
                                        <p:cTn id="23" dur="1" fill="hold">
                                          <p:stCondLst>
                                            <p:cond delay="0"/>
                                          </p:stCondLst>
                                        </p:cTn>
                                        <p:tgtEl>
                                          <p:spTgt spid="3"/>
                                        </p:tgtEl>
                                        <p:attrNameLst>
                                          <p:attrName>style.visibility</p:attrName>
                                        </p:attrNameLst>
                                      </p:cBhvr>
                                      <p:to>
                                        <p:strVal val="visible"/>
                                      </p:to>
                                    </p:set>
                                    <p:anim calcmode="lin" valueType="num">
                                      <p:cBhvr>
                                        <p:cTn id="24" dur="250" fill="hold"/>
                                        <p:tgtEl>
                                          <p:spTgt spid="3"/>
                                        </p:tgtEl>
                                        <p:attrNameLst>
                                          <p:attrName>ppt_w</p:attrName>
                                        </p:attrNameLst>
                                      </p:cBhvr>
                                      <p:tavLst>
                                        <p:tav tm="0">
                                          <p:val>
                                            <p:fltVal val="0"/>
                                          </p:val>
                                        </p:tav>
                                        <p:tav tm="100000">
                                          <p:val>
                                            <p:strVal val="#ppt_w"/>
                                          </p:val>
                                        </p:tav>
                                      </p:tavLst>
                                    </p:anim>
                                    <p:anim calcmode="lin" valueType="num">
                                      <p:cBhvr>
                                        <p:cTn id="25" dur="250" fill="hold"/>
                                        <p:tgtEl>
                                          <p:spTgt spid="3"/>
                                        </p:tgtEl>
                                        <p:attrNameLst>
                                          <p:attrName>ppt_h</p:attrName>
                                        </p:attrNameLst>
                                      </p:cBhvr>
                                      <p:tavLst>
                                        <p:tav tm="0">
                                          <p:val>
                                            <p:fltVal val="0"/>
                                          </p:val>
                                        </p:tav>
                                        <p:tav tm="100000">
                                          <p:val>
                                            <p:strVal val="#ppt_h"/>
                                          </p:val>
                                        </p:tav>
                                      </p:tavLst>
                                    </p:anim>
                                    <p:animEffect transition="in" filter="fade">
                                      <p:cBhvr>
                                        <p:cTn id="26" dur="250"/>
                                        <p:tgtEl>
                                          <p:spTgt spid="3"/>
                                        </p:tgtEl>
                                      </p:cBhvr>
                                    </p:animEffect>
                                  </p:childTnLst>
                                </p:cTn>
                              </p:par>
                              <p:par>
                                <p:cTn id="27" presetID="6" presetClass="emph" presetSubtype="0" decel="100000" fill="hold" grpId="1" nodeType="withEffect">
                                  <p:stCondLst>
                                    <p:cond delay="600"/>
                                  </p:stCondLst>
                                  <p:childTnLst>
                                    <p:animScale>
                                      <p:cBhvr>
                                        <p:cTn id="28" dur="250" fill="hold"/>
                                        <p:tgtEl>
                                          <p:spTgt spid="3"/>
                                        </p:tgtEl>
                                      </p:cBhvr>
                                      <p:by x="120000" y="120000"/>
                                    </p:animScale>
                                  </p:childTnLst>
                                </p:cTn>
                              </p:par>
                              <p:par>
                                <p:cTn id="29" presetID="6" presetClass="emph" presetSubtype="0" decel="100000" fill="hold" grpId="2" nodeType="withEffect">
                                  <p:stCondLst>
                                    <p:cond delay="800"/>
                                  </p:stCondLst>
                                  <p:childTnLst>
                                    <p:animScale>
                                      <p:cBhvr>
                                        <p:cTn id="30" dur="250" fill="hold"/>
                                        <p:tgtEl>
                                          <p:spTgt spid="3"/>
                                        </p:tgtEl>
                                      </p:cBhvr>
                                      <p:by x="83000" y="83000"/>
                                    </p:animScale>
                                  </p:childTnLst>
                                </p:cTn>
                              </p:par>
                            </p:childTnLst>
                          </p:cTn>
                        </p:par>
                        <p:par>
                          <p:cTn id="31" fill="hold">
                            <p:stCondLst>
                              <p:cond delay="1000"/>
                            </p:stCondLst>
                            <p:childTnLst>
                              <p:par>
                                <p:cTn id="32" presetID="22" presetClass="entr" presetSubtype="8" fill="hold"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left)">
                                      <p:cBhvr>
                                        <p:cTn id="34" dur="1000"/>
                                        <p:tgtEl>
                                          <p:spTgt spid="9"/>
                                        </p:tgtEl>
                                      </p:cBhvr>
                                    </p:animEffect>
                                  </p:childTnLst>
                                </p:cTn>
                              </p:par>
                            </p:childTnLst>
                          </p:cTn>
                        </p:par>
                        <p:par>
                          <p:cTn id="35" fill="hold">
                            <p:stCondLst>
                              <p:cond delay="2000"/>
                            </p:stCondLst>
                            <p:childTnLst>
                              <p:par>
                                <p:cTn id="36" presetID="53" presetClass="entr" presetSubtype="16" fill="hold" grpId="0" nodeType="afterEffect">
                                  <p:stCondLst>
                                    <p:cond delay="0"/>
                                  </p:stCondLst>
                                  <p:childTnLst>
                                    <p:set>
                                      <p:cBhvr>
                                        <p:cTn id="37" dur="1" fill="hold">
                                          <p:stCondLst>
                                            <p:cond delay="0"/>
                                          </p:stCondLst>
                                        </p:cTn>
                                        <p:tgtEl>
                                          <p:spTgt spid="6"/>
                                        </p:tgtEl>
                                        <p:attrNameLst>
                                          <p:attrName>style.visibility</p:attrName>
                                        </p:attrNameLst>
                                      </p:cBhvr>
                                      <p:to>
                                        <p:strVal val="visible"/>
                                      </p:to>
                                    </p:set>
                                    <p:anim calcmode="lin" valueType="num">
                                      <p:cBhvr>
                                        <p:cTn id="38" dur="500" fill="hold"/>
                                        <p:tgtEl>
                                          <p:spTgt spid="6"/>
                                        </p:tgtEl>
                                        <p:attrNameLst>
                                          <p:attrName>ppt_w</p:attrName>
                                        </p:attrNameLst>
                                      </p:cBhvr>
                                      <p:tavLst>
                                        <p:tav tm="0">
                                          <p:val>
                                            <p:fltVal val="0"/>
                                          </p:val>
                                        </p:tav>
                                        <p:tav tm="100000">
                                          <p:val>
                                            <p:strVal val="#ppt_w"/>
                                          </p:val>
                                        </p:tav>
                                      </p:tavLst>
                                    </p:anim>
                                    <p:anim calcmode="lin" valueType="num">
                                      <p:cBhvr>
                                        <p:cTn id="39" dur="500" fill="hold"/>
                                        <p:tgtEl>
                                          <p:spTgt spid="6"/>
                                        </p:tgtEl>
                                        <p:attrNameLst>
                                          <p:attrName>ppt_h</p:attrName>
                                        </p:attrNameLst>
                                      </p:cBhvr>
                                      <p:tavLst>
                                        <p:tav tm="0">
                                          <p:val>
                                            <p:fltVal val="0"/>
                                          </p:val>
                                        </p:tav>
                                        <p:tav tm="100000">
                                          <p:val>
                                            <p:strVal val="#ppt_h"/>
                                          </p:val>
                                        </p:tav>
                                      </p:tavLst>
                                    </p:anim>
                                    <p:animEffect transition="in" filter="fade">
                                      <p:cBhvr>
                                        <p:cTn id="40" dur="500"/>
                                        <p:tgtEl>
                                          <p:spTgt spid="6"/>
                                        </p:tgtEl>
                                      </p:cBhvr>
                                    </p:animEffect>
                                  </p:childTnLst>
                                </p:cTn>
                              </p:par>
                              <p:par>
                                <p:cTn id="41" presetID="35" presetClass="path" presetSubtype="0" accel="50000" decel="50000" fill="hold" grpId="1" nodeType="withEffect">
                                  <p:stCondLst>
                                    <p:cond delay="0"/>
                                  </p:stCondLst>
                                  <p:childTnLst>
                                    <p:animMotion origin="layout" path="M 2.08333E-7 -1.48148E-6 L 0.31576 -1.48148E-6 " pathEditMode="relative" rAng="0" ptsTypes="AA">
                                      <p:cBhvr>
                                        <p:cTn id="42" dur="1000" spd="-100000" fill="hold"/>
                                        <p:tgtEl>
                                          <p:spTgt spid="6"/>
                                        </p:tgtEl>
                                        <p:attrNameLst>
                                          <p:attrName>ppt_x</p:attrName>
                                          <p:attrName>ppt_y</p:attrName>
                                        </p:attrNameLst>
                                      </p:cBhvr>
                                      <p:rCtr x="15781" y="0"/>
                                    </p:animMotion>
                                  </p:childTnLst>
                                </p:cTn>
                              </p:par>
                              <p:par>
                                <p:cTn id="43" presetID="53" presetClass="entr" presetSubtype="16" fill="hold" grpId="0" nodeType="withEffect">
                                  <p:stCondLst>
                                    <p:cond delay="300"/>
                                  </p:stCondLst>
                                  <p:childTnLst>
                                    <p:set>
                                      <p:cBhvr>
                                        <p:cTn id="44" dur="1" fill="hold">
                                          <p:stCondLst>
                                            <p:cond delay="0"/>
                                          </p:stCondLst>
                                        </p:cTn>
                                        <p:tgtEl>
                                          <p:spTgt spid="7"/>
                                        </p:tgtEl>
                                        <p:attrNameLst>
                                          <p:attrName>style.visibility</p:attrName>
                                        </p:attrNameLst>
                                      </p:cBhvr>
                                      <p:to>
                                        <p:strVal val="visible"/>
                                      </p:to>
                                    </p:set>
                                    <p:anim calcmode="lin" valueType="num">
                                      <p:cBhvr>
                                        <p:cTn id="45" dur="500" fill="hold"/>
                                        <p:tgtEl>
                                          <p:spTgt spid="7"/>
                                        </p:tgtEl>
                                        <p:attrNameLst>
                                          <p:attrName>ppt_w</p:attrName>
                                        </p:attrNameLst>
                                      </p:cBhvr>
                                      <p:tavLst>
                                        <p:tav tm="0">
                                          <p:val>
                                            <p:fltVal val="0"/>
                                          </p:val>
                                        </p:tav>
                                        <p:tav tm="100000">
                                          <p:val>
                                            <p:strVal val="#ppt_w"/>
                                          </p:val>
                                        </p:tav>
                                      </p:tavLst>
                                    </p:anim>
                                    <p:anim calcmode="lin" valueType="num">
                                      <p:cBhvr>
                                        <p:cTn id="46" dur="500" fill="hold"/>
                                        <p:tgtEl>
                                          <p:spTgt spid="7"/>
                                        </p:tgtEl>
                                        <p:attrNameLst>
                                          <p:attrName>ppt_h</p:attrName>
                                        </p:attrNameLst>
                                      </p:cBhvr>
                                      <p:tavLst>
                                        <p:tav tm="0">
                                          <p:val>
                                            <p:fltVal val="0"/>
                                          </p:val>
                                        </p:tav>
                                        <p:tav tm="100000">
                                          <p:val>
                                            <p:strVal val="#ppt_h"/>
                                          </p:val>
                                        </p:tav>
                                      </p:tavLst>
                                    </p:anim>
                                    <p:animEffect transition="in" filter="fade">
                                      <p:cBhvr>
                                        <p:cTn id="47" dur="500"/>
                                        <p:tgtEl>
                                          <p:spTgt spid="7"/>
                                        </p:tgtEl>
                                      </p:cBhvr>
                                    </p:animEffect>
                                  </p:childTnLst>
                                </p:cTn>
                              </p:par>
                              <p:par>
                                <p:cTn id="48" presetID="35" presetClass="path" presetSubtype="0" accel="50000" decel="50000" fill="hold" grpId="1" nodeType="withEffect">
                                  <p:stCondLst>
                                    <p:cond delay="300"/>
                                  </p:stCondLst>
                                  <p:childTnLst>
                                    <p:animMotion origin="layout" path="M 2.08333E-7 -4.81481E-6 L 0.31576 -4.81481E-6 " pathEditMode="relative" rAng="0" ptsTypes="AA">
                                      <p:cBhvr>
                                        <p:cTn id="49" dur="1000" spd="-100000" fill="hold"/>
                                        <p:tgtEl>
                                          <p:spTgt spid="7"/>
                                        </p:tgtEl>
                                        <p:attrNameLst>
                                          <p:attrName>ppt_x</p:attrName>
                                          <p:attrName>ppt_y</p:attrName>
                                        </p:attrNameLst>
                                      </p:cBhvr>
                                      <p:rCtr x="15781" y="0"/>
                                    </p:animMotion>
                                  </p:childTnLst>
                                </p:cTn>
                              </p:par>
                              <p:par>
                                <p:cTn id="50" presetID="53" presetClass="entr" presetSubtype="16" fill="hold" grpId="0" nodeType="withEffect">
                                  <p:stCondLst>
                                    <p:cond delay="600"/>
                                  </p:stCondLst>
                                  <p:childTnLst>
                                    <p:set>
                                      <p:cBhvr>
                                        <p:cTn id="51" dur="1" fill="hold">
                                          <p:stCondLst>
                                            <p:cond delay="0"/>
                                          </p:stCondLst>
                                        </p:cTn>
                                        <p:tgtEl>
                                          <p:spTgt spid="4"/>
                                        </p:tgtEl>
                                        <p:attrNameLst>
                                          <p:attrName>style.visibility</p:attrName>
                                        </p:attrNameLst>
                                      </p:cBhvr>
                                      <p:to>
                                        <p:strVal val="visible"/>
                                      </p:to>
                                    </p:set>
                                    <p:anim calcmode="lin" valueType="num">
                                      <p:cBhvr>
                                        <p:cTn id="52" dur="500" fill="hold"/>
                                        <p:tgtEl>
                                          <p:spTgt spid="4"/>
                                        </p:tgtEl>
                                        <p:attrNameLst>
                                          <p:attrName>ppt_w</p:attrName>
                                        </p:attrNameLst>
                                      </p:cBhvr>
                                      <p:tavLst>
                                        <p:tav tm="0">
                                          <p:val>
                                            <p:fltVal val="0"/>
                                          </p:val>
                                        </p:tav>
                                        <p:tav tm="100000">
                                          <p:val>
                                            <p:strVal val="#ppt_w"/>
                                          </p:val>
                                        </p:tav>
                                      </p:tavLst>
                                    </p:anim>
                                    <p:anim calcmode="lin" valueType="num">
                                      <p:cBhvr>
                                        <p:cTn id="53" dur="500" fill="hold"/>
                                        <p:tgtEl>
                                          <p:spTgt spid="4"/>
                                        </p:tgtEl>
                                        <p:attrNameLst>
                                          <p:attrName>ppt_h</p:attrName>
                                        </p:attrNameLst>
                                      </p:cBhvr>
                                      <p:tavLst>
                                        <p:tav tm="0">
                                          <p:val>
                                            <p:fltVal val="0"/>
                                          </p:val>
                                        </p:tav>
                                        <p:tav tm="100000">
                                          <p:val>
                                            <p:strVal val="#ppt_h"/>
                                          </p:val>
                                        </p:tav>
                                      </p:tavLst>
                                    </p:anim>
                                    <p:animEffect transition="in" filter="fade">
                                      <p:cBhvr>
                                        <p:cTn id="54" dur="500"/>
                                        <p:tgtEl>
                                          <p:spTgt spid="4"/>
                                        </p:tgtEl>
                                      </p:cBhvr>
                                    </p:animEffect>
                                  </p:childTnLst>
                                </p:cTn>
                              </p:par>
                              <p:par>
                                <p:cTn id="55" presetID="35" presetClass="path" presetSubtype="0" accel="50000" decel="50000" fill="hold" grpId="1" nodeType="withEffect">
                                  <p:stCondLst>
                                    <p:cond delay="600"/>
                                  </p:stCondLst>
                                  <p:childTnLst>
                                    <p:animMotion origin="layout" path="M 2.08333E-7 3.33333E-6 L 0.31576 3.33333E-6 " pathEditMode="relative" rAng="0" ptsTypes="AA">
                                      <p:cBhvr>
                                        <p:cTn id="56" dur="1000" spd="-100000" fill="hold"/>
                                        <p:tgtEl>
                                          <p:spTgt spid="4"/>
                                        </p:tgtEl>
                                        <p:attrNameLst>
                                          <p:attrName>ppt_x</p:attrName>
                                          <p:attrName>ppt_y</p:attrName>
                                        </p:attrNameLst>
                                      </p:cBhvr>
                                      <p:rCtr x="15781"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p:bldP spid="3" grpId="1"/>
      <p:bldP spid="3" grpId="2"/>
      <p:bldP spid="4" grpId="0"/>
      <p:bldP spid="4" grpId="1"/>
      <p:bldP spid="6" grpId="0"/>
      <p:bldP spid="6" grpId="1"/>
      <p:bldP spid="7" grpId="0"/>
      <p:bldP spid="7" grpId="1"/>
      <p:bldP spid="8" grpId="0" animBg="1"/>
      <p:bldP spid="8" grpId="1" animBg="1"/>
      <p:bldP spid="8" grpId="2"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88923" y="246423"/>
            <a:ext cx="4103077" cy="675011"/>
          </a:xfrm>
          <a:prstGeom prst="rect">
            <a:avLst/>
          </a:prstGeom>
        </p:spPr>
      </p:pic>
      <p:cxnSp>
        <p:nvCxnSpPr>
          <p:cNvPr id="3" name="直接连接符 2"/>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060287" y="353095"/>
            <a:ext cx="5262188" cy="461665"/>
          </a:xfrm>
          <a:prstGeom prst="rect">
            <a:avLst/>
          </a:prstGeom>
        </p:spPr>
        <p:txBody>
          <a:bodyPr wrap="square">
            <a:spAutoFit/>
          </a:bodyPr>
          <a:lstStyle/>
          <a:p>
            <a:r>
              <a:rPr lang="zh-CN" altLang="en-US" sz="2400" b="1" dirty="0" smtClean="0">
                <a:solidFill>
                  <a:schemeClr val="accent1"/>
                </a:solidFill>
                <a:latin typeface="微软雅黑" panose="020B0503020204020204" pitchFamily="34" charset="-122"/>
                <a:ea typeface="微软雅黑" panose="020B0503020204020204" pitchFamily="34" charset="-122"/>
              </a:rPr>
              <a:t>第三部分：分则</a:t>
            </a:r>
            <a:endParaRPr lang="zh-CN" altLang="en-US" sz="2400" b="1" dirty="0">
              <a:solidFill>
                <a:srgbClr val="C00000"/>
              </a:solidFill>
              <a:latin typeface="微软雅黑" panose="020B0503020204020204" pitchFamily="34" charset="-122"/>
              <a:ea typeface="微软雅黑" panose="020B0503020204020204" pitchFamily="34" charset="-122"/>
            </a:endParaRPr>
          </a:p>
        </p:txBody>
      </p:sp>
      <p:sp>
        <p:nvSpPr>
          <p:cNvPr id="5" name="Freeform 29"/>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8468" y="1422753"/>
            <a:ext cx="6108358" cy="4999904"/>
          </a:xfrm>
          <a:prstGeom prst="rect">
            <a:avLst/>
          </a:prstGeom>
        </p:spPr>
      </p:pic>
      <p:pic>
        <p:nvPicPr>
          <p:cNvPr id="7" name="图片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9944" y="1422753"/>
            <a:ext cx="6108358" cy="4999904"/>
          </a:xfrm>
          <a:prstGeom prst="rect">
            <a:avLst/>
          </a:prstGeom>
        </p:spPr>
      </p:pic>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78316" y="1444208"/>
            <a:ext cx="6108358" cy="4999904"/>
          </a:xfrm>
          <a:prstGeom prst="rect">
            <a:avLst/>
          </a:prstGeom>
        </p:spPr>
      </p:pic>
      <p:sp>
        <p:nvSpPr>
          <p:cNvPr id="10" name="矩形 9"/>
          <p:cNvSpPr/>
          <p:nvPr/>
        </p:nvSpPr>
        <p:spPr>
          <a:xfrm>
            <a:off x="7607933" y="3246013"/>
            <a:ext cx="3963956" cy="923330"/>
          </a:xfrm>
          <a:prstGeom prst="rect">
            <a:avLst/>
          </a:prstGeom>
        </p:spPr>
        <p:txBody>
          <a:bodyPr wrap="square">
            <a:spAutoFit/>
          </a:bodyPr>
          <a:lstStyle/>
          <a:p>
            <a:r>
              <a:rPr lang="zh-CN" altLang="en-US" sz="5400" b="1" dirty="0" smtClean="0">
                <a:solidFill>
                  <a:srgbClr val="BE0000"/>
                </a:solidFill>
                <a:effectLst>
                  <a:outerShdw blurRad="203200" dist="152400" dir="2700000" algn="tl" rotWithShape="0">
                    <a:prstClr val="black">
                      <a:alpha val="60000"/>
                    </a:prstClr>
                  </a:outerShdw>
                </a:effectLst>
                <a:latin typeface="微软雅黑" panose="020B0503020204020204" pitchFamily="34" charset="-122"/>
                <a:ea typeface="微软雅黑" panose="020B0503020204020204" pitchFamily="34" charset="-122"/>
              </a:rPr>
              <a:t>政治纪律</a:t>
            </a:r>
            <a:endParaRPr lang="zh-CN" altLang="en-US" sz="5400" b="1" dirty="0">
              <a:solidFill>
                <a:srgbClr val="BE0000"/>
              </a:solidFill>
              <a:effectLst>
                <a:outerShdw blurRad="203200" dist="152400" dir="2700000" algn="tl" rotWithShape="0">
                  <a:prstClr val="black">
                    <a:alpha val="60000"/>
                  </a:prstClr>
                </a:outerShdw>
              </a:effectLst>
              <a:latin typeface="微软雅黑" panose="020B0503020204020204" pitchFamily="34" charset="-122"/>
              <a:ea typeface="微软雅黑" panose="020B0503020204020204" pitchFamily="34" charset="-122"/>
            </a:endParaRPr>
          </a:p>
        </p:txBody>
      </p:sp>
      <p:sp>
        <p:nvSpPr>
          <p:cNvPr id="14" name="Freeform 29"/>
          <p:cNvSpPr/>
          <p:nvPr/>
        </p:nvSpPr>
        <p:spPr bwMode="auto">
          <a:xfrm>
            <a:off x="1852982" y="2290208"/>
            <a:ext cx="1622779" cy="1417470"/>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FC000"/>
              </a:gs>
              <a:gs pos="50000">
                <a:schemeClr val="bg1"/>
              </a:gs>
              <a:gs pos="50000">
                <a:srgbClr val="F2B800"/>
              </a:gs>
              <a:gs pos="100000">
                <a:srgbClr val="FFFF00"/>
              </a:gs>
            </a:gsLst>
            <a:lin ang="5400000" scaled="1"/>
          </a:gradFill>
          <a:ln>
            <a:noFill/>
          </a:ln>
          <a:effectLst>
            <a:outerShdw blurRad="152400" dist="152400" dir="2700000" algn="tl" rotWithShape="0">
              <a:prstClr val="black">
                <a:alpha val="60000"/>
              </a:prstClr>
            </a:outerShdw>
          </a:effectLst>
        </p:spPr>
        <p:txBody>
          <a:bodyPr vert="horz" wrap="square" lIns="91440" tIns="45720" rIns="91440" bIns="45720" numCol="1" anchor="t" anchorCtr="0" compatLnSpc="1"/>
          <a:lstStyle/>
          <a:p>
            <a:endParaRPr lang="zh-CN" altLang="en-US">
              <a:noFill/>
            </a:endParaRPr>
          </a:p>
        </p:txBody>
      </p:sp>
    </p:spTree>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7 -3.7037E-6 L 0.18997 -3.7037E-6 "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16"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fltVal val="0"/>
                                          </p:val>
                                        </p:tav>
                                        <p:tav tm="100000">
                                          <p:val>
                                            <p:strVal val="#ppt_w"/>
                                          </p:val>
                                        </p:tav>
                                      </p:tavLst>
                                    </p:anim>
                                    <p:anim calcmode="lin" valueType="num">
                                      <p:cBhvr>
                                        <p:cTn id="15" dur="500" fill="hold"/>
                                        <p:tgtEl>
                                          <p:spTgt spid="3"/>
                                        </p:tgtEl>
                                        <p:attrNameLst>
                                          <p:attrName>ppt_h</p:attrName>
                                        </p:attrNameLst>
                                      </p:cBhvr>
                                      <p:tavLst>
                                        <p:tav tm="0">
                                          <p:val>
                                            <p:fltVal val="0"/>
                                          </p:val>
                                        </p:tav>
                                        <p:tav tm="100000">
                                          <p:val>
                                            <p:strVal val="#ppt_h"/>
                                          </p:val>
                                        </p:tav>
                                      </p:tavLst>
                                    </p:anim>
                                    <p:animEffect transition="in" filter="fade">
                                      <p:cBhvr>
                                        <p:cTn id="16" dur="500"/>
                                        <p:tgtEl>
                                          <p:spTgt spid="3"/>
                                        </p:tgtEl>
                                      </p:cBhvr>
                                    </p:animEffect>
                                  </p:childTnLst>
                                </p:cTn>
                              </p:par>
                              <p:par>
                                <p:cTn id="17" presetID="35" presetClass="path" presetSubtype="0" accel="50000" decel="50000" fill="hold" nodeType="withEffect">
                                  <p:stCondLst>
                                    <p:cond delay="0"/>
                                  </p:stCondLst>
                                  <p:childTnLst>
                                    <p:animMotion origin="layout" path="M 0 -3.7037E-6 L -0.41185 -3.7037E-6 " pathEditMode="relative" rAng="0" ptsTypes="AA">
                                      <p:cBhvr>
                                        <p:cTn id="18" dur="1000" spd="-100000" fill="hold"/>
                                        <p:tgtEl>
                                          <p:spTgt spid="3"/>
                                        </p:tgtEl>
                                        <p:attrNameLst>
                                          <p:attrName>ppt_x</p:attrName>
                                          <p:attrName>ppt_y</p:attrName>
                                        </p:attrNameLst>
                                      </p:cBhvr>
                                      <p:rCtr x="-20599" y="0"/>
                                    </p:animMotion>
                                  </p:childTnLst>
                                </p:cTn>
                              </p:par>
                            </p:childTnLst>
                          </p:cTn>
                        </p:par>
                        <p:par>
                          <p:cTn id="19" fill="hold">
                            <p:stCondLst>
                              <p:cond delay="500"/>
                            </p:stCondLst>
                            <p:childTnLst>
                              <p:par>
                                <p:cTn id="20" presetID="53" presetClass="entr" presetSubtype="16"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250" fill="hold"/>
                                        <p:tgtEl>
                                          <p:spTgt spid="5"/>
                                        </p:tgtEl>
                                        <p:attrNameLst>
                                          <p:attrName>ppt_w</p:attrName>
                                        </p:attrNameLst>
                                      </p:cBhvr>
                                      <p:tavLst>
                                        <p:tav tm="0">
                                          <p:val>
                                            <p:fltVal val="0"/>
                                          </p:val>
                                        </p:tav>
                                        <p:tav tm="100000">
                                          <p:val>
                                            <p:strVal val="#ppt_w"/>
                                          </p:val>
                                        </p:tav>
                                      </p:tavLst>
                                    </p:anim>
                                    <p:anim calcmode="lin" valueType="num">
                                      <p:cBhvr>
                                        <p:cTn id="23" dur="250" fill="hold"/>
                                        <p:tgtEl>
                                          <p:spTgt spid="5"/>
                                        </p:tgtEl>
                                        <p:attrNameLst>
                                          <p:attrName>ppt_h</p:attrName>
                                        </p:attrNameLst>
                                      </p:cBhvr>
                                      <p:tavLst>
                                        <p:tav tm="0">
                                          <p:val>
                                            <p:fltVal val="0"/>
                                          </p:val>
                                        </p:tav>
                                        <p:tav tm="100000">
                                          <p:val>
                                            <p:strVal val="#ppt_h"/>
                                          </p:val>
                                        </p:tav>
                                      </p:tavLst>
                                    </p:anim>
                                    <p:animEffect transition="in" filter="fade">
                                      <p:cBhvr>
                                        <p:cTn id="24" dur="250"/>
                                        <p:tgtEl>
                                          <p:spTgt spid="5"/>
                                        </p:tgtEl>
                                      </p:cBhvr>
                                    </p:animEffect>
                                  </p:childTnLst>
                                </p:cTn>
                              </p:par>
                              <p:par>
                                <p:cTn id="25" presetID="6" presetClass="emph" presetSubtype="0" decel="100000" fill="hold" grpId="1" nodeType="withEffect">
                                  <p:stCondLst>
                                    <p:cond delay="200"/>
                                  </p:stCondLst>
                                  <p:childTnLst>
                                    <p:animScale>
                                      <p:cBhvr>
                                        <p:cTn id="26" dur="250" fill="hold"/>
                                        <p:tgtEl>
                                          <p:spTgt spid="5"/>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5"/>
                                        </p:tgtEl>
                                      </p:cBhvr>
                                      <p:by x="83000" y="83000"/>
                                    </p:animScale>
                                  </p:childTnLst>
                                </p:cTn>
                              </p:par>
                            </p:childTnLst>
                          </p:cTn>
                        </p:par>
                        <p:par>
                          <p:cTn id="29" fill="hold">
                            <p:stCondLst>
                              <p:cond delay="1000"/>
                            </p:stCondLst>
                            <p:childTnLst>
                              <p:par>
                                <p:cTn id="30" presetID="53" presetClass="entr" presetSubtype="16" fill="hold" grpId="0" nodeType="after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p:cTn id="32" dur="500" fill="hold"/>
                                        <p:tgtEl>
                                          <p:spTgt spid="4"/>
                                        </p:tgtEl>
                                        <p:attrNameLst>
                                          <p:attrName>ppt_w</p:attrName>
                                        </p:attrNameLst>
                                      </p:cBhvr>
                                      <p:tavLst>
                                        <p:tav tm="0">
                                          <p:val>
                                            <p:fltVal val="0"/>
                                          </p:val>
                                        </p:tav>
                                        <p:tav tm="100000">
                                          <p:val>
                                            <p:strVal val="#ppt_w"/>
                                          </p:val>
                                        </p:tav>
                                      </p:tavLst>
                                    </p:anim>
                                    <p:anim calcmode="lin" valueType="num">
                                      <p:cBhvr>
                                        <p:cTn id="33" dur="500" fill="hold"/>
                                        <p:tgtEl>
                                          <p:spTgt spid="4"/>
                                        </p:tgtEl>
                                        <p:attrNameLst>
                                          <p:attrName>ppt_h</p:attrName>
                                        </p:attrNameLst>
                                      </p:cBhvr>
                                      <p:tavLst>
                                        <p:tav tm="0">
                                          <p:val>
                                            <p:fltVal val="0"/>
                                          </p:val>
                                        </p:tav>
                                        <p:tav tm="100000">
                                          <p:val>
                                            <p:strVal val="#ppt_h"/>
                                          </p:val>
                                        </p:tav>
                                      </p:tavLst>
                                    </p:anim>
                                    <p:animEffect transition="in" filter="fade">
                                      <p:cBhvr>
                                        <p:cTn id="34" dur="500"/>
                                        <p:tgtEl>
                                          <p:spTgt spid="4"/>
                                        </p:tgtEl>
                                      </p:cBhvr>
                                    </p:animEffect>
                                  </p:childTnLst>
                                </p:cTn>
                              </p:par>
                              <p:par>
                                <p:cTn id="35" presetID="35" presetClass="path" presetSubtype="0" accel="50000" decel="50000" fill="hold" grpId="1" nodeType="withEffect">
                                  <p:stCondLst>
                                    <p:cond delay="0"/>
                                  </p:stCondLst>
                                  <p:childTnLst>
                                    <p:animMotion origin="layout" path="M -4.375E-6 -3.7037E-6 L -0.30273 -3.7037E-6 " pathEditMode="relative" rAng="0" ptsTypes="AA">
                                      <p:cBhvr>
                                        <p:cTn id="36" dur="1000" spd="-100000" fill="hold"/>
                                        <p:tgtEl>
                                          <p:spTgt spid="4"/>
                                        </p:tgtEl>
                                        <p:attrNameLst>
                                          <p:attrName>ppt_x</p:attrName>
                                          <p:attrName>ppt_y</p:attrName>
                                        </p:attrNameLst>
                                      </p:cBhvr>
                                      <p:rCtr x="-15143" y="0"/>
                                    </p:animMotion>
                                  </p:childTnLst>
                                </p:cTn>
                              </p:par>
                            </p:childTnLst>
                          </p:cTn>
                        </p:par>
                        <p:par>
                          <p:cTn id="37" fill="hold">
                            <p:stCondLst>
                              <p:cond delay="1500"/>
                            </p:stCondLst>
                            <p:childTnLst>
                              <p:par>
                                <p:cTn id="38" presetID="53" presetClass="entr" presetSubtype="16" fill="hold" nodeType="afterEffect">
                                  <p:stCondLst>
                                    <p:cond delay="0"/>
                                  </p:stCondLst>
                                  <p:childTnLst>
                                    <p:set>
                                      <p:cBhvr>
                                        <p:cTn id="39" dur="1" fill="hold">
                                          <p:stCondLst>
                                            <p:cond delay="0"/>
                                          </p:stCondLst>
                                        </p:cTn>
                                        <p:tgtEl>
                                          <p:spTgt spid="6"/>
                                        </p:tgtEl>
                                        <p:attrNameLst>
                                          <p:attrName>style.visibility</p:attrName>
                                        </p:attrNameLst>
                                      </p:cBhvr>
                                      <p:to>
                                        <p:strVal val="visible"/>
                                      </p:to>
                                    </p:set>
                                    <p:anim calcmode="lin" valueType="num">
                                      <p:cBhvr>
                                        <p:cTn id="40" dur="500" fill="hold"/>
                                        <p:tgtEl>
                                          <p:spTgt spid="6"/>
                                        </p:tgtEl>
                                        <p:attrNameLst>
                                          <p:attrName>ppt_w</p:attrName>
                                        </p:attrNameLst>
                                      </p:cBhvr>
                                      <p:tavLst>
                                        <p:tav tm="0">
                                          <p:val>
                                            <p:fltVal val="0"/>
                                          </p:val>
                                        </p:tav>
                                        <p:tav tm="100000">
                                          <p:val>
                                            <p:strVal val="#ppt_w"/>
                                          </p:val>
                                        </p:tav>
                                      </p:tavLst>
                                    </p:anim>
                                    <p:anim calcmode="lin" valueType="num">
                                      <p:cBhvr>
                                        <p:cTn id="41" dur="500" fill="hold"/>
                                        <p:tgtEl>
                                          <p:spTgt spid="6"/>
                                        </p:tgtEl>
                                        <p:attrNameLst>
                                          <p:attrName>ppt_h</p:attrName>
                                        </p:attrNameLst>
                                      </p:cBhvr>
                                      <p:tavLst>
                                        <p:tav tm="0">
                                          <p:val>
                                            <p:fltVal val="0"/>
                                          </p:val>
                                        </p:tav>
                                        <p:tav tm="100000">
                                          <p:val>
                                            <p:strVal val="#ppt_h"/>
                                          </p:val>
                                        </p:tav>
                                      </p:tavLst>
                                    </p:anim>
                                    <p:animEffect transition="in" filter="fade">
                                      <p:cBhvr>
                                        <p:cTn id="42" dur="500"/>
                                        <p:tgtEl>
                                          <p:spTgt spid="6"/>
                                        </p:tgtEl>
                                      </p:cBhvr>
                                    </p:animEffect>
                                  </p:childTnLst>
                                </p:cTn>
                              </p:par>
                              <p:par>
                                <p:cTn id="43" presetID="35" presetClass="path" presetSubtype="0" accel="50000" decel="50000" fill="hold" nodeType="withEffect">
                                  <p:stCondLst>
                                    <p:cond delay="0"/>
                                  </p:stCondLst>
                                  <p:childTnLst>
                                    <p:animMotion origin="layout" path="M 1.45833E-6 -7.40741E-7 L 0.42526 -7.40741E-7 " pathEditMode="relative" rAng="0" ptsTypes="AA">
                                      <p:cBhvr>
                                        <p:cTn id="44" dur="1000" spd="-100000" fill="hold"/>
                                        <p:tgtEl>
                                          <p:spTgt spid="6"/>
                                        </p:tgtEl>
                                        <p:attrNameLst>
                                          <p:attrName>ppt_x</p:attrName>
                                          <p:attrName>ppt_y</p:attrName>
                                        </p:attrNameLst>
                                      </p:cBhvr>
                                      <p:rCtr x="21263" y="0"/>
                                    </p:animMotion>
                                  </p:childTnLst>
                                </p:cTn>
                              </p:par>
                              <p:par>
                                <p:cTn id="45" presetID="53" presetClass="entr" presetSubtype="16" fill="hold" nodeType="withEffect">
                                  <p:stCondLst>
                                    <p:cond delay="300"/>
                                  </p:stCondLst>
                                  <p:childTnLst>
                                    <p:set>
                                      <p:cBhvr>
                                        <p:cTn id="46" dur="1" fill="hold">
                                          <p:stCondLst>
                                            <p:cond delay="0"/>
                                          </p:stCondLst>
                                        </p:cTn>
                                        <p:tgtEl>
                                          <p:spTgt spid="7"/>
                                        </p:tgtEl>
                                        <p:attrNameLst>
                                          <p:attrName>style.visibility</p:attrName>
                                        </p:attrNameLst>
                                      </p:cBhvr>
                                      <p:to>
                                        <p:strVal val="visible"/>
                                      </p:to>
                                    </p:set>
                                    <p:anim calcmode="lin" valueType="num">
                                      <p:cBhvr>
                                        <p:cTn id="47" dur="500" fill="hold"/>
                                        <p:tgtEl>
                                          <p:spTgt spid="7"/>
                                        </p:tgtEl>
                                        <p:attrNameLst>
                                          <p:attrName>ppt_w</p:attrName>
                                        </p:attrNameLst>
                                      </p:cBhvr>
                                      <p:tavLst>
                                        <p:tav tm="0">
                                          <p:val>
                                            <p:fltVal val="0"/>
                                          </p:val>
                                        </p:tav>
                                        <p:tav tm="100000">
                                          <p:val>
                                            <p:strVal val="#ppt_w"/>
                                          </p:val>
                                        </p:tav>
                                      </p:tavLst>
                                    </p:anim>
                                    <p:anim calcmode="lin" valueType="num">
                                      <p:cBhvr>
                                        <p:cTn id="48" dur="500" fill="hold"/>
                                        <p:tgtEl>
                                          <p:spTgt spid="7"/>
                                        </p:tgtEl>
                                        <p:attrNameLst>
                                          <p:attrName>ppt_h</p:attrName>
                                        </p:attrNameLst>
                                      </p:cBhvr>
                                      <p:tavLst>
                                        <p:tav tm="0">
                                          <p:val>
                                            <p:fltVal val="0"/>
                                          </p:val>
                                        </p:tav>
                                        <p:tav tm="100000">
                                          <p:val>
                                            <p:strVal val="#ppt_h"/>
                                          </p:val>
                                        </p:tav>
                                      </p:tavLst>
                                    </p:anim>
                                    <p:animEffect transition="in" filter="fade">
                                      <p:cBhvr>
                                        <p:cTn id="49" dur="500"/>
                                        <p:tgtEl>
                                          <p:spTgt spid="7"/>
                                        </p:tgtEl>
                                      </p:cBhvr>
                                    </p:animEffect>
                                  </p:childTnLst>
                                </p:cTn>
                              </p:par>
                              <p:par>
                                <p:cTn id="50" presetID="35" presetClass="path" presetSubtype="0" accel="50000" decel="50000" fill="hold" nodeType="withEffect">
                                  <p:stCondLst>
                                    <p:cond delay="300"/>
                                  </p:stCondLst>
                                  <p:childTnLst>
                                    <p:animMotion origin="layout" path="M 1.45833E-6 -7.40741E-7 L 0.42526 -7.40741E-7 " pathEditMode="relative" rAng="0" ptsTypes="AA">
                                      <p:cBhvr>
                                        <p:cTn id="51" dur="1000" spd="-100000" fill="hold"/>
                                        <p:tgtEl>
                                          <p:spTgt spid="7"/>
                                        </p:tgtEl>
                                        <p:attrNameLst>
                                          <p:attrName>ppt_x</p:attrName>
                                          <p:attrName>ppt_y</p:attrName>
                                        </p:attrNameLst>
                                      </p:cBhvr>
                                      <p:rCtr x="21263" y="0"/>
                                    </p:animMotion>
                                  </p:childTnLst>
                                </p:cTn>
                              </p:par>
                              <p:par>
                                <p:cTn id="52" presetID="53" presetClass="entr" presetSubtype="16" fill="hold" nodeType="withEffect">
                                  <p:stCondLst>
                                    <p:cond delay="600"/>
                                  </p:stCondLst>
                                  <p:childTnLst>
                                    <p:set>
                                      <p:cBhvr>
                                        <p:cTn id="53" dur="1" fill="hold">
                                          <p:stCondLst>
                                            <p:cond delay="0"/>
                                          </p:stCondLst>
                                        </p:cTn>
                                        <p:tgtEl>
                                          <p:spTgt spid="8"/>
                                        </p:tgtEl>
                                        <p:attrNameLst>
                                          <p:attrName>style.visibility</p:attrName>
                                        </p:attrNameLst>
                                      </p:cBhvr>
                                      <p:to>
                                        <p:strVal val="visible"/>
                                      </p:to>
                                    </p:set>
                                    <p:anim calcmode="lin" valueType="num">
                                      <p:cBhvr>
                                        <p:cTn id="54" dur="500" fill="hold"/>
                                        <p:tgtEl>
                                          <p:spTgt spid="8"/>
                                        </p:tgtEl>
                                        <p:attrNameLst>
                                          <p:attrName>ppt_w</p:attrName>
                                        </p:attrNameLst>
                                      </p:cBhvr>
                                      <p:tavLst>
                                        <p:tav tm="0">
                                          <p:val>
                                            <p:fltVal val="0"/>
                                          </p:val>
                                        </p:tav>
                                        <p:tav tm="100000">
                                          <p:val>
                                            <p:strVal val="#ppt_w"/>
                                          </p:val>
                                        </p:tav>
                                      </p:tavLst>
                                    </p:anim>
                                    <p:anim calcmode="lin" valueType="num">
                                      <p:cBhvr>
                                        <p:cTn id="55" dur="500" fill="hold"/>
                                        <p:tgtEl>
                                          <p:spTgt spid="8"/>
                                        </p:tgtEl>
                                        <p:attrNameLst>
                                          <p:attrName>ppt_h</p:attrName>
                                        </p:attrNameLst>
                                      </p:cBhvr>
                                      <p:tavLst>
                                        <p:tav tm="0">
                                          <p:val>
                                            <p:fltVal val="0"/>
                                          </p:val>
                                        </p:tav>
                                        <p:tav tm="100000">
                                          <p:val>
                                            <p:strVal val="#ppt_h"/>
                                          </p:val>
                                        </p:tav>
                                      </p:tavLst>
                                    </p:anim>
                                    <p:animEffect transition="in" filter="fade">
                                      <p:cBhvr>
                                        <p:cTn id="56" dur="500"/>
                                        <p:tgtEl>
                                          <p:spTgt spid="8"/>
                                        </p:tgtEl>
                                      </p:cBhvr>
                                    </p:animEffect>
                                  </p:childTnLst>
                                </p:cTn>
                              </p:par>
                              <p:par>
                                <p:cTn id="57" presetID="35" presetClass="path" presetSubtype="0" accel="50000" decel="50000" fill="hold" nodeType="withEffect">
                                  <p:stCondLst>
                                    <p:cond delay="600"/>
                                  </p:stCondLst>
                                  <p:childTnLst>
                                    <p:animMotion origin="layout" path="M 1.45833E-6 -7.40741E-7 L 0.42526 -7.40741E-7 " pathEditMode="relative" rAng="0" ptsTypes="AA">
                                      <p:cBhvr>
                                        <p:cTn id="58" dur="1000" spd="-100000" fill="hold"/>
                                        <p:tgtEl>
                                          <p:spTgt spid="8"/>
                                        </p:tgtEl>
                                        <p:attrNameLst>
                                          <p:attrName>ppt_x</p:attrName>
                                          <p:attrName>ppt_y</p:attrName>
                                        </p:attrNameLst>
                                      </p:cBhvr>
                                      <p:rCtr x="21263" y="0"/>
                                    </p:animMotion>
                                  </p:childTnLst>
                                </p:cTn>
                              </p:par>
                              <p:par>
                                <p:cTn id="59" presetID="53" presetClass="entr" presetSubtype="16" fill="hold" grpId="0" nodeType="withEffect">
                                  <p:stCondLst>
                                    <p:cond delay="1200"/>
                                  </p:stCondLst>
                                  <p:childTnLst>
                                    <p:set>
                                      <p:cBhvr>
                                        <p:cTn id="60" dur="1" fill="hold">
                                          <p:stCondLst>
                                            <p:cond delay="0"/>
                                          </p:stCondLst>
                                        </p:cTn>
                                        <p:tgtEl>
                                          <p:spTgt spid="10"/>
                                        </p:tgtEl>
                                        <p:attrNameLst>
                                          <p:attrName>style.visibility</p:attrName>
                                        </p:attrNameLst>
                                      </p:cBhvr>
                                      <p:to>
                                        <p:strVal val="visible"/>
                                      </p:to>
                                    </p:set>
                                    <p:anim calcmode="lin" valueType="num">
                                      <p:cBhvr>
                                        <p:cTn id="61" dur="500" fill="hold"/>
                                        <p:tgtEl>
                                          <p:spTgt spid="10"/>
                                        </p:tgtEl>
                                        <p:attrNameLst>
                                          <p:attrName>ppt_w</p:attrName>
                                        </p:attrNameLst>
                                      </p:cBhvr>
                                      <p:tavLst>
                                        <p:tav tm="0">
                                          <p:val>
                                            <p:fltVal val="0"/>
                                          </p:val>
                                        </p:tav>
                                        <p:tav tm="100000">
                                          <p:val>
                                            <p:strVal val="#ppt_w"/>
                                          </p:val>
                                        </p:tav>
                                      </p:tavLst>
                                    </p:anim>
                                    <p:anim calcmode="lin" valueType="num">
                                      <p:cBhvr>
                                        <p:cTn id="62" dur="500" fill="hold"/>
                                        <p:tgtEl>
                                          <p:spTgt spid="10"/>
                                        </p:tgtEl>
                                        <p:attrNameLst>
                                          <p:attrName>ppt_h</p:attrName>
                                        </p:attrNameLst>
                                      </p:cBhvr>
                                      <p:tavLst>
                                        <p:tav tm="0">
                                          <p:val>
                                            <p:fltVal val="0"/>
                                          </p:val>
                                        </p:tav>
                                        <p:tav tm="100000">
                                          <p:val>
                                            <p:strVal val="#ppt_h"/>
                                          </p:val>
                                        </p:tav>
                                      </p:tavLst>
                                    </p:anim>
                                    <p:animEffect transition="in" filter="fade">
                                      <p:cBhvr>
                                        <p:cTn id="63" dur="500"/>
                                        <p:tgtEl>
                                          <p:spTgt spid="10"/>
                                        </p:tgtEl>
                                      </p:cBhvr>
                                    </p:animEffect>
                                  </p:childTnLst>
                                </p:cTn>
                              </p:par>
                              <p:par>
                                <p:cTn id="64" presetID="35" presetClass="path" presetSubtype="0" accel="50000" decel="50000" fill="hold" grpId="1" nodeType="withEffect">
                                  <p:stCondLst>
                                    <p:cond delay="1200"/>
                                  </p:stCondLst>
                                  <p:childTnLst>
                                    <p:animMotion origin="layout" path="M 1.45833E-6 -7.40741E-7 L 0.42526 -7.40741E-7 " pathEditMode="relative" rAng="0" ptsTypes="AA">
                                      <p:cBhvr>
                                        <p:cTn id="65" dur="1000" spd="-100000" fill="hold"/>
                                        <p:tgtEl>
                                          <p:spTgt spid="10"/>
                                        </p:tgtEl>
                                        <p:attrNameLst>
                                          <p:attrName>ppt_x</p:attrName>
                                          <p:attrName>ppt_y</p:attrName>
                                        </p:attrNameLst>
                                      </p:cBhvr>
                                      <p:rCtr x="21263" y="0"/>
                                    </p:animMotion>
                                  </p:childTnLst>
                                </p:cTn>
                              </p:par>
                            </p:childTnLst>
                          </p:cTn>
                        </p:par>
                        <p:par>
                          <p:cTn id="66" fill="hold">
                            <p:stCondLst>
                              <p:cond delay="2000"/>
                            </p:stCondLst>
                            <p:childTnLst>
                              <p:par>
                                <p:cTn id="67" presetID="53" presetClass="entr" presetSubtype="16" fill="hold" grpId="0" nodeType="afterEffect">
                                  <p:stCondLst>
                                    <p:cond delay="0"/>
                                  </p:stCondLst>
                                  <p:childTnLst>
                                    <p:set>
                                      <p:cBhvr>
                                        <p:cTn id="68" dur="1" fill="hold">
                                          <p:stCondLst>
                                            <p:cond delay="0"/>
                                          </p:stCondLst>
                                        </p:cTn>
                                        <p:tgtEl>
                                          <p:spTgt spid="14"/>
                                        </p:tgtEl>
                                        <p:attrNameLst>
                                          <p:attrName>style.visibility</p:attrName>
                                        </p:attrNameLst>
                                      </p:cBhvr>
                                      <p:to>
                                        <p:strVal val="visible"/>
                                      </p:to>
                                    </p:set>
                                    <p:anim calcmode="lin" valueType="num">
                                      <p:cBhvr>
                                        <p:cTn id="69" dur="250" fill="hold"/>
                                        <p:tgtEl>
                                          <p:spTgt spid="14"/>
                                        </p:tgtEl>
                                        <p:attrNameLst>
                                          <p:attrName>ppt_w</p:attrName>
                                        </p:attrNameLst>
                                      </p:cBhvr>
                                      <p:tavLst>
                                        <p:tav tm="0">
                                          <p:val>
                                            <p:fltVal val="0"/>
                                          </p:val>
                                        </p:tav>
                                        <p:tav tm="100000">
                                          <p:val>
                                            <p:strVal val="#ppt_w"/>
                                          </p:val>
                                        </p:tav>
                                      </p:tavLst>
                                    </p:anim>
                                    <p:anim calcmode="lin" valueType="num">
                                      <p:cBhvr>
                                        <p:cTn id="70" dur="250" fill="hold"/>
                                        <p:tgtEl>
                                          <p:spTgt spid="14"/>
                                        </p:tgtEl>
                                        <p:attrNameLst>
                                          <p:attrName>ppt_h</p:attrName>
                                        </p:attrNameLst>
                                      </p:cBhvr>
                                      <p:tavLst>
                                        <p:tav tm="0">
                                          <p:val>
                                            <p:fltVal val="0"/>
                                          </p:val>
                                        </p:tav>
                                        <p:tav tm="100000">
                                          <p:val>
                                            <p:strVal val="#ppt_h"/>
                                          </p:val>
                                        </p:tav>
                                      </p:tavLst>
                                    </p:anim>
                                    <p:animEffect transition="in" filter="fade">
                                      <p:cBhvr>
                                        <p:cTn id="71" dur="250"/>
                                        <p:tgtEl>
                                          <p:spTgt spid="14"/>
                                        </p:tgtEl>
                                      </p:cBhvr>
                                    </p:animEffect>
                                  </p:childTnLst>
                                </p:cTn>
                              </p:par>
                              <p:par>
                                <p:cTn id="72" presetID="6" presetClass="emph" presetSubtype="0" decel="100000" fill="hold" grpId="1" nodeType="withEffect">
                                  <p:stCondLst>
                                    <p:cond delay="200"/>
                                  </p:stCondLst>
                                  <p:childTnLst>
                                    <p:animScale>
                                      <p:cBhvr>
                                        <p:cTn id="73" dur="250" fill="hold"/>
                                        <p:tgtEl>
                                          <p:spTgt spid="14"/>
                                        </p:tgtEl>
                                      </p:cBhvr>
                                      <p:by x="120000" y="120000"/>
                                    </p:animScale>
                                  </p:childTnLst>
                                </p:cTn>
                              </p:par>
                              <p:par>
                                <p:cTn id="74" presetID="6" presetClass="emph" presetSubtype="0" decel="100000" fill="hold" grpId="2" nodeType="withEffect">
                                  <p:stCondLst>
                                    <p:cond delay="400"/>
                                  </p:stCondLst>
                                  <p:childTnLst>
                                    <p:animScale>
                                      <p:cBhvr>
                                        <p:cTn id="75" dur="250" fill="hold"/>
                                        <p:tgtEl>
                                          <p:spTgt spid="14"/>
                                        </p:tgtEl>
                                      </p:cBhvr>
                                      <p:by x="83000" y="83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animBg="1"/>
      <p:bldP spid="5" grpId="1" animBg="1"/>
      <p:bldP spid="5" grpId="2" animBg="1"/>
      <p:bldP spid="10" grpId="0"/>
      <p:bldP spid="10" grpId="1"/>
      <p:bldP spid="14" grpId="0" animBg="1"/>
      <p:bldP spid="14" grpId="1" animBg="1"/>
      <p:bldP spid="14" grpId="2"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88923" y="246423"/>
            <a:ext cx="4103077" cy="675011"/>
          </a:xfrm>
          <a:prstGeom prst="rect">
            <a:avLst/>
          </a:prstGeom>
        </p:spPr>
      </p:pic>
      <p:cxnSp>
        <p:nvCxnSpPr>
          <p:cNvPr id="3" name="直接连接符 2"/>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060287" y="353095"/>
            <a:ext cx="5262188" cy="461665"/>
          </a:xfrm>
          <a:prstGeom prst="rect">
            <a:avLst/>
          </a:prstGeom>
        </p:spPr>
        <p:txBody>
          <a:bodyPr wrap="square">
            <a:spAutoFit/>
          </a:bodyPr>
          <a:lstStyle/>
          <a:p>
            <a:r>
              <a:rPr lang="zh-CN" altLang="en-US" sz="2400" b="1" dirty="0">
                <a:solidFill>
                  <a:schemeClr val="accent1"/>
                </a:solidFill>
                <a:latin typeface="微软雅黑" panose="020B0503020204020204" pitchFamily="34" charset="-122"/>
                <a:ea typeface="微软雅黑" panose="020B0503020204020204" pitchFamily="34" charset="-122"/>
              </a:rPr>
              <a:t>第三部分</a:t>
            </a:r>
            <a:r>
              <a:rPr lang="zh-CN" altLang="en-US" sz="2400" b="1" dirty="0" smtClean="0">
                <a:solidFill>
                  <a:schemeClr val="accent1"/>
                </a:solidFill>
                <a:latin typeface="微软雅黑" panose="020B0503020204020204" pitchFamily="34" charset="-122"/>
                <a:ea typeface="微软雅黑" panose="020B0503020204020204" pitchFamily="34" charset="-122"/>
              </a:rPr>
              <a:t>：分则</a:t>
            </a:r>
            <a:endParaRPr lang="zh-CN" altLang="en-US" sz="2400" b="1" dirty="0">
              <a:solidFill>
                <a:schemeClr val="accent1"/>
              </a:solidFill>
              <a:latin typeface="微软雅黑" panose="020B0503020204020204" pitchFamily="34" charset="-122"/>
              <a:ea typeface="微软雅黑" panose="020B0503020204020204" pitchFamily="34" charset="-122"/>
            </a:endParaRPr>
          </a:p>
        </p:txBody>
      </p:sp>
      <p:sp>
        <p:nvSpPr>
          <p:cNvPr id="5" name="Freeform 29"/>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6" name="矩形 5"/>
          <p:cNvSpPr>
            <a:spLocks noChangeAspect="1"/>
          </p:cNvSpPr>
          <p:nvPr/>
        </p:nvSpPr>
        <p:spPr>
          <a:xfrm>
            <a:off x="1920875" y="3845560"/>
            <a:ext cx="9293225" cy="2011680"/>
          </a:xfrm>
          <a:prstGeom prst="rect">
            <a:avLst/>
          </a:prstGeom>
          <a:solidFill>
            <a:schemeClr val="accent1"/>
          </a:solidFill>
          <a:ln>
            <a:noFill/>
          </a:ln>
          <a:effectLst>
            <a:outerShdw blurRad="889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925830" y="1675765"/>
            <a:ext cx="9565005" cy="1965325"/>
          </a:xfrm>
          <a:prstGeom prst="rect">
            <a:avLst/>
          </a:prstGeom>
          <a:solidFill>
            <a:schemeClr val="accent1"/>
          </a:solidFill>
          <a:ln>
            <a:noFill/>
          </a:ln>
          <a:effectLst>
            <a:outerShdw blurRad="889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72458" y="1798133"/>
            <a:ext cx="6462025" cy="830997"/>
          </a:xfrm>
          <a:prstGeom prst="rect">
            <a:avLst/>
          </a:prstGeom>
        </p:spPr>
        <p:txBody>
          <a:bodyPr wrap="none">
            <a:spAutoFit/>
          </a:bodyPr>
          <a:lstStyle/>
          <a:p>
            <a:r>
              <a:rPr lang="zh-CN" altLang="en-US" sz="3200" b="1" dirty="0" smtClean="0">
                <a:solidFill>
                  <a:schemeClr val="accent4">
                    <a:lumMod val="40000"/>
                    <a:lumOff val="60000"/>
                  </a:schemeClr>
                </a:solidFill>
                <a:latin typeface="微软雅黑" panose="020B0503020204020204" pitchFamily="34" charset="-122"/>
                <a:ea typeface="微软雅黑" panose="020B0503020204020204" pitchFamily="34" charset="-122"/>
              </a:rPr>
              <a:t>第六章 对违反政治纪律行为的处分</a:t>
            </a:r>
            <a:endParaRPr lang="en-US" altLang="zh-CN" sz="3200" b="1" dirty="0" smtClean="0">
              <a:solidFill>
                <a:schemeClr val="accent4">
                  <a:lumMod val="40000"/>
                  <a:lumOff val="60000"/>
                </a:schemeClr>
              </a:solidFill>
              <a:latin typeface="微软雅黑" panose="020B0503020204020204" pitchFamily="34" charset="-122"/>
              <a:ea typeface="微软雅黑" panose="020B0503020204020204" pitchFamily="34" charset="-122"/>
            </a:endParaRPr>
          </a:p>
          <a:p>
            <a:r>
              <a:rPr lang="en-US" altLang="zh-CN" sz="1600" dirty="0" smtClean="0">
                <a:solidFill>
                  <a:schemeClr val="bg1"/>
                </a:solidFill>
                <a:latin typeface="微软雅黑" panose="020B0503020204020204" pitchFamily="34" charset="-122"/>
                <a:ea typeface="微软雅黑" panose="020B0503020204020204" pitchFamily="34" charset="-122"/>
              </a:rPr>
              <a:t>2018</a:t>
            </a:r>
            <a:r>
              <a:rPr lang="zh-CN" altLang="en-US" sz="1600" dirty="0" smtClean="0">
                <a:solidFill>
                  <a:schemeClr val="bg1"/>
                </a:solidFill>
                <a:latin typeface="微软雅黑" panose="020B0503020204020204" pitchFamily="34" charset="-122"/>
                <a:ea typeface="微软雅黑" panose="020B0503020204020204" pitchFamily="34" charset="-122"/>
              </a:rPr>
              <a:t>年条例新增：第四十四条</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1060450" y="2557780"/>
            <a:ext cx="9284970" cy="922020"/>
          </a:xfrm>
          <a:prstGeom prst="rect">
            <a:avLst/>
          </a:prstGeom>
          <a:ln>
            <a:noFill/>
          </a:ln>
        </p:spPr>
        <p:txBody>
          <a:bodyPr wrap="square">
            <a:spAutoFit/>
          </a:bodyPr>
          <a:lstStyle>
            <a:defPPr>
              <a:defRPr lang="zh-CN"/>
            </a:defPPr>
            <a:lvl1pPr>
              <a:lnSpc>
                <a:spcPct val="150000"/>
              </a:lnSpc>
              <a:spcAft>
                <a:spcPts val="2000"/>
              </a:spcAft>
              <a:defRPr sz="1600">
                <a:solidFill>
                  <a:srgbClr val="591300"/>
                </a:solidFill>
                <a:latin typeface="微软雅黑" panose="020B0503020204020204" pitchFamily="34" charset="-122"/>
                <a:ea typeface="微软雅黑" panose="020B0503020204020204" pitchFamily="34" charset="-122"/>
              </a:defRPr>
            </a:lvl1pPr>
          </a:lstStyle>
          <a:p>
            <a:pPr algn="just">
              <a:lnSpc>
                <a:spcPct val="100000"/>
              </a:lnSpc>
            </a:pPr>
            <a:r>
              <a:rPr lang="zh-CN" altLang="en-US" sz="1800" b="1" dirty="0">
                <a:solidFill>
                  <a:schemeClr val="bg1"/>
                </a:solidFill>
              </a:rPr>
              <a:t>在重大原则问题上不同党中央保持一致且有实际言论、行为或者造成不良后果的，给予警告或者严重警告处分；情节较重的，给予撤销党内职务或者留党察看处分；情节严重的，给予开除党籍处分。 </a:t>
            </a:r>
          </a:p>
        </p:txBody>
      </p:sp>
      <p:sp>
        <p:nvSpPr>
          <p:cNvPr id="13" name="任意多边形 12"/>
          <p:cNvSpPr/>
          <p:nvPr/>
        </p:nvSpPr>
        <p:spPr>
          <a:xfrm>
            <a:off x="1920240" y="3845560"/>
            <a:ext cx="1076325" cy="2011680"/>
          </a:xfrm>
          <a:custGeom>
            <a:avLst/>
            <a:gdLst>
              <a:gd name="connsiteX0" fmla="*/ 0 w 863498"/>
              <a:gd name="connsiteY0" fmla="*/ 0 h 1965350"/>
              <a:gd name="connsiteX1" fmla="*/ 682193 w 863498"/>
              <a:gd name="connsiteY1" fmla="*/ 0 h 1965350"/>
              <a:gd name="connsiteX2" fmla="*/ 682193 w 863498"/>
              <a:gd name="connsiteY2" fmla="*/ 737416 h 1965350"/>
              <a:gd name="connsiteX3" fmla="*/ 863498 w 863498"/>
              <a:gd name="connsiteY3" fmla="*/ 982676 h 1965350"/>
              <a:gd name="connsiteX4" fmla="*/ 682193 w 863498"/>
              <a:gd name="connsiteY4" fmla="*/ 1227935 h 1965350"/>
              <a:gd name="connsiteX5" fmla="*/ 682193 w 863498"/>
              <a:gd name="connsiteY5" fmla="*/ 1965350 h 1965350"/>
              <a:gd name="connsiteX6" fmla="*/ 0 w 863498"/>
              <a:gd name="connsiteY6" fmla="*/ 1965350 h 1965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63498" h="1965350">
                <a:moveTo>
                  <a:pt x="0" y="0"/>
                </a:moveTo>
                <a:lnTo>
                  <a:pt x="682193" y="0"/>
                </a:lnTo>
                <a:lnTo>
                  <a:pt x="682193" y="737416"/>
                </a:lnTo>
                <a:lnTo>
                  <a:pt x="863498" y="982676"/>
                </a:lnTo>
                <a:lnTo>
                  <a:pt x="682193" y="1227935"/>
                </a:lnTo>
                <a:lnTo>
                  <a:pt x="682193" y="1965350"/>
                </a:lnTo>
                <a:lnTo>
                  <a:pt x="0" y="1965350"/>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111288" y="3917774"/>
            <a:ext cx="492443" cy="1938992"/>
          </a:xfrm>
          <a:prstGeom prst="rect">
            <a:avLst/>
          </a:prstGeom>
        </p:spPr>
        <p:txBody>
          <a:bodyPr wrap="none">
            <a:spAutoFit/>
          </a:bodyPr>
          <a:lstStyle/>
          <a:p>
            <a:pPr algn="ctr"/>
            <a:r>
              <a:rPr lang="zh-CN" altLang="en-US" sz="2400" b="1" dirty="0" smtClean="0">
                <a:solidFill>
                  <a:schemeClr val="bg1"/>
                </a:solidFill>
                <a:latin typeface="微软雅黑" panose="020B0503020204020204" pitchFamily="34" charset="-122"/>
                <a:ea typeface="微软雅黑" panose="020B0503020204020204" pitchFamily="34" charset="-122"/>
              </a:rPr>
              <a:t>第</a:t>
            </a:r>
            <a:endParaRPr lang="en-US" altLang="zh-CN" sz="2400" b="1" dirty="0" smtClean="0">
              <a:solidFill>
                <a:schemeClr val="bg1"/>
              </a:solidFill>
              <a:latin typeface="微软雅黑" panose="020B0503020204020204" pitchFamily="34" charset="-122"/>
              <a:ea typeface="微软雅黑" panose="020B0503020204020204" pitchFamily="34" charset="-122"/>
            </a:endParaRPr>
          </a:p>
          <a:p>
            <a:pPr algn="ctr"/>
            <a:r>
              <a:rPr lang="zh-CN" altLang="en-US" sz="2400" b="1" dirty="0" smtClean="0">
                <a:solidFill>
                  <a:schemeClr val="bg1"/>
                </a:solidFill>
                <a:latin typeface="微软雅黑" panose="020B0503020204020204" pitchFamily="34" charset="-122"/>
                <a:ea typeface="微软雅黑" panose="020B0503020204020204" pitchFamily="34" charset="-122"/>
              </a:rPr>
              <a:t>四</a:t>
            </a:r>
            <a:endParaRPr lang="en-US" altLang="zh-CN" sz="2400" b="1" dirty="0" smtClean="0">
              <a:solidFill>
                <a:schemeClr val="bg1"/>
              </a:solidFill>
              <a:latin typeface="微软雅黑" panose="020B0503020204020204" pitchFamily="34" charset="-122"/>
              <a:ea typeface="微软雅黑" panose="020B0503020204020204" pitchFamily="34" charset="-122"/>
            </a:endParaRPr>
          </a:p>
          <a:p>
            <a:pPr algn="ctr"/>
            <a:r>
              <a:rPr lang="zh-CN" altLang="en-US" sz="2400" b="1" dirty="0" smtClean="0">
                <a:solidFill>
                  <a:schemeClr val="bg1"/>
                </a:solidFill>
                <a:latin typeface="微软雅黑" panose="020B0503020204020204" pitchFamily="34" charset="-122"/>
                <a:ea typeface="微软雅黑" panose="020B0503020204020204" pitchFamily="34" charset="-122"/>
              </a:rPr>
              <a:t>十</a:t>
            </a:r>
            <a:endParaRPr lang="en-US" altLang="zh-CN" sz="2400" b="1" dirty="0" smtClean="0">
              <a:solidFill>
                <a:schemeClr val="bg1"/>
              </a:solidFill>
              <a:latin typeface="微软雅黑" panose="020B0503020204020204" pitchFamily="34" charset="-122"/>
              <a:ea typeface="微软雅黑" panose="020B0503020204020204" pitchFamily="34" charset="-122"/>
            </a:endParaRPr>
          </a:p>
          <a:p>
            <a:pPr algn="ctr"/>
            <a:r>
              <a:rPr lang="zh-CN" altLang="en-US" sz="2400" b="1" dirty="0" smtClean="0">
                <a:solidFill>
                  <a:schemeClr val="bg1"/>
                </a:solidFill>
                <a:latin typeface="微软雅黑" panose="020B0503020204020204" pitchFamily="34" charset="-122"/>
                <a:ea typeface="微软雅黑" panose="020B0503020204020204" pitchFamily="34" charset="-122"/>
              </a:rPr>
              <a:t>五</a:t>
            </a:r>
            <a:endParaRPr lang="en-US" altLang="zh-CN" sz="2400" b="1" dirty="0" smtClean="0">
              <a:solidFill>
                <a:schemeClr val="bg1"/>
              </a:solidFill>
              <a:latin typeface="微软雅黑" panose="020B0503020204020204" pitchFamily="34" charset="-122"/>
              <a:ea typeface="微软雅黑" panose="020B0503020204020204" pitchFamily="34" charset="-122"/>
            </a:endParaRPr>
          </a:p>
          <a:p>
            <a:pPr algn="ctr"/>
            <a:r>
              <a:rPr lang="zh-CN" altLang="en-US" sz="2400" b="1" dirty="0" smtClean="0">
                <a:solidFill>
                  <a:schemeClr val="bg1"/>
                </a:solidFill>
                <a:latin typeface="微软雅黑" panose="020B0503020204020204" pitchFamily="34" charset="-122"/>
                <a:ea typeface="微软雅黑" panose="020B0503020204020204" pitchFamily="34" charset="-122"/>
              </a:rPr>
              <a:t>条</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3170555" y="4166235"/>
            <a:ext cx="7623175" cy="1198880"/>
          </a:xfrm>
          <a:prstGeom prst="rect">
            <a:avLst/>
          </a:prstGeom>
          <a:ln>
            <a:noFill/>
          </a:ln>
        </p:spPr>
        <p:txBody>
          <a:bodyPr wrap="square">
            <a:spAutoFit/>
          </a:bodyPr>
          <a:lstStyle>
            <a:defPPr>
              <a:defRPr lang="zh-CN"/>
            </a:defPPr>
            <a:lvl1pPr>
              <a:lnSpc>
                <a:spcPct val="150000"/>
              </a:lnSpc>
              <a:spcAft>
                <a:spcPts val="2000"/>
              </a:spcAft>
              <a:defRPr sz="1600">
                <a:solidFill>
                  <a:srgbClr val="591300"/>
                </a:solidFill>
                <a:latin typeface="微软雅黑" panose="020B0503020204020204" pitchFamily="34" charset="-122"/>
                <a:ea typeface="微软雅黑" panose="020B0503020204020204" pitchFamily="34" charset="-122"/>
              </a:defRPr>
            </a:lvl1pPr>
          </a:lstStyle>
          <a:p>
            <a:pPr algn="just">
              <a:lnSpc>
                <a:spcPct val="100000"/>
              </a:lnSpc>
            </a:pPr>
            <a:r>
              <a:rPr lang="zh-CN" altLang="en-US" sz="1800" b="1" dirty="0">
                <a:solidFill>
                  <a:schemeClr val="bg1"/>
                </a:solidFill>
              </a:rPr>
              <a:t>通过网络、广播、电视、报刊、</a:t>
            </a:r>
            <a:r>
              <a:rPr lang="zh-CN" altLang="en-US" sz="1800" b="1" dirty="0">
                <a:solidFill>
                  <a:srgbClr val="FFFF00"/>
                </a:solidFill>
              </a:rPr>
              <a:t>传单</a:t>
            </a:r>
            <a:r>
              <a:rPr lang="zh-CN" altLang="en-US" sz="1800" b="1" dirty="0">
                <a:solidFill>
                  <a:schemeClr val="bg1"/>
                </a:solidFill>
              </a:rPr>
              <a:t>、书籍</a:t>
            </a:r>
            <a:r>
              <a:rPr lang="zh-CN" altLang="en-US" sz="1800" b="1" dirty="0">
                <a:solidFill>
                  <a:srgbClr val="FFFF00"/>
                </a:solidFill>
              </a:rPr>
              <a:t>等，或者利用</a:t>
            </a:r>
            <a:r>
              <a:rPr lang="zh-CN" altLang="en-US" sz="1800" b="1" dirty="0">
                <a:solidFill>
                  <a:schemeClr val="bg1"/>
                </a:solidFill>
              </a:rPr>
              <a:t>讲座、论坛、报告会、座谈会等方式，公开发表坚持资产阶级自由化立场、反对四项基本原则，反对党的改革开放决策的文章、演说、宣言、声明等的，给予开除党籍处分。</a:t>
            </a:r>
          </a:p>
        </p:txBody>
      </p:sp>
    </p:spTree>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53" presetClass="entr" presetSubtype="16" fill="hold" grpId="0" nodeType="withEffect">
                                  <p:stCondLst>
                                    <p:cond delay="60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childTnLst>
                          </p:cTn>
                        </p:par>
                        <p:par>
                          <p:cTn id="15" fill="hold">
                            <p:stCondLst>
                              <p:cond delay="500"/>
                            </p:stCondLst>
                            <p:childTnLst>
                              <p:par>
                                <p:cTn id="16" presetID="23" presetClass="entr" presetSubtype="36"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p:cTn id="18" dur="750" fill="hold"/>
                                        <p:tgtEl>
                                          <p:spTgt spid="9"/>
                                        </p:tgtEl>
                                        <p:attrNameLst>
                                          <p:attrName>ppt_w</p:attrName>
                                        </p:attrNameLst>
                                      </p:cBhvr>
                                      <p:tavLst>
                                        <p:tav tm="0">
                                          <p:val>
                                            <p:strVal val="(6*min(max(#ppt_w*#ppt_h,.3),1)-7.4)/-.7*#ppt_w"/>
                                          </p:val>
                                        </p:tav>
                                        <p:tav tm="100000">
                                          <p:val>
                                            <p:strVal val="#ppt_w"/>
                                          </p:val>
                                        </p:tav>
                                      </p:tavLst>
                                    </p:anim>
                                    <p:anim calcmode="lin" valueType="num">
                                      <p:cBhvr>
                                        <p:cTn id="19" dur="750" fill="hold"/>
                                        <p:tgtEl>
                                          <p:spTgt spid="9"/>
                                        </p:tgtEl>
                                        <p:attrNameLst>
                                          <p:attrName>ppt_h</p:attrName>
                                        </p:attrNameLst>
                                      </p:cBhvr>
                                      <p:tavLst>
                                        <p:tav tm="0">
                                          <p:val>
                                            <p:strVal val="(6*min(max(#ppt_w*#ppt_h,.3),1)-7.4)/-.7*#ppt_h"/>
                                          </p:val>
                                        </p:tav>
                                        <p:tav tm="100000">
                                          <p:val>
                                            <p:strVal val="#ppt_h"/>
                                          </p:val>
                                        </p:tav>
                                      </p:tavLst>
                                    </p:anim>
                                    <p:anim calcmode="lin" valueType="num">
                                      <p:cBhvr>
                                        <p:cTn id="20" dur="750" fill="hold"/>
                                        <p:tgtEl>
                                          <p:spTgt spid="9"/>
                                        </p:tgtEl>
                                        <p:attrNameLst>
                                          <p:attrName>ppt_x</p:attrName>
                                        </p:attrNameLst>
                                      </p:cBhvr>
                                      <p:tavLst>
                                        <p:tav tm="0">
                                          <p:val>
                                            <p:fltVal val="0.5"/>
                                          </p:val>
                                        </p:tav>
                                        <p:tav tm="100000">
                                          <p:val>
                                            <p:strVal val="#ppt_x"/>
                                          </p:val>
                                        </p:tav>
                                      </p:tavLst>
                                    </p:anim>
                                    <p:anim calcmode="lin" valueType="num">
                                      <p:cBhvr>
                                        <p:cTn id="21" dur="750" fill="hold"/>
                                        <p:tgtEl>
                                          <p:spTgt spid="9"/>
                                        </p:tgtEl>
                                        <p:attrNameLst>
                                          <p:attrName>ppt_y</p:attrName>
                                        </p:attrNameLst>
                                      </p:cBhvr>
                                      <p:tavLst>
                                        <p:tav tm="0">
                                          <p:val>
                                            <p:strVal val="1+(6*min(max(#ppt_w*#ppt_h,.3),1)-7.4)/-.7*#ppt_h/2"/>
                                          </p:val>
                                        </p:tav>
                                        <p:tav tm="100000">
                                          <p:val>
                                            <p:strVal val="#ppt_y"/>
                                          </p:val>
                                        </p:tav>
                                      </p:tavLst>
                                    </p:anim>
                                  </p:childTnLst>
                                </p:cTn>
                              </p:par>
                            </p:childTnLst>
                          </p:cTn>
                        </p:par>
                        <p:par>
                          <p:cTn id="22" fill="hold">
                            <p:stCondLst>
                              <p:cond delay="1500"/>
                            </p:stCondLst>
                            <p:childTnLst>
                              <p:par>
                                <p:cTn id="23" presetID="53" presetClass="entr" presetSubtype="16" fill="hold" grpId="0" nodeType="afterEffect">
                                  <p:stCondLst>
                                    <p:cond delay="0"/>
                                  </p:stCondLst>
                                  <p:iterate type="lt">
                                    <p:tmPct val="10000"/>
                                  </p:iterate>
                                  <p:childTnLst>
                                    <p:set>
                                      <p:cBhvr>
                                        <p:cTn id="24" dur="1" fill="hold">
                                          <p:stCondLst>
                                            <p:cond delay="0"/>
                                          </p:stCondLst>
                                        </p:cTn>
                                        <p:tgtEl>
                                          <p:spTgt spid="10"/>
                                        </p:tgtEl>
                                        <p:attrNameLst>
                                          <p:attrName>style.visibility</p:attrName>
                                        </p:attrNameLst>
                                      </p:cBhvr>
                                      <p:to>
                                        <p:strVal val="visible"/>
                                      </p:to>
                                    </p:set>
                                    <p:anim calcmode="lin" valueType="num">
                                      <p:cBhvr>
                                        <p:cTn id="25" dur="250" fill="hold"/>
                                        <p:tgtEl>
                                          <p:spTgt spid="10"/>
                                        </p:tgtEl>
                                        <p:attrNameLst>
                                          <p:attrName>ppt_w</p:attrName>
                                        </p:attrNameLst>
                                      </p:cBhvr>
                                      <p:tavLst>
                                        <p:tav tm="0">
                                          <p:val>
                                            <p:fltVal val="0"/>
                                          </p:val>
                                        </p:tav>
                                        <p:tav tm="100000">
                                          <p:val>
                                            <p:strVal val="#ppt_w"/>
                                          </p:val>
                                        </p:tav>
                                      </p:tavLst>
                                    </p:anim>
                                    <p:anim calcmode="lin" valueType="num">
                                      <p:cBhvr>
                                        <p:cTn id="26" dur="250" fill="hold"/>
                                        <p:tgtEl>
                                          <p:spTgt spid="10"/>
                                        </p:tgtEl>
                                        <p:attrNameLst>
                                          <p:attrName>ppt_h</p:attrName>
                                        </p:attrNameLst>
                                      </p:cBhvr>
                                      <p:tavLst>
                                        <p:tav tm="0">
                                          <p:val>
                                            <p:fltVal val="0"/>
                                          </p:val>
                                        </p:tav>
                                        <p:tav tm="100000">
                                          <p:val>
                                            <p:strVal val="#ppt_h"/>
                                          </p:val>
                                        </p:tav>
                                      </p:tavLst>
                                    </p:anim>
                                    <p:animEffect transition="in" filter="fade">
                                      <p:cBhvr>
                                        <p:cTn id="27" dur="250"/>
                                        <p:tgtEl>
                                          <p:spTgt spid="10"/>
                                        </p:tgtEl>
                                      </p:cBhvr>
                                    </p:animEffect>
                                  </p:childTnLst>
                                </p:cTn>
                              </p:par>
                            </p:childTnLst>
                          </p:cTn>
                        </p:par>
                        <p:par>
                          <p:cTn id="28" fill="hold">
                            <p:stCondLst>
                              <p:cond delay="3174"/>
                            </p:stCondLst>
                            <p:childTnLst>
                              <p:par>
                                <p:cTn id="29" presetID="12" presetClass="entr" presetSubtype="8"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p:tgtEl>
                                          <p:spTgt spid="13"/>
                                        </p:tgtEl>
                                        <p:attrNameLst>
                                          <p:attrName>ppt_x</p:attrName>
                                        </p:attrNameLst>
                                      </p:cBhvr>
                                      <p:tavLst>
                                        <p:tav tm="0">
                                          <p:val>
                                            <p:strVal val="#ppt_x-#ppt_w*1.125000"/>
                                          </p:val>
                                        </p:tav>
                                        <p:tav tm="100000">
                                          <p:val>
                                            <p:strVal val="#ppt_x"/>
                                          </p:val>
                                        </p:tav>
                                      </p:tavLst>
                                    </p:anim>
                                    <p:animEffect transition="in" filter="wipe(right)">
                                      <p:cBhvr>
                                        <p:cTn id="32" dur="500"/>
                                        <p:tgtEl>
                                          <p:spTgt spid="13"/>
                                        </p:tgtEl>
                                      </p:cBhvr>
                                    </p:animEffect>
                                  </p:childTnLst>
                                </p:cTn>
                              </p:par>
                            </p:childTnLst>
                          </p:cTn>
                        </p:par>
                        <p:par>
                          <p:cTn id="33" fill="hold">
                            <p:stCondLst>
                              <p:cond delay="3674"/>
                            </p:stCondLst>
                            <p:childTnLst>
                              <p:par>
                                <p:cTn id="34" presetID="53" presetClass="entr" presetSubtype="16"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p:cTn id="36" dur="500" fill="hold"/>
                                        <p:tgtEl>
                                          <p:spTgt spid="14"/>
                                        </p:tgtEl>
                                        <p:attrNameLst>
                                          <p:attrName>ppt_w</p:attrName>
                                        </p:attrNameLst>
                                      </p:cBhvr>
                                      <p:tavLst>
                                        <p:tav tm="0">
                                          <p:val>
                                            <p:fltVal val="0"/>
                                          </p:val>
                                        </p:tav>
                                        <p:tav tm="100000">
                                          <p:val>
                                            <p:strVal val="#ppt_w"/>
                                          </p:val>
                                        </p:tav>
                                      </p:tavLst>
                                    </p:anim>
                                    <p:anim calcmode="lin" valueType="num">
                                      <p:cBhvr>
                                        <p:cTn id="37" dur="500" fill="hold"/>
                                        <p:tgtEl>
                                          <p:spTgt spid="14"/>
                                        </p:tgtEl>
                                        <p:attrNameLst>
                                          <p:attrName>ppt_h</p:attrName>
                                        </p:attrNameLst>
                                      </p:cBhvr>
                                      <p:tavLst>
                                        <p:tav tm="0">
                                          <p:val>
                                            <p:fltVal val="0"/>
                                          </p:val>
                                        </p:tav>
                                        <p:tav tm="100000">
                                          <p:val>
                                            <p:strVal val="#ppt_h"/>
                                          </p:val>
                                        </p:tav>
                                      </p:tavLst>
                                    </p:anim>
                                    <p:animEffect transition="in" filter="fade">
                                      <p:cBhvr>
                                        <p:cTn id="38" dur="500"/>
                                        <p:tgtEl>
                                          <p:spTgt spid="14"/>
                                        </p:tgtEl>
                                      </p:cBhvr>
                                    </p:animEffect>
                                  </p:childTnLst>
                                </p:cTn>
                              </p:par>
                            </p:childTnLst>
                          </p:cTn>
                        </p:par>
                        <p:par>
                          <p:cTn id="39" fill="hold">
                            <p:stCondLst>
                              <p:cond delay="4174"/>
                            </p:stCondLst>
                            <p:childTnLst>
                              <p:par>
                                <p:cTn id="40" presetID="53" presetClass="entr" presetSubtype="16" fill="hold" grpId="0" nodeType="afterEffect">
                                  <p:stCondLst>
                                    <p:cond delay="0"/>
                                  </p:stCondLst>
                                  <p:iterate type="lt">
                                    <p:tmPct val="10000"/>
                                  </p:iterate>
                                  <p:childTnLst>
                                    <p:set>
                                      <p:cBhvr>
                                        <p:cTn id="41" dur="1" fill="hold">
                                          <p:stCondLst>
                                            <p:cond delay="0"/>
                                          </p:stCondLst>
                                        </p:cTn>
                                        <p:tgtEl>
                                          <p:spTgt spid="19"/>
                                        </p:tgtEl>
                                        <p:attrNameLst>
                                          <p:attrName>style.visibility</p:attrName>
                                        </p:attrNameLst>
                                      </p:cBhvr>
                                      <p:to>
                                        <p:strVal val="visible"/>
                                      </p:to>
                                    </p:set>
                                    <p:anim calcmode="lin" valueType="num">
                                      <p:cBhvr>
                                        <p:cTn id="42" dur="250" fill="hold"/>
                                        <p:tgtEl>
                                          <p:spTgt spid="19"/>
                                        </p:tgtEl>
                                        <p:attrNameLst>
                                          <p:attrName>ppt_w</p:attrName>
                                        </p:attrNameLst>
                                      </p:cBhvr>
                                      <p:tavLst>
                                        <p:tav tm="0">
                                          <p:val>
                                            <p:fltVal val="0"/>
                                          </p:val>
                                        </p:tav>
                                        <p:tav tm="100000">
                                          <p:val>
                                            <p:strVal val="#ppt_w"/>
                                          </p:val>
                                        </p:tav>
                                      </p:tavLst>
                                    </p:anim>
                                    <p:anim calcmode="lin" valueType="num">
                                      <p:cBhvr>
                                        <p:cTn id="43" dur="250" fill="hold"/>
                                        <p:tgtEl>
                                          <p:spTgt spid="19"/>
                                        </p:tgtEl>
                                        <p:attrNameLst>
                                          <p:attrName>ppt_h</p:attrName>
                                        </p:attrNameLst>
                                      </p:cBhvr>
                                      <p:tavLst>
                                        <p:tav tm="0">
                                          <p:val>
                                            <p:fltVal val="0"/>
                                          </p:val>
                                        </p:tav>
                                        <p:tav tm="100000">
                                          <p:val>
                                            <p:strVal val="#ppt_h"/>
                                          </p:val>
                                        </p:tav>
                                      </p:tavLst>
                                    </p:anim>
                                    <p:animEffect transition="in" filter="fade">
                                      <p:cBhvr>
                                        <p:cTn id="44" dur="2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8" grpId="0" bldLvl="0" animBg="1"/>
      <p:bldP spid="9" grpId="0"/>
      <p:bldP spid="10" grpId="0"/>
      <p:bldP spid="13" grpId="0" bldLvl="0" animBg="1"/>
      <p:bldP spid="14" grpId="0"/>
      <p:bldP spid="19"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88923" y="246423"/>
            <a:ext cx="4103077" cy="675011"/>
          </a:xfrm>
          <a:prstGeom prst="rect">
            <a:avLst/>
          </a:prstGeom>
        </p:spPr>
      </p:pic>
      <p:cxnSp>
        <p:nvCxnSpPr>
          <p:cNvPr id="3" name="直接连接符 2"/>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060287" y="353095"/>
            <a:ext cx="5262188" cy="461665"/>
          </a:xfrm>
          <a:prstGeom prst="rect">
            <a:avLst/>
          </a:prstGeom>
        </p:spPr>
        <p:txBody>
          <a:bodyPr wrap="square">
            <a:spAutoFit/>
          </a:bodyPr>
          <a:lstStyle/>
          <a:p>
            <a:r>
              <a:rPr lang="zh-CN" altLang="en-US" sz="2400" b="1" dirty="0" smtClean="0">
                <a:solidFill>
                  <a:schemeClr val="accent1"/>
                </a:solidFill>
                <a:latin typeface="微软雅黑" panose="020B0503020204020204" pitchFamily="34" charset="-122"/>
                <a:ea typeface="微软雅黑" panose="020B0503020204020204" pitchFamily="34" charset="-122"/>
              </a:rPr>
              <a:t>第二部分：总则</a:t>
            </a:r>
            <a:endParaRPr lang="zh-CN" altLang="en-US" sz="2400" b="1" dirty="0">
              <a:solidFill>
                <a:srgbClr val="C00000"/>
              </a:solidFill>
              <a:latin typeface="微软雅黑" panose="020B0503020204020204" pitchFamily="34" charset="-122"/>
              <a:ea typeface="微软雅黑" panose="020B0503020204020204" pitchFamily="34" charset="-122"/>
            </a:endParaRPr>
          </a:p>
        </p:txBody>
      </p:sp>
      <p:sp>
        <p:nvSpPr>
          <p:cNvPr id="5" name="Freeform 29"/>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6" name="Freeform 5"/>
          <p:cNvSpPr/>
          <p:nvPr/>
        </p:nvSpPr>
        <p:spPr bwMode="auto">
          <a:xfrm>
            <a:off x="2134024" y="2343480"/>
            <a:ext cx="1520530" cy="311615"/>
          </a:xfrm>
          <a:custGeom>
            <a:avLst/>
            <a:gdLst>
              <a:gd name="T0" fmla="*/ 0 w 5290"/>
              <a:gd name="T1" fmla="*/ 0 h 1083"/>
              <a:gd name="T2" fmla="*/ 3703 w 5290"/>
              <a:gd name="T3" fmla="*/ 0 h 1083"/>
              <a:gd name="T4" fmla="*/ 5290 w 5290"/>
              <a:gd name="T5" fmla="*/ 1083 h 1083"/>
              <a:gd name="T6" fmla="*/ 3774 w 5290"/>
              <a:gd name="T7" fmla="*/ 157 h 1083"/>
              <a:gd name="T8" fmla="*/ 0 w 5290"/>
              <a:gd name="T9" fmla="*/ 157 h 1083"/>
              <a:gd name="T10" fmla="*/ 0 w 5290"/>
              <a:gd name="T11" fmla="*/ 0 h 1083"/>
            </a:gdLst>
            <a:ahLst/>
            <a:cxnLst>
              <a:cxn ang="0">
                <a:pos x="T0" y="T1"/>
              </a:cxn>
              <a:cxn ang="0">
                <a:pos x="T2" y="T3"/>
              </a:cxn>
              <a:cxn ang="0">
                <a:pos x="T4" y="T5"/>
              </a:cxn>
              <a:cxn ang="0">
                <a:pos x="T6" y="T7"/>
              </a:cxn>
              <a:cxn ang="0">
                <a:pos x="T8" y="T9"/>
              </a:cxn>
              <a:cxn ang="0">
                <a:pos x="T10" y="T11"/>
              </a:cxn>
            </a:cxnLst>
            <a:rect l="0" t="0" r="r" b="b"/>
            <a:pathLst>
              <a:path w="5290" h="1083">
                <a:moveTo>
                  <a:pt x="0" y="0"/>
                </a:moveTo>
                <a:lnTo>
                  <a:pt x="3703" y="0"/>
                </a:lnTo>
                <a:cubicBezTo>
                  <a:pt x="4422" y="0"/>
                  <a:pt x="5040" y="451"/>
                  <a:pt x="5290" y="1083"/>
                </a:cubicBezTo>
                <a:cubicBezTo>
                  <a:pt x="5006" y="534"/>
                  <a:pt x="4432" y="157"/>
                  <a:pt x="3774" y="157"/>
                </a:cubicBezTo>
                <a:lnTo>
                  <a:pt x="0" y="157"/>
                </a:lnTo>
                <a:lnTo>
                  <a:pt x="0" y="0"/>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7" name="Freeform 6"/>
          <p:cNvSpPr/>
          <p:nvPr/>
        </p:nvSpPr>
        <p:spPr bwMode="auto">
          <a:xfrm>
            <a:off x="787271" y="4686221"/>
            <a:ext cx="2839573" cy="311615"/>
          </a:xfrm>
          <a:custGeom>
            <a:avLst/>
            <a:gdLst>
              <a:gd name="T0" fmla="*/ 9880 w 9880"/>
              <a:gd name="T1" fmla="*/ 1083 h 1083"/>
              <a:gd name="T2" fmla="*/ 1586 w 9880"/>
              <a:gd name="T3" fmla="*/ 1083 h 1083"/>
              <a:gd name="T4" fmla="*/ 0 w 9880"/>
              <a:gd name="T5" fmla="*/ 0 h 1083"/>
              <a:gd name="T6" fmla="*/ 1515 w 9880"/>
              <a:gd name="T7" fmla="*/ 926 h 1083"/>
              <a:gd name="T8" fmla="*/ 9880 w 9880"/>
              <a:gd name="T9" fmla="*/ 926 h 1083"/>
              <a:gd name="T10" fmla="*/ 9880 w 9880"/>
              <a:gd name="T11" fmla="*/ 1083 h 1083"/>
            </a:gdLst>
            <a:ahLst/>
            <a:cxnLst>
              <a:cxn ang="0">
                <a:pos x="T0" y="T1"/>
              </a:cxn>
              <a:cxn ang="0">
                <a:pos x="T2" y="T3"/>
              </a:cxn>
              <a:cxn ang="0">
                <a:pos x="T4" y="T5"/>
              </a:cxn>
              <a:cxn ang="0">
                <a:pos x="T6" y="T7"/>
              </a:cxn>
              <a:cxn ang="0">
                <a:pos x="T8" y="T9"/>
              </a:cxn>
              <a:cxn ang="0">
                <a:pos x="T10" y="T11"/>
              </a:cxn>
            </a:cxnLst>
            <a:rect l="0" t="0" r="r" b="b"/>
            <a:pathLst>
              <a:path w="9880" h="1083">
                <a:moveTo>
                  <a:pt x="9880" y="1083"/>
                </a:moveTo>
                <a:lnTo>
                  <a:pt x="1586" y="1083"/>
                </a:lnTo>
                <a:cubicBezTo>
                  <a:pt x="868" y="1083"/>
                  <a:pt x="250" y="632"/>
                  <a:pt x="0" y="0"/>
                </a:cubicBezTo>
                <a:cubicBezTo>
                  <a:pt x="284" y="549"/>
                  <a:pt x="858" y="926"/>
                  <a:pt x="1515" y="926"/>
                </a:cubicBezTo>
                <a:lnTo>
                  <a:pt x="9880" y="926"/>
                </a:lnTo>
                <a:lnTo>
                  <a:pt x="9880" y="1083"/>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8" name="Oval 7"/>
          <p:cNvSpPr>
            <a:spLocks noChangeArrowheads="1"/>
          </p:cNvSpPr>
          <p:nvPr/>
        </p:nvSpPr>
        <p:spPr bwMode="auto">
          <a:xfrm>
            <a:off x="844838" y="2339725"/>
            <a:ext cx="1182634" cy="1182634"/>
          </a:xfrm>
          <a:prstGeom prst="ellipse">
            <a:avLst/>
          </a:prstGeom>
          <a:solidFill>
            <a:schemeClr val="accent1"/>
          </a:solidFill>
          <a:ln>
            <a:noFill/>
          </a:ln>
        </p:spPr>
        <p:txBody>
          <a:bodyPr vert="horz" wrap="square" lIns="91440" tIns="45720" rIns="91440" bIns="45720" numCol="1" anchor="t" anchorCtr="0" compatLnSpc="1"/>
          <a:lstStyle/>
          <a:p>
            <a:endParaRPr lang="zh-CN" altLang="en-US"/>
          </a:p>
        </p:txBody>
      </p:sp>
      <p:cxnSp>
        <p:nvCxnSpPr>
          <p:cNvPr id="9" name="直接连接符 8"/>
          <p:cNvCxnSpPr/>
          <p:nvPr/>
        </p:nvCxnSpPr>
        <p:spPr>
          <a:xfrm>
            <a:off x="890844" y="3670658"/>
            <a:ext cx="2736000" cy="0"/>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482496" y="4056771"/>
            <a:ext cx="3547241" cy="584775"/>
          </a:xfrm>
          <a:prstGeom prst="rect">
            <a:avLst/>
          </a:prstGeom>
          <a:noFill/>
          <a:effectLst/>
        </p:spPr>
        <p:txBody>
          <a:bodyPr wrap="square" rtlCol="0">
            <a:spAutoFit/>
          </a:bodyPr>
          <a:lstStyle>
            <a:defPPr>
              <a:defRPr lang="zh-CN"/>
            </a:defPPr>
            <a:lvl1pPr algn="ctr">
              <a:defRPr sz="2400">
                <a:solidFill>
                  <a:srgbClr val="C80000"/>
                </a:solidFill>
                <a:effectLst/>
                <a:latin typeface="微软雅黑" panose="020B0503020204020204" pitchFamily="34" charset="-122"/>
                <a:ea typeface="微软雅黑" panose="020B0503020204020204" pitchFamily="34" charset="-122"/>
              </a:defRPr>
            </a:lvl1pPr>
          </a:lstStyle>
          <a:p>
            <a:r>
              <a:rPr lang="zh-CN" altLang="en-US" sz="3200" b="1" dirty="0" smtClean="0">
                <a:gradFill>
                  <a:gsLst>
                    <a:gs pos="60000">
                      <a:srgbClr val="D40000"/>
                    </a:gs>
                    <a:gs pos="0">
                      <a:srgbClr val="D40000"/>
                    </a:gs>
                    <a:gs pos="80000">
                      <a:srgbClr val="640000"/>
                    </a:gs>
                    <a:gs pos="100000">
                      <a:srgbClr val="640000"/>
                    </a:gs>
                  </a:gsLst>
                  <a:lin ang="5400000" scaled="0"/>
                </a:gradFill>
              </a:rPr>
              <a:t>政治纪律</a:t>
            </a:r>
            <a:endParaRPr lang="zh-CN" altLang="en-US" sz="3200" b="1" dirty="0">
              <a:gradFill>
                <a:gsLst>
                  <a:gs pos="60000">
                    <a:srgbClr val="D40000"/>
                  </a:gs>
                  <a:gs pos="0">
                    <a:srgbClr val="D40000"/>
                  </a:gs>
                  <a:gs pos="80000">
                    <a:srgbClr val="640000"/>
                  </a:gs>
                  <a:gs pos="100000">
                    <a:srgbClr val="640000"/>
                  </a:gs>
                </a:gsLst>
                <a:lin ang="5400000" scaled="0"/>
              </a:gradFill>
            </a:endParaRPr>
          </a:p>
        </p:txBody>
      </p:sp>
      <p:sp>
        <p:nvSpPr>
          <p:cNvPr id="13" name="矩形 12"/>
          <p:cNvSpPr/>
          <p:nvPr/>
        </p:nvSpPr>
        <p:spPr>
          <a:xfrm>
            <a:off x="2062556" y="2817722"/>
            <a:ext cx="1668845" cy="523220"/>
          </a:xfrm>
          <a:prstGeom prst="rect">
            <a:avLst/>
          </a:prstGeom>
        </p:spPr>
        <p:txBody>
          <a:bodyPr wrap="square">
            <a:spAutoFit/>
          </a:bodyPr>
          <a:lstStyle/>
          <a:p>
            <a:pPr algn="ctr"/>
            <a:r>
              <a:rPr lang="zh-CN" altLang="en-US" sz="2800" b="1" dirty="0" smtClean="0">
                <a:solidFill>
                  <a:srgbClr val="C00000"/>
                </a:solidFill>
                <a:latin typeface="微软雅黑" panose="020B0503020204020204" pitchFamily="34" charset="-122"/>
                <a:ea typeface="微软雅黑" panose="020B0503020204020204" pitchFamily="34" charset="-122"/>
              </a:rPr>
              <a:t>第六章</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4" name="圆角矩形 13"/>
          <p:cNvSpPr/>
          <p:nvPr/>
        </p:nvSpPr>
        <p:spPr>
          <a:xfrm>
            <a:off x="4161790" y="1936115"/>
            <a:ext cx="1274445" cy="4603750"/>
          </a:xfrm>
          <a:prstGeom prst="roundRect">
            <a:avLst/>
          </a:prstGeom>
          <a:solidFill>
            <a:schemeClr val="accent1"/>
          </a:solidFill>
          <a:ln>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smtClean="0">
                <a:latin typeface="微软雅黑" panose="020B0503020204020204" pitchFamily="34" charset="-122"/>
                <a:ea typeface="微软雅黑" panose="020B0503020204020204" pitchFamily="34" charset="-122"/>
              </a:rPr>
              <a:t>2018</a:t>
            </a:r>
            <a:r>
              <a:rPr lang="zh-CN" altLang="en-US" sz="1600" b="1" dirty="0" smtClean="0">
                <a:latin typeface="微软雅黑" panose="020B0503020204020204" pitchFamily="34" charset="-122"/>
                <a:ea typeface="微软雅黑" panose="020B0503020204020204" pitchFamily="34" charset="-122"/>
              </a:rPr>
              <a:t>条例</a:t>
            </a:r>
            <a:endParaRPr lang="en-US" altLang="zh-CN" sz="1600" b="1" dirty="0" smtClean="0">
              <a:latin typeface="微软雅黑" panose="020B0503020204020204" pitchFamily="34" charset="-122"/>
              <a:ea typeface="微软雅黑" panose="020B0503020204020204" pitchFamily="34" charset="-122"/>
            </a:endParaRPr>
          </a:p>
          <a:p>
            <a:pPr algn="ctr"/>
            <a:r>
              <a:rPr lang="zh-CN" altLang="en-US" sz="1600" b="1" dirty="0" smtClean="0">
                <a:latin typeface="微软雅黑" panose="020B0503020204020204" pitchFamily="34" charset="-122"/>
                <a:ea typeface="微软雅黑" panose="020B0503020204020204" pitchFamily="34" charset="-122"/>
              </a:rPr>
              <a:t>第</a:t>
            </a:r>
            <a:r>
              <a:rPr lang="en-US" altLang="zh-CN" sz="1600" b="1" dirty="0" smtClean="0">
                <a:latin typeface="微软雅黑" panose="020B0503020204020204" pitchFamily="34" charset="-122"/>
                <a:ea typeface="微软雅黑" panose="020B0503020204020204" pitchFamily="34" charset="-122"/>
              </a:rPr>
              <a:t>46</a:t>
            </a:r>
            <a:r>
              <a:rPr lang="zh-CN" altLang="en-US" sz="1600" b="1" dirty="0" smtClean="0">
                <a:latin typeface="微软雅黑" panose="020B0503020204020204" pitchFamily="34" charset="-122"/>
                <a:ea typeface="微软雅黑" panose="020B0503020204020204" pitchFamily="34" charset="-122"/>
              </a:rPr>
              <a:t>条</a:t>
            </a:r>
            <a:endParaRPr lang="zh-CN" altLang="en-US" sz="1600" b="1" dirty="0">
              <a:latin typeface="微软雅黑" panose="020B0503020204020204" pitchFamily="34" charset="-122"/>
              <a:ea typeface="微软雅黑" panose="020B0503020204020204" pitchFamily="34" charset="-122"/>
            </a:endParaRPr>
          </a:p>
        </p:txBody>
      </p:sp>
      <p:sp>
        <p:nvSpPr>
          <p:cNvPr id="16" name="圆角矩形 15"/>
          <p:cNvSpPr/>
          <p:nvPr/>
        </p:nvSpPr>
        <p:spPr>
          <a:xfrm>
            <a:off x="4161790" y="1945640"/>
            <a:ext cx="7804785" cy="4594225"/>
          </a:xfrm>
          <a:prstGeom prst="roundRect">
            <a:avLst/>
          </a:prstGeom>
          <a:noFill/>
          <a:ln w="12700">
            <a:solidFill>
              <a:schemeClr val="tx2"/>
            </a:solidFill>
          </a:ln>
        </p:spPr>
        <p:txBody>
          <a:bodyPr vert="horz" wrap="square" lIns="91440" tIns="45720" rIns="91440" bIns="45720" numCol="1" anchor="t" anchorCtr="0" compatLnSpc="1"/>
          <a:lstStyle/>
          <a:p>
            <a:endParaRPr lang="zh-CN" altLang="en-US"/>
          </a:p>
        </p:txBody>
      </p:sp>
      <p:sp>
        <p:nvSpPr>
          <p:cNvPr id="27" name="矩形 26"/>
          <p:cNvSpPr/>
          <p:nvPr/>
        </p:nvSpPr>
        <p:spPr>
          <a:xfrm>
            <a:off x="5533390" y="2017395"/>
            <a:ext cx="6345555" cy="4523105"/>
          </a:xfrm>
          <a:prstGeom prst="rect">
            <a:avLst/>
          </a:prstGeom>
          <a:noFill/>
        </p:spPr>
        <p:txBody>
          <a:bodyPr wrap="square">
            <a:spAutoFit/>
          </a:bodyPr>
          <a:lstStyle/>
          <a:p>
            <a:r>
              <a:rPr lang="zh-CN" altLang="en-US" b="1" dirty="0">
                <a:latin typeface="微软雅黑" panose="020B0503020204020204" pitchFamily="34" charset="-122"/>
                <a:ea typeface="微软雅黑" panose="020B0503020204020204" pitchFamily="34" charset="-122"/>
              </a:rPr>
              <a:t>通过网络、广播、电视、报刊、</a:t>
            </a:r>
            <a:r>
              <a:rPr lang="zh-CN" altLang="en-US" b="1" dirty="0">
                <a:solidFill>
                  <a:srgbClr val="BE0000"/>
                </a:solidFill>
                <a:latin typeface="微软雅黑" panose="020B0503020204020204" pitchFamily="34" charset="-122"/>
                <a:ea typeface="微软雅黑" panose="020B0503020204020204" pitchFamily="34" charset="-122"/>
              </a:rPr>
              <a:t>传单</a:t>
            </a:r>
            <a:r>
              <a:rPr lang="zh-CN" altLang="en-US" b="1" dirty="0">
                <a:latin typeface="微软雅黑" panose="020B0503020204020204" pitchFamily="34" charset="-122"/>
                <a:ea typeface="微软雅黑" panose="020B0503020204020204" pitchFamily="34" charset="-122"/>
              </a:rPr>
              <a:t>、书籍</a:t>
            </a:r>
            <a:r>
              <a:rPr lang="zh-CN" altLang="en-US" b="1" dirty="0">
                <a:solidFill>
                  <a:srgbClr val="BE0000"/>
                </a:solidFill>
                <a:latin typeface="微软雅黑" panose="020B0503020204020204" pitchFamily="34" charset="-122"/>
                <a:ea typeface="微软雅黑" panose="020B0503020204020204" pitchFamily="34" charset="-122"/>
              </a:rPr>
              <a:t>等，或者利用</a:t>
            </a:r>
            <a:r>
              <a:rPr lang="zh-CN" altLang="en-US" b="1" dirty="0">
                <a:latin typeface="微软雅黑" panose="020B0503020204020204" pitchFamily="34" charset="-122"/>
                <a:ea typeface="微软雅黑" panose="020B0503020204020204" pitchFamily="34" charset="-122"/>
              </a:rPr>
              <a:t>讲座、论坛、报告会、座谈会等方式，有下列行为之一，情节较轻的，给予警告或者严重警告处分；情节较重的，给予撤销党内职务或者留党察看处分；情节严重的，给予开除党籍处分： </a:t>
            </a:r>
          </a:p>
          <a:p>
            <a:r>
              <a:rPr lang="zh-CN" altLang="en-US" b="1" dirty="0">
                <a:latin typeface="微软雅黑" panose="020B0503020204020204" pitchFamily="34" charset="-122"/>
                <a:ea typeface="微软雅黑" panose="020B0503020204020204" pitchFamily="34" charset="-122"/>
              </a:rPr>
              <a:t>（一）公开发表违背四项基本原则，违背、歪曲党的改革开放决策，或者其他有严重政治问题的文章、演说、宣言、声明等的； </a:t>
            </a:r>
          </a:p>
          <a:p>
            <a:r>
              <a:rPr lang="zh-CN" altLang="en-US" b="1" dirty="0">
                <a:latin typeface="微软雅黑" panose="020B0503020204020204" pitchFamily="34" charset="-122"/>
                <a:ea typeface="微软雅黑" panose="020B0503020204020204" pitchFamily="34" charset="-122"/>
              </a:rPr>
              <a:t>（二）妄议党中央大政方针，破坏党的集中统一的； </a:t>
            </a:r>
          </a:p>
          <a:p>
            <a:r>
              <a:rPr lang="zh-CN" altLang="en-US" b="1" dirty="0">
                <a:latin typeface="微软雅黑" panose="020B0503020204020204" pitchFamily="34" charset="-122"/>
                <a:ea typeface="微软雅黑" panose="020B0503020204020204" pitchFamily="34" charset="-122"/>
              </a:rPr>
              <a:t>（三）丑化党和国家形象，或者诋毁、诬蔑党和国家领导人、</a:t>
            </a:r>
            <a:r>
              <a:rPr lang="zh-CN" altLang="en-US" b="1" dirty="0">
                <a:solidFill>
                  <a:srgbClr val="BE0000"/>
                </a:solidFill>
                <a:latin typeface="微软雅黑" panose="020B0503020204020204" pitchFamily="34" charset="-122"/>
                <a:ea typeface="微软雅黑" panose="020B0503020204020204" pitchFamily="34" charset="-122"/>
              </a:rPr>
              <a:t>英雄模范，或者歪曲党的历史、中华人民共和国历史、人民军队历史的</a:t>
            </a:r>
            <a:r>
              <a:rPr lang="zh-CN" altLang="en-US" b="1" dirty="0">
                <a:latin typeface="微软雅黑" panose="020B0503020204020204" pitchFamily="34" charset="-122"/>
                <a:ea typeface="微软雅黑" panose="020B0503020204020204" pitchFamily="34" charset="-122"/>
              </a:rPr>
              <a:t>。 </a:t>
            </a:r>
          </a:p>
          <a:p>
            <a:r>
              <a:rPr lang="zh-CN" altLang="en-US" b="1" dirty="0">
                <a:latin typeface="微软雅黑" panose="020B0503020204020204" pitchFamily="34" charset="-122"/>
                <a:ea typeface="微软雅黑" panose="020B0503020204020204" pitchFamily="34" charset="-122"/>
              </a:rPr>
              <a:t>发布、播出、刊登、出版前款所列内容或者为上述行为提供方便条件的，对直接责任者和领导责任者，给予严重警告或者撤销党内职务处分；情节严重的，给予留党察看或者开除党籍处分。 </a:t>
            </a:r>
          </a:p>
        </p:txBody>
      </p:sp>
    </p:spTree>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250" fill="hold"/>
                                        <p:tgtEl>
                                          <p:spTgt spid="8"/>
                                        </p:tgtEl>
                                        <p:attrNameLst>
                                          <p:attrName>ppt_w</p:attrName>
                                        </p:attrNameLst>
                                      </p:cBhvr>
                                      <p:tavLst>
                                        <p:tav tm="0">
                                          <p:val>
                                            <p:fltVal val="0"/>
                                          </p:val>
                                        </p:tav>
                                        <p:tav tm="100000">
                                          <p:val>
                                            <p:strVal val="#ppt_w"/>
                                          </p:val>
                                        </p:tav>
                                      </p:tavLst>
                                    </p:anim>
                                    <p:anim calcmode="lin" valueType="num">
                                      <p:cBhvr>
                                        <p:cTn id="8" dur="250" fill="hold"/>
                                        <p:tgtEl>
                                          <p:spTgt spid="8"/>
                                        </p:tgtEl>
                                        <p:attrNameLst>
                                          <p:attrName>ppt_h</p:attrName>
                                        </p:attrNameLst>
                                      </p:cBhvr>
                                      <p:tavLst>
                                        <p:tav tm="0">
                                          <p:val>
                                            <p:fltVal val="0"/>
                                          </p:val>
                                        </p:tav>
                                        <p:tav tm="100000">
                                          <p:val>
                                            <p:strVal val="#ppt_h"/>
                                          </p:val>
                                        </p:tav>
                                      </p:tavLst>
                                    </p:anim>
                                    <p:animEffect transition="in" filter="fade">
                                      <p:cBhvr>
                                        <p:cTn id="9" dur="250"/>
                                        <p:tgtEl>
                                          <p:spTgt spid="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250" fill="hold"/>
                                        <p:tgtEl>
                                          <p:spTgt spid="13"/>
                                        </p:tgtEl>
                                        <p:attrNameLst>
                                          <p:attrName>ppt_w</p:attrName>
                                        </p:attrNameLst>
                                      </p:cBhvr>
                                      <p:tavLst>
                                        <p:tav tm="0">
                                          <p:val>
                                            <p:fltVal val="0"/>
                                          </p:val>
                                        </p:tav>
                                        <p:tav tm="100000">
                                          <p:val>
                                            <p:strVal val="#ppt_w"/>
                                          </p:val>
                                        </p:tav>
                                      </p:tavLst>
                                    </p:anim>
                                    <p:anim calcmode="lin" valueType="num">
                                      <p:cBhvr>
                                        <p:cTn id="14" dur="250" fill="hold"/>
                                        <p:tgtEl>
                                          <p:spTgt spid="13"/>
                                        </p:tgtEl>
                                        <p:attrNameLst>
                                          <p:attrName>ppt_h</p:attrName>
                                        </p:attrNameLst>
                                      </p:cBhvr>
                                      <p:tavLst>
                                        <p:tav tm="0">
                                          <p:val>
                                            <p:fltVal val="0"/>
                                          </p:val>
                                        </p:tav>
                                        <p:tav tm="100000">
                                          <p:val>
                                            <p:strVal val="#ppt_h"/>
                                          </p:val>
                                        </p:tav>
                                      </p:tavLst>
                                    </p:anim>
                                    <p:animEffect transition="in" filter="fade">
                                      <p:cBhvr>
                                        <p:cTn id="15" dur="250"/>
                                        <p:tgtEl>
                                          <p:spTgt spid="13"/>
                                        </p:tgtEl>
                                      </p:cBhvr>
                                    </p:animEffect>
                                  </p:childTnLst>
                                </p:cTn>
                              </p:par>
                            </p:childTnLst>
                          </p:cTn>
                        </p:par>
                        <p:par>
                          <p:cTn id="16" fill="hold">
                            <p:stCondLst>
                              <p:cond delay="1000"/>
                            </p:stCondLst>
                            <p:childTnLst>
                              <p:par>
                                <p:cTn id="17" presetID="22" presetClass="entr" presetSubtype="8"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250"/>
                                        <p:tgtEl>
                                          <p:spTgt spid="9"/>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250" fill="hold"/>
                                        <p:tgtEl>
                                          <p:spTgt spid="12"/>
                                        </p:tgtEl>
                                        <p:attrNameLst>
                                          <p:attrName>ppt_w</p:attrName>
                                        </p:attrNameLst>
                                      </p:cBhvr>
                                      <p:tavLst>
                                        <p:tav tm="0">
                                          <p:val>
                                            <p:fltVal val="0"/>
                                          </p:val>
                                        </p:tav>
                                        <p:tav tm="100000">
                                          <p:val>
                                            <p:strVal val="#ppt_w"/>
                                          </p:val>
                                        </p:tav>
                                      </p:tavLst>
                                    </p:anim>
                                    <p:anim calcmode="lin" valueType="num">
                                      <p:cBhvr>
                                        <p:cTn id="24" dur="250" fill="hold"/>
                                        <p:tgtEl>
                                          <p:spTgt spid="12"/>
                                        </p:tgtEl>
                                        <p:attrNameLst>
                                          <p:attrName>ppt_h</p:attrName>
                                        </p:attrNameLst>
                                      </p:cBhvr>
                                      <p:tavLst>
                                        <p:tav tm="0">
                                          <p:val>
                                            <p:fltVal val="0"/>
                                          </p:val>
                                        </p:tav>
                                        <p:tav tm="100000">
                                          <p:val>
                                            <p:strVal val="#ppt_h"/>
                                          </p:val>
                                        </p:tav>
                                      </p:tavLst>
                                    </p:anim>
                                    <p:animEffect transition="in" filter="fade">
                                      <p:cBhvr>
                                        <p:cTn id="25" dur="250"/>
                                        <p:tgtEl>
                                          <p:spTgt spid="12"/>
                                        </p:tgtEl>
                                      </p:cBhvr>
                                    </p:animEffect>
                                  </p:childTnLst>
                                </p:cTn>
                              </p:par>
                            </p:childTnLst>
                          </p:cTn>
                        </p:par>
                        <p:par>
                          <p:cTn id="26" fill="hold">
                            <p:stCondLst>
                              <p:cond delay="2000"/>
                            </p:stCondLst>
                            <p:childTnLst>
                              <p:par>
                                <p:cTn id="27" presetID="22" presetClass="entr" presetSubtype="2"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right)">
                                      <p:cBhvr>
                                        <p:cTn id="29" dur="250"/>
                                        <p:tgtEl>
                                          <p:spTgt spid="7"/>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ipe(left)">
                                      <p:cBhvr>
                                        <p:cTn id="33" dur="250"/>
                                        <p:tgtEl>
                                          <p:spTgt spid="6"/>
                                        </p:tgtEl>
                                      </p:cBhvr>
                                    </p:animEffect>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p:cTn id="37" dur="250" fill="hold"/>
                                        <p:tgtEl>
                                          <p:spTgt spid="14"/>
                                        </p:tgtEl>
                                        <p:attrNameLst>
                                          <p:attrName>ppt_w</p:attrName>
                                        </p:attrNameLst>
                                      </p:cBhvr>
                                      <p:tavLst>
                                        <p:tav tm="0">
                                          <p:val>
                                            <p:fltVal val="0"/>
                                          </p:val>
                                        </p:tav>
                                        <p:tav tm="100000">
                                          <p:val>
                                            <p:strVal val="#ppt_w"/>
                                          </p:val>
                                        </p:tav>
                                      </p:tavLst>
                                    </p:anim>
                                    <p:anim calcmode="lin" valueType="num">
                                      <p:cBhvr>
                                        <p:cTn id="38" dur="250" fill="hold"/>
                                        <p:tgtEl>
                                          <p:spTgt spid="14"/>
                                        </p:tgtEl>
                                        <p:attrNameLst>
                                          <p:attrName>ppt_h</p:attrName>
                                        </p:attrNameLst>
                                      </p:cBhvr>
                                      <p:tavLst>
                                        <p:tav tm="0">
                                          <p:val>
                                            <p:fltVal val="0"/>
                                          </p:val>
                                        </p:tav>
                                        <p:tav tm="100000">
                                          <p:val>
                                            <p:strVal val="#ppt_h"/>
                                          </p:val>
                                        </p:tav>
                                      </p:tavLst>
                                    </p:anim>
                                    <p:animEffect transition="in" filter="fade">
                                      <p:cBhvr>
                                        <p:cTn id="39" dur="250"/>
                                        <p:tgtEl>
                                          <p:spTgt spid="14"/>
                                        </p:tgtEl>
                                      </p:cBhvr>
                                    </p:animEffect>
                                  </p:childTnLst>
                                </p:cTn>
                              </p:par>
                            </p:childTnLst>
                          </p:cTn>
                        </p:par>
                        <p:par>
                          <p:cTn id="40" fill="hold">
                            <p:stCondLst>
                              <p:cond delay="3500"/>
                            </p:stCondLst>
                            <p:childTnLst>
                              <p:par>
                                <p:cTn id="41" presetID="6" presetClass="emph" presetSubtype="0" decel="100000" fill="hold" grpId="1" nodeType="afterEffect">
                                  <p:stCondLst>
                                    <p:cond delay="0"/>
                                  </p:stCondLst>
                                  <p:childTnLst>
                                    <p:animScale>
                                      <p:cBhvr>
                                        <p:cTn id="42" dur="250" fill="hold"/>
                                        <p:tgtEl>
                                          <p:spTgt spid="14"/>
                                        </p:tgtEl>
                                      </p:cBhvr>
                                      <p:by x="120000" y="120000"/>
                                    </p:animScale>
                                  </p:childTnLst>
                                </p:cTn>
                              </p:par>
                            </p:childTnLst>
                          </p:cTn>
                        </p:par>
                        <p:par>
                          <p:cTn id="43" fill="hold">
                            <p:stCondLst>
                              <p:cond delay="4000"/>
                            </p:stCondLst>
                            <p:childTnLst>
                              <p:par>
                                <p:cTn id="44" presetID="6" presetClass="emph" presetSubtype="0" decel="100000" fill="hold" grpId="2" nodeType="afterEffect">
                                  <p:stCondLst>
                                    <p:cond delay="0"/>
                                  </p:stCondLst>
                                  <p:childTnLst>
                                    <p:animScale>
                                      <p:cBhvr>
                                        <p:cTn id="45" dur="250" fill="hold"/>
                                        <p:tgtEl>
                                          <p:spTgt spid="14"/>
                                        </p:tgtEl>
                                      </p:cBhvr>
                                      <p:by x="83000" y="83000"/>
                                    </p:animScale>
                                  </p:childTnLst>
                                </p:cTn>
                              </p:par>
                            </p:childTnLst>
                          </p:cTn>
                        </p:par>
                        <p:par>
                          <p:cTn id="46" fill="hold">
                            <p:stCondLst>
                              <p:cond delay="4500"/>
                            </p:stCondLst>
                            <p:childTnLst>
                              <p:par>
                                <p:cTn id="47" presetID="12" presetClass="entr" presetSubtype="8" fill="hold" grpId="0" nodeType="after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additive="base">
                                        <p:cTn id="49" dur="500"/>
                                        <p:tgtEl>
                                          <p:spTgt spid="16"/>
                                        </p:tgtEl>
                                        <p:attrNameLst>
                                          <p:attrName>ppt_x</p:attrName>
                                        </p:attrNameLst>
                                      </p:cBhvr>
                                      <p:tavLst>
                                        <p:tav tm="0">
                                          <p:val>
                                            <p:strVal val="#ppt_x-#ppt_w*1.125000"/>
                                          </p:val>
                                        </p:tav>
                                        <p:tav tm="100000">
                                          <p:val>
                                            <p:strVal val="#ppt_x"/>
                                          </p:val>
                                        </p:tav>
                                      </p:tavLst>
                                    </p:anim>
                                    <p:animEffect transition="in" filter="wipe(right)">
                                      <p:cBhvr>
                                        <p:cTn id="50" dur="500"/>
                                        <p:tgtEl>
                                          <p:spTgt spid="16"/>
                                        </p:tgtEl>
                                      </p:cBhvr>
                                    </p:animEffect>
                                  </p:childTnLst>
                                </p:cTn>
                              </p:par>
                            </p:childTnLst>
                          </p:cTn>
                        </p:par>
                        <p:par>
                          <p:cTn id="51" fill="hold">
                            <p:stCondLst>
                              <p:cond delay="5000"/>
                            </p:stCondLst>
                            <p:childTnLst>
                              <p:par>
                                <p:cTn id="52" presetID="53" presetClass="entr" presetSubtype="16" fill="hold" grpId="0" nodeType="afterEffect">
                                  <p:stCondLst>
                                    <p:cond delay="0"/>
                                  </p:stCondLst>
                                  <p:iterate type="lt">
                                    <p:tmPct val="10000"/>
                                  </p:iterate>
                                  <p:childTnLst>
                                    <p:set>
                                      <p:cBhvr>
                                        <p:cTn id="53" dur="1" fill="hold">
                                          <p:stCondLst>
                                            <p:cond delay="0"/>
                                          </p:stCondLst>
                                        </p:cTn>
                                        <p:tgtEl>
                                          <p:spTgt spid="27"/>
                                        </p:tgtEl>
                                        <p:attrNameLst>
                                          <p:attrName>style.visibility</p:attrName>
                                        </p:attrNameLst>
                                      </p:cBhvr>
                                      <p:to>
                                        <p:strVal val="visible"/>
                                      </p:to>
                                    </p:set>
                                    <p:anim calcmode="lin" valueType="num">
                                      <p:cBhvr>
                                        <p:cTn id="54" dur="250" fill="hold"/>
                                        <p:tgtEl>
                                          <p:spTgt spid="27"/>
                                        </p:tgtEl>
                                        <p:attrNameLst>
                                          <p:attrName>ppt_w</p:attrName>
                                        </p:attrNameLst>
                                      </p:cBhvr>
                                      <p:tavLst>
                                        <p:tav tm="0">
                                          <p:val>
                                            <p:fltVal val="0"/>
                                          </p:val>
                                        </p:tav>
                                        <p:tav tm="100000">
                                          <p:val>
                                            <p:strVal val="#ppt_w"/>
                                          </p:val>
                                        </p:tav>
                                      </p:tavLst>
                                    </p:anim>
                                    <p:anim calcmode="lin" valueType="num">
                                      <p:cBhvr>
                                        <p:cTn id="55" dur="250" fill="hold"/>
                                        <p:tgtEl>
                                          <p:spTgt spid="27"/>
                                        </p:tgtEl>
                                        <p:attrNameLst>
                                          <p:attrName>ppt_h</p:attrName>
                                        </p:attrNameLst>
                                      </p:cBhvr>
                                      <p:tavLst>
                                        <p:tav tm="0">
                                          <p:val>
                                            <p:fltVal val="0"/>
                                          </p:val>
                                        </p:tav>
                                        <p:tav tm="100000">
                                          <p:val>
                                            <p:strVal val="#ppt_h"/>
                                          </p:val>
                                        </p:tav>
                                      </p:tavLst>
                                    </p:anim>
                                    <p:animEffect transition="in" filter="fade">
                                      <p:cBhvr>
                                        <p:cTn id="56" dur="25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2" grpId="0"/>
      <p:bldP spid="13" grpId="0"/>
      <p:bldP spid="14" grpId="0" bldLvl="0" animBg="1"/>
      <p:bldP spid="14" grpId="1" bldLvl="0" animBg="1"/>
      <p:bldP spid="14" grpId="2" bldLvl="0" animBg="1"/>
      <p:bldP spid="16" grpId="0" bldLvl="0" animBg="1"/>
      <p:bldP spid="27"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88923" y="246423"/>
            <a:ext cx="4103077" cy="675011"/>
          </a:xfrm>
          <a:prstGeom prst="rect">
            <a:avLst/>
          </a:prstGeom>
        </p:spPr>
      </p:pic>
      <p:cxnSp>
        <p:nvCxnSpPr>
          <p:cNvPr id="3" name="直接连接符 2"/>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060287" y="353095"/>
            <a:ext cx="5262188" cy="461665"/>
          </a:xfrm>
          <a:prstGeom prst="rect">
            <a:avLst/>
          </a:prstGeom>
        </p:spPr>
        <p:txBody>
          <a:bodyPr wrap="square">
            <a:spAutoFit/>
          </a:bodyPr>
          <a:lstStyle/>
          <a:p>
            <a:r>
              <a:rPr lang="zh-CN" altLang="en-US" sz="2400" b="1" dirty="0" smtClean="0">
                <a:solidFill>
                  <a:schemeClr val="accent1"/>
                </a:solidFill>
                <a:latin typeface="微软雅黑" panose="020B0503020204020204" pitchFamily="34" charset="-122"/>
                <a:ea typeface="微软雅黑" panose="020B0503020204020204" pitchFamily="34" charset="-122"/>
              </a:rPr>
              <a:t>第二部分：总则</a:t>
            </a:r>
            <a:endParaRPr lang="zh-CN" altLang="en-US" sz="2400" b="1" dirty="0">
              <a:solidFill>
                <a:srgbClr val="C00000"/>
              </a:solidFill>
              <a:latin typeface="微软雅黑" panose="020B0503020204020204" pitchFamily="34" charset="-122"/>
              <a:ea typeface="微软雅黑" panose="020B0503020204020204" pitchFamily="34" charset="-122"/>
            </a:endParaRPr>
          </a:p>
        </p:txBody>
      </p:sp>
      <p:sp>
        <p:nvSpPr>
          <p:cNvPr id="5" name="Freeform 29"/>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6" name="Freeform 5"/>
          <p:cNvSpPr/>
          <p:nvPr/>
        </p:nvSpPr>
        <p:spPr bwMode="auto">
          <a:xfrm>
            <a:off x="2134024" y="2343480"/>
            <a:ext cx="1520530" cy="311615"/>
          </a:xfrm>
          <a:custGeom>
            <a:avLst/>
            <a:gdLst>
              <a:gd name="T0" fmla="*/ 0 w 5290"/>
              <a:gd name="T1" fmla="*/ 0 h 1083"/>
              <a:gd name="T2" fmla="*/ 3703 w 5290"/>
              <a:gd name="T3" fmla="*/ 0 h 1083"/>
              <a:gd name="T4" fmla="*/ 5290 w 5290"/>
              <a:gd name="T5" fmla="*/ 1083 h 1083"/>
              <a:gd name="T6" fmla="*/ 3774 w 5290"/>
              <a:gd name="T7" fmla="*/ 157 h 1083"/>
              <a:gd name="T8" fmla="*/ 0 w 5290"/>
              <a:gd name="T9" fmla="*/ 157 h 1083"/>
              <a:gd name="T10" fmla="*/ 0 w 5290"/>
              <a:gd name="T11" fmla="*/ 0 h 1083"/>
            </a:gdLst>
            <a:ahLst/>
            <a:cxnLst>
              <a:cxn ang="0">
                <a:pos x="T0" y="T1"/>
              </a:cxn>
              <a:cxn ang="0">
                <a:pos x="T2" y="T3"/>
              </a:cxn>
              <a:cxn ang="0">
                <a:pos x="T4" y="T5"/>
              </a:cxn>
              <a:cxn ang="0">
                <a:pos x="T6" y="T7"/>
              </a:cxn>
              <a:cxn ang="0">
                <a:pos x="T8" y="T9"/>
              </a:cxn>
              <a:cxn ang="0">
                <a:pos x="T10" y="T11"/>
              </a:cxn>
            </a:cxnLst>
            <a:rect l="0" t="0" r="r" b="b"/>
            <a:pathLst>
              <a:path w="5290" h="1083">
                <a:moveTo>
                  <a:pt x="0" y="0"/>
                </a:moveTo>
                <a:lnTo>
                  <a:pt x="3703" y="0"/>
                </a:lnTo>
                <a:cubicBezTo>
                  <a:pt x="4422" y="0"/>
                  <a:pt x="5040" y="451"/>
                  <a:pt x="5290" y="1083"/>
                </a:cubicBezTo>
                <a:cubicBezTo>
                  <a:pt x="5006" y="534"/>
                  <a:pt x="4432" y="157"/>
                  <a:pt x="3774" y="157"/>
                </a:cubicBezTo>
                <a:lnTo>
                  <a:pt x="0" y="157"/>
                </a:lnTo>
                <a:lnTo>
                  <a:pt x="0" y="0"/>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7" name="Freeform 6"/>
          <p:cNvSpPr/>
          <p:nvPr/>
        </p:nvSpPr>
        <p:spPr bwMode="auto">
          <a:xfrm>
            <a:off x="787271" y="4686221"/>
            <a:ext cx="2839573" cy="311615"/>
          </a:xfrm>
          <a:custGeom>
            <a:avLst/>
            <a:gdLst>
              <a:gd name="T0" fmla="*/ 9880 w 9880"/>
              <a:gd name="T1" fmla="*/ 1083 h 1083"/>
              <a:gd name="T2" fmla="*/ 1586 w 9880"/>
              <a:gd name="T3" fmla="*/ 1083 h 1083"/>
              <a:gd name="T4" fmla="*/ 0 w 9880"/>
              <a:gd name="T5" fmla="*/ 0 h 1083"/>
              <a:gd name="T6" fmla="*/ 1515 w 9880"/>
              <a:gd name="T7" fmla="*/ 926 h 1083"/>
              <a:gd name="T8" fmla="*/ 9880 w 9880"/>
              <a:gd name="T9" fmla="*/ 926 h 1083"/>
              <a:gd name="T10" fmla="*/ 9880 w 9880"/>
              <a:gd name="T11" fmla="*/ 1083 h 1083"/>
            </a:gdLst>
            <a:ahLst/>
            <a:cxnLst>
              <a:cxn ang="0">
                <a:pos x="T0" y="T1"/>
              </a:cxn>
              <a:cxn ang="0">
                <a:pos x="T2" y="T3"/>
              </a:cxn>
              <a:cxn ang="0">
                <a:pos x="T4" y="T5"/>
              </a:cxn>
              <a:cxn ang="0">
                <a:pos x="T6" y="T7"/>
              </a:cxn>
              <a:cxn ang="0">
                <a:pos x="T8" y="T9"/>
              </a:cxn>
              <a:cxn ang="0">
                <a:pos x="T10" y="T11"/>
              </a:cxn>
            </a:cxnLst>
            <a:rect l="0" t="0" r="r" b="b"/>
            <a:pathLst>
              <a:path w="9880" h="1083">
                <a:moveTo>
                  <a:pt x="9880" y="1083"/>
                </a:moveTo>
                <a:lnTo>
                  <a:pt x="1586" y="1083"/>
                </a:lnTo>
                <a:cubicBezTo>
                  <a:pt x="868" y="1083"/>
                  <a:pt x="250" y="632"/>
                  <a:pt x="0" y="0"/>
                </a:cubicBezTo>
                <a:cubicBezTo>
                  <a:pt x="284" y="549"/>
                  <a:pt x="858" y="926"/>
                  <a:pt x="1515" y="926"/>
                </a:cubicBezTo>
                <a:lnTo>
                  <a:pt x="9880" y="926"/>
                </a:lnTo>
                <a:lnTo>
                  <a:pt x="9880" y="1083"/>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8" name="Oval 7"/>
          <p:cNvSpPr>
            <a:spLocks noChangeArrowheads="1"/>
          </p:cNvSpPr>
          <p:nvPr/>
        </p:nvSpPr>
        <p:spPr bwMode="auto">
          <a:xfrm>
            <a:off x="844838" y="2339725"/>
            <a:ext cx="1182634" cy="1182634"/>
          </a:xfrm>
          <a:prstGeom prst="ellipse">
            <a:avLst/>
          </a:prstGeom>
          <a:solidFill>
            <a:schemeClr val="accent1"/>
          </a:solidFill>
          <a:ln>
            <a:noFill/>
          </a:ln>
        </p:spPr>
        <p:txBody>
          <a:bodyPr vert="horz" wrap="square" lIns="91440" tIns="45720" rIns="91440" bIns="45720" numCol="1" anchor="t" anchorCtr="0" compatLnSpc="1"/>
          <a:lstStyle/>
          <a:p>
            <a:endParaRPr lang="zh-CN" altLang="en-US"/>
          </a:p>
        </p:txBody>
      </p:sp>
      <p:cxnSp>
        <p:nvCxnSpPr>
          <p:cNvPr id="9" name="直接连接符 8"/>
          <p:cNvCxnSpPr/>
          <p:nvPr/>
        </p:nvCxnSpPr>
        <p:spPr>
          <a:xfrm>
            <a:off x="890844" y="3670658"/>
            <a:ext cx="2736000" cy="0"/>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482496" y="4056771"/>
            <a:ext cx="3547241" cy="584775"/>
          </a:xfrm>
          <a:prstGeom prst="rect">
            <a:avLst/>
          </a:prstGeom>
          <a:noFill/>
          <a:effectLst/>
        </p:spPr>
        <p:txBody>
          <a:bodyPr wrap="square" rtlCol="0">
            <a:spAutoFit/>
          </a:bodyPr>
          <a:lstStyle>
            <a:defPPr>
              <a:defRPr lang="zh-CN"/>
            </a:defPPr>
            <a:lvl1pPr algn="ctr">
              <a:defRPr sz="2400">
                <a:solidFill>
                  <a:srgbClr val="C80000"/>
                </a:solidFill>
                <a:effectLst/>
                <a:latin typeface="微软雅黑" panose="020B0503020204020204" pitchFamily="34" charset="-122"/>
                <a:ea typeface="微软雅黑" panose="020B0503020204020204" pitchFamily="34" charset="-122"/>
              </a:defRPr>
            </a:lvl1pPr>
          </a:lstStyle>
          <a:p>
            <a:r>
              <a:rPr lang="zh-CN" altLang="en-US" sz="3200" b="1" dirty="0" smtClean="0">
                <a:gradFill>
                  <a:gsLst>
                    <a:gs pos="60000">
                      <a:srgbClr val="D40000"/>
                    </a:gs>
                    <a:gs pos="0">
                      <a:srgbClr val="D40000"/>
                    </a:gs>
                    <a:gs pos="80000">
                      <a:srgbClr val="640000"/>
                    </a:gs>
                    <a:gs pos="100000">
                      <a:srgbClr val="640000"/>
                    </a:gs>
                  </a:gsLst>
                  <a:lin ang="5400000" scaled="0"/>
                </a:gradFill>
              </a:rPr>
              <a:t>政治纪律</a:t>
            </a:r>
            <a:endParaRPr lang="zh-CN" altLang="en-US" sz="3200" b="1" dirty="0">
              <a:gradFill>
                <a:gsLst>
                  <a:gs pos="60000">
                    <a:srgbClr val="D40000"/>
                  </a:gs>
                  <a:gs pos="0">
                    <a:srgbClr val="D40000"/>
                  </a:gs>
                  <a:gs pos="80000">
                    <a:srgbClr val="640000"/>
                  </a:gs>
                  <a:gs pos="100000">
                    <a:srgbClr val="640000"/>
                  </a:gs>
                </a:gsLst>
                <a:lin ang="5400000" scaled="0"/>
              </a:gradFill>
            </a:endParaRPr>
          </a:p>
        </p:txBody>
      </p:sp>
      <p:sp>
        <p:nvSpPr>
          <p:cNvPr id="13" name="矩形 12"/>
          <p:cNvSpPr/>
          <p:nvPr/>
        </p:nvSpPr>
        <p:spPr>
          <a:xfrm>
            <a:off x="2062556" y="2817722"/>
            <a:ext cx="1668845" cy="523220"/>
          </a:xfrm>
          <a:prstGeom prst="rect">
            <a:avLst/>
          </a:prstGeom>
        </p:spPr>
        <p:txBody>
          <a:bodyPr wrap="square">
            <a:spAutoFit/>
          </a:bodyPr>
          <a:lstStyle/>
          <a:p>
            <a:pPr algn="ctr"/>
            <a:r>
              <a:rPr lang="zh-CN" altLang="en-US" sz="2800" b="1" dirty="0" smtClean="0">
                <a:solidFill>
                  <a:srgbClr val="C00000"/>
                </a:solidFill>
                <a:latin typeface="微软雅黑" panose="020B0503020204020204" pitchFamily="34" charset="-122"/>
                <a:ea typeface="微软雅黑" panose="020B0503020204020204" pitchFamily="34" charset="-122"/>
              </a:rPr>
              <a:t>第六章</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4" name="圆角矩形 13"/>
          <p:cNvSpPr/>
          <p:nvPr/>
        </p:nvSpPr>
        <p:spPr>
          <a:xfrm>
            <a:off x="4161790" y="1936115"/>
            <a:ext cx="1274445" cy="2993390"/>
          </a:xfrm>
          <a:prstGeom prst="roundRect">
            <a:avLst/>
          </a:prstGeom>
          <a:solidFill>
            <a:schemeClr val="accent1"/>
          </a:solidFill>
          <a:ln>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smtClean="0">
                <a:latin typeface="微软雅黑" panose="020B0503020204020204" pitchFamily="34" charset="-122"/>
                <a:ea typeface="微软雅黑" panose="020B0503020204020204" pitchFamily="34" charset="-122"/>
              </a:rPr>
              <a:t>2018</a:t>
            </a:r>
            <a:r>
              <a:rPr lang="zh-CN" altLang="en-US" sz="1600" b="1" dirty="0" smtClean="0">
                <a:latin typeface="微软雅黑" panose="020B0503020204020204" pitchFamily="34" charset="-122"/>
                <a:ea typeface="微软雅黑" panose="020B0503020204020204" pitchFamily="34" charset="-122"/>
              </a:rPr>
              <a:t>条例</a:t>
            </a:r>
            <a:endParaRPr lang="en-US" altLang="zh-CN" sz="1600" b="1" dirty="0" smtClean="0">
              <a:latin typeface="微软雅黑" panose="020B0503020204020204" pitchFamily="34" charset="-122"/>
              <a:ea typeface="微软雅黑" panose="020B0503020204020204" pitchFamily="34" charset="-122"/>
            </a:endParaRPr>
          </a:p>
          <a:p>
            <a:pPr algn="ctr"/>
            <a:r>
              <a:rPr lang="zh-CN" altLang="en-US" sz="1600" b="1" dirty="0" smtClean="0">
                <a:latin typeface="微软雅黑" panose="020B0503020204020204" pitchFamily="34" charset="-122"/>
                <a:ea typeface="微软雅黑" panose="020B0503020204020204" pitchFamily="34" charset="-122"/>
              </a:rPr>
              <a:t>第</a:t>
            </a:r>
            <a:r>
              <a:rPr lang="en-US" altLang="zh-CN" sz="1600" b="1" dirty="0" smtClean="0">
                <a:latin typeface="微软雅黑" panose="020B0503020204020204" pitchFamily="34" charset="-122"/>
                <a:ea typeface="微软雅黑" panose="020B0503020204020204" pitchFamily="34" charset="-122"/>
              </a:rPr>
              <a:t>49</a:t>
            </a:r>
            <a:r>
              <a:rPr lang="zh-CN" altLang="en-US" sz="1600" b="1" dirty="0" smtClean="0">
                <a:latin typeface="微软雅黑" panose="020B0503020204020204" pitchFamily="34" charset="-122"/>
                <a:ea typeface="微软雅黑" panose="020B0503020204020204" pitchFamily="34" charset="-122"/>
              </a:rPr>
              <a:t>条</a:t>
            </a:r>
            <a:endParaRPr lang="zh-CN" altLang="en-US" sz="1600" b="1" dirty="0">
              <a:latin typeface="微软雅黑" panose="020B0503020204020204" pitchFamily="34" charset="-122"/>
              <a:ea typeface="微软雅黑" panose="020B0503020204020204" pitchFamily="34" charset="-122"/>
            </a:endParaRPr>
          </a:p>
        </p:txBody>
      </p:sp>
      <p:sp>
        <p:nvSpPr>
          <p:cNvPr id="16" name="圆角矩形 15"/>
          <p:cNvSpPr/>
          <p:nvPr/>
        </p:nvSpPr>
        <p:spPr>
          <a:xfrm>
            <a:off x="4161790" y="1945640"/>
            <a:ext cx="7573010" cy="3052445"/>
          </a:xfrm>
          <a:prstGeom prst="roundRect">
            <a:avLst/>
          </a:prstGeom>
          <a:noFill/>
          <a:ln w="12700">
            <a:solidFill>
              <a:schemeClr val="tx2"/>
            </a:solidFill>
          </a:ln>
        </p:spPr>
        <p:txBody>
          <a:bodyPr vert="horz" wrap="square" lIns="91440" tIns="45720" rIns="91440" bIns="45720" numCol="1" anchor="t" anchorCtr="0" compatLnSpc="1"/>
          <a:lstStyle/>
          <a:p>
            <a:endParaRPr lang="zh-CN" altLang="en-US"/>
          </a:p>
        </p:txBody>
      </p:sp>
      <p:sp>
        <p:nvSpPr>
          <p:cNvPr id="27" name="矩形 26"/>
          <p:cNvSpPr/>
          <p:nvPr/>
        </p:nvSpPr>
        <p:spPr>
          <a:xfrm>
            <a:off x="5523865" y="2215515"/>
            <a:ext cx="6142355" cy="2399665"/>
          </a:xfrm>
          <a:prstGeom prst="rect">
            <a:avLst/>
          </a:prstGeom>
          <a:noFill/>
        </p:spPr>
        <p:txBody>
          <a:bodyPr wrap="square">
            <a:spAutoFit/>
          </a:bodyPr>
          <a:lstStyle/>
          <a:p>
            <a:pPr>
              <a:lnSpc>
                <a:spcPct val="150000"/>
              </a:lnSpc>
            </a:pPr>
            <a:r>
              <a:rPr lang="zh-CN" altLang="en-US" sz="2000" b="1" dirty="0">
                <a:latin typeface="微软雅黑" panose="020B0503020204020204" pitchFamily="34" charset="-122"/>
                <a:ea typeface="微软雅黑" panose="020B0503020204020204" pitchFamily="34" charset="-122"/>
              </a:rPr>
              <a:t>在党内搞团团伙伙、结党营私、拉帮结派、</a:t>
            </a:r>
            <a:r>
              <a:rPr lang="zh-CN" altLang="en-US" sz="2000" b="1" dirty="0">
                <a:solidFill>
                  <a:srgbClr val="BE0000"/>
                </a:solidFill>
                <a:latin typeface="微软雅黑" panose="020B0503020204020204" pitchFamily="34" charset="-122"/>
                <a:ea typeface="微软雅黑" panose="020B0503020204020204" pitchFamily="34" charset="-122"/>
              </a:rPr>
              <a:t>培植个人势力等非组织活动</a:t>
            </a:r>
            <a:r>
              <a:rPr lang="zh-CN" altLang="en-US" sz="2000" b="1" dirty="0">
                <a:latin typeface="微软雅黑" panose="020B0503020204020204" pitchFamily="34" charset="-122"/>
                <a:ea typeface="微软雅黑" panose="020B0503020204020204" pitchFamily="34" charset="-122"/>
              </a:rPr>
              <a:t>，或者通过搞利益交换、为自己营造声势等活动捞取政治资本的，给予严重警告或者撤销党内职务处分；</a:t>
            </a:r>
            <a:r>
              <a:rPr lang="zh-CN" altLang="en-US" sz="2000" b="1" dirty="0">
                <a:solidFill>
                  <a:srgbClr val="BE0000"/>
                </a:solidFill>
                <a:latin typeface="微软雅黑" panose="020B0503020204020204" pitchFamily="34" charset="-122"/>
                <a:ea typeface="微软雅黑" panose="020B0503020204020204" pitchFamily="34" charset="-122"/>
              </a:rPr>
              <a:t>导致本地区、本部门、本单位政治生态恶化的</a:t>
            </a:r>
            <a:r>
              <a:rPr lang="zh-CN" altLang="en-US" sz="2000" b="1" dirty="0">
                <a:latin typeface="微软雅黑" panose="020B0503020204020204" pitchFamily="34" charset="-122"/>
                <a:ea typeface="微软雅黑" panose="020B0503020204020204" pitchFamily="34" charset="-122"/>
              </a:rPr>
              <a:t>，给予留党察看或者开除党籍处分。</a:t>
            </a:r>
            <a:r>
              <a:rPr lang="zh-CN" altLang="en-US" sz="2000" dirty="0">
                <a:latin typeface="微软雅黑" panose="020B0503020204020204" pitchFamily="34" charset="-122"/>
                <a:ea typeface="微软雅黑" panose="020B0503020204020204" pitchFamily="34" charset="-122"/>
              </a:rPr>
              <a:t> </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pic>
        <p:nvPicPr>
          <p:cNvPr id="23" name="图片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7656" y="5943600"/>
            <a:ext cx="6228769" cy="9144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250" fill="hold"/>
                                        <p:tgtEl>
                                          <p:spTgt spid="8"/>
                                        </p:tgtEl>
                                        <p:attrNameLst>
                                          <p:attrName>ppt_w</p:attrName>
                                        </p:attrNameLst>
                                      </p:cBhvr>
                                      <p:tavLst>
                                        <p:tav tm="0">
                                          <p:val>
                                            <p:fltVal val="0"/>
                                          </p:val>
                                        </p:tav>
                                        <p:tav tm="100000">
                                          <p:val>
                                            <p:strVal val="#ppt_w"/>
                                          </p:val>
                                        </p:tav>
                                      </p:tavLst>
                                    </p:anim>
                                    <p:anim calcmode="lin" valueType="num">
                                      <p:cBhvr>
                                        <p:cTn id="8" dur="250" fill="hold"/>
                                        <p:tgtEl>
                                          <p:spTgt spid="8"/>
                                        </p:tgtEl>
                                        <p:attrNameLst>
                                          <p:attrName>ppt_h</p:attrName>
                                        </p:attrNameLst>
                                      </p:cBhvr>
                                      <p:tavLst>
                                        <p:tav tm="0">
                                          <p:val>
                                            <p:fltVal val="0"/>
                                          </p:val>
                                        </p:tav>
                                        <p:tav tm="100000">
                                          <p:val>
                                            <p:strVal val="#ppt_h"/>
                                          </p:val>
                                        </p:tav>
                                      </p:tavLst>
                                    </p:anim>
                                    <p:animEffect transition="in" filter="fade">
                                      <p:cBhvr>
                                        <p:cTn id="9" dur="250"/>
                                        <p:tgtEl>
                                          <p:spTgt spid="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250" fill="hold"/>
                                        <p:tgtEl>
                                          <p:spTgt spid="13"/>
                                        </p:tgtEl>
                                        <p:attrNameLst>
                                          <p:attrName>ppt_w</p:attrName>
                                        </p:attrNameLst>
                                      </p:cBhvr>
                                      <p:tavLst>
                                        <p:tav tm="0">
                                          <p:val>
                                            <p:fltVal val="0"/>
                                          </p:val>
                                        </p:tav>
                                        <p:tav tm="100000">
                                          <p:val>
                                            <p:strVal val="#ppt_w"/>
                                          </p:val>
                                        </p:tav>
                                      </p:tavLst>
                                    </p:anim>
                                    <p:anim calcmode="lin" valueType="num">
                                      <p:cBhvr>
                                        <p:cTn id="14" dur="250" fill="hold"/>
                                        <p:tgtEl>
                                          <p:spTgt spid="13"/>
                                        </p:tgtEl>
                                        <p:attrNameLst>
                                          <p:attrName>ppt_h</p:attrName>
                                        </p:attrNameLst>
                                      </p:cBhvr>
                                      <p:tavLst>
                                        <p:tav tm="0">
                                          <p:val>
                                            <p:fltVal val="0"/>
                                          </p:val>
                                        </p:tav>
                                        <p:tav tm="100000">
                                          <p:val>
                                            <p:strVal val="#ppt_h"/>
                                          </p:val>
                                        </p:tav>
                                      </p:tavLst>
                                    </p:anim>
                                    <p:animEffect transition="in" filter="fade">
                                      <p:cBhvr>
                                        <p:cTn id="15" dur="250"/>
                                        <p:tgtEl>
                                          <p:spTgt spid="13"/>
                                        </p:tgtEl>
                                      </p:cBhvr>
                                    </p:animEffect>
                                  </p:childTnLst>
                                </p:cTn>
                              </p:par>
                            </p:childTnLst>
                          </p:cTn>
                        </p:par>
                        <p:par>
                          <p:cTn id="16" fill="hold">
                            <p:stCondLst>
                              <p:cond delay="1000"/>
                            </p:stCondLst>
                            <p:childTnLst>
                              <p:par>
                                <p:cTn id="17" presetID="22" presetClass="entr" presetSubtype="8"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250"/>
                                        <p:tgtEl>
                                          <p:spTgt spid="9"/>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250" fill="hold"/>
                                        <p:tgtEl>
                                          <p:spTgt spid="12"/>
                                        </p:tgtEl>
                                        <p:attrNameLst>
                                          <p:attrName>ppt_w</p:attrName>
                                        </p:attrNameLst>
                                      </p:cBhvr>
                                      <p:tavLst>
                                        <p:tav tm="0">
                                          <p:val>
                                            <p:fltVal val="0"/>
                                          </p:val>
                                        </p:tav>
                                        <p:tav tm="100000">
                                          <p:val>
                                            <p:strVal val="#ppt_w"/>
                                          </p:val>
                                        </p:tav>
                                      </p:tavLst>
                                    </p:anim>
                                    <p:anim calcmode="lin" valueType="num">
                                      <p:cBhvr>
                                        <p:cTn id="24" dur="250" fill="hold"/>
                                        <p:tgtEl>
                                          <p:spTgt spid="12"/>
                                        </p:tgtEl>
                                        <p:attrNameLst>
                                          <p:attrName>ppt_h</p:attrName>
                                        </p:attrNameLst>
                                      </p:cBhvr>
                                      <p:tavLst>
                                        <p:tav tm="0">
                                          <p:val>
                                            <p:fltVal val="0"/>
                                          </p:val>
                                        </p:tav>
                                        <p:tav tm="100000">
                                          <p:val>
                                            <p:strVal val="#ppt_h"/>
                                          </p:val>
                                        </p:tav>
                                      </p:tavLst>
                                    </p:anim>
                                    <p:animEffect transition="in" filter="fade">
                                      <p:cBhvr>
                                        <p:cTn id="25" dur="250"/>
                                        <p:tgtEl>
                                          <p:spTgt spid="12"/>
                                        </p:tgtEl>
                                      </p:cBhvr>
                                    </p:animEffect>
                                  </p:childTnLst>
                                </p:cTn>
                              </p:par>
                            </p:childTnLst>
                          </p:cTn>
                        </p:par>
                        <p:par>
                          <p:cTn id="26" fill="hold">
                            <p:stCondLst>
                              <p:cond delay="2000"/>
                            </p:stCondLst>
                            <p:childTnLst>
                              <p:par>
                                <p:cTn id="27" presetID="22" presetClass="entr" presetSubtype="2"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right)">
                                      <p:cBhvr>
                                        <p:cTn id="29" dur="250"/>
                                        <p:tgtEl>
                                          <p:spTgt spid="7"/>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ipe(left)">
                                      <p:cBhvr>
                                        <p:cTn id="33" dur="250"/>
                                        <p:tgtEl>
                                          <p:spTgt spid="6"/>
                                        </p:tgtEl>
                                      </p:cBhvr>
                                    </p:animEffect>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p:cTn id="37" dur="250" fill="hold"/>
                                        <p:tgtEl>
                                          <p:spTgt spid="14"/>
                                        </p:tgtEl>
                                        <p:attrNameLst>
                                          <p:attrName>ppt_w</p:attrName>
                                        </p:attrNameLst>
                                      </p:cBhvr>
                                      <p:tavLst>
                                        <p:tav tm="0">
                                          <p:val>
                                            <p:fltVal val="0"/>
                                          </p:val>
                                        </p:tav>
                                        <p:tav tm="100000">
                                          <p:val>
                                            <p:strVal val="#ppt_w"/>
                                          </p:val>
                                        </p:tav>
                                      </p:tavLst>
                                    </p:anim>
                                    <p:anim calcmode="lin" valueType="num">
                                      <p:cBhvr>
                                        <p:cTn id="38" dur="250" fill="hold"/>
                                        <p:tgtEl>
                                          <p:spTgt spid="14"/>
                                        </p:tgtEl>
                                        <p:attrNameLst>
                                          <p:attrName>ppt_h</p:attrName>
                                        </p:attrNameLst>
                                      </p:cBhvr>
                                      <p:tavLst>
                                        <p:tav tm="0">
                                          <p:val>
                                            <p:fltVal val="0"/>
                                          </p:val>
                                        </p:tav>
                                        <p:tav tm="100000">
                                          <p:val>
                                            <p:strVal val="#ppt_h"/>
                                          </p:val>
                                        </p:tav>
                                      </p:tavLst>
                                    </p:anim>
                                    <p:animEffect transition="in" filter="fade">
                                      <p:cBhvr>
                                        <p:cTn id="39" dur="250"/>
                                        <p:tgtEl>
                                          <p:spTgt spid="14"/>
                                        </p:tgtEl>
                                      </p:cBhvr>
                                    </p:animEffect>
                                  </p:childTnLst>
                                </p:cTn>
                              </p:par>
                            </p:childTnLst>
                          </p:cTn>
                        </p:par>
                        <p:par>
                          <p:cTn id="40" fill="hold">
                            <p:stCondLst>
                              <p:cond delay="3500"/>
                            </p:stCondLst>
                            <p:childTnLst>
                              <p:par>
                                <p:cTn id="41" presetID="6" presetClass="emph" presetSubtype="0" decel="100000" fill="hold" grpId="1" nodeType="afterEffect">
                                  <p:stCondLst>
                                    <p:cond delay="0"/>
                                  </p:stCondLst>
                                  <p:childTnLst>
                                    <p:animScale>
                                      <p:cBhvr>
                                        <p:cTn id="42" dur="250" fill="hold"/>
                                        <p:tgtEl>
                                          <p:spTgt spid="14"/>
                                        </p:tgtEl>
                                      </p:cBhvr>
                                      <p:by x="120000" y="120000"/>
                                    </p:animScale>
                                  </p:childTnLst>
                                </p:cTn>
                              </p:par>
                            </p:childTnLst>
                          </p:cTn>
                        </p:par>
                        <p:par>
                          <p:cTn id="43" fill="hold">
                            <p:stCondLst>
                              <p:cond delay="4000"/>
                            </p:stCondLst>
                            <p:childTnLst>
                              <p:par>
                                <p:cTn id="44" presetID="6" presetClass="emph" presetSubtype="0" decel="100000" fill="hold" grpId="2" nodeType="afterEffect">
                                  <p:stCondLst>
                                    <p:cond delay="0"/>
                                  </p:stCondLst>
                                  <p:childTnLst>
                                    <p:animScale>
                                      <p:cBhvr>
                                        <p:cTn id="45" dur="250" fill="hold"/>
                                        <p:tgtEl>
                                          <p:spTgt spid="14"/>
                                        </p:tgtEl>
                                      </p:cBhvr>
                                      <p:by x="83000" y="83000"/>
                                    </p:animScale>
                                  </p:childTnLst>
                                </p:cTn>
                              </p:par>
                            </p:childTnLst>
                          </p:cTn>
                        </p:par>
                        <p:par>
                          <p:cTn id="46" fill="hold">
                            <p:stCondLst>
                              <p:cond delay="4500"/>
                            </p:stCondLst>
                            <p:childTnLst>
                              <p:par>
                                <p:cTn id="47" presetID="12" presetClass="entr" presetSubtype="8" fill="hold" grpId="0" nodeType="after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additive="base">
                                        <p:cTn id="49" dur="500"/>
                                        <p:tgtEl>
                                          <p:spTgt spid="16"/>
                                        </p:tgtEl>
                                        <p:attrNameLst>
                                          <p:attrName>ppt_x</p:attrName>
                                        </p:attrNameLst>
                                      </p:cBhvr>
                                      <p:tavLst>
                                        <p:tav tm="0">
                                          <p:val>
                                            <p:strVal val="#ppt_x-#ppt_w*1.125000"/>
                                          </p:val>
                                        </p:tav>
                                        <p:tav tm="100000">
                                          <p:val>
                                            <p:strVal val="#ppt_x"/>
                                          </p:val>
                                        </p:tav>
                                      </p:tavLst>
                                    </p:anim>
                                    <p:animEffect transition="in" filter="wipe(right)">
                                      <p:cBhvr>
                                        <p:cTn id="50" dur="500"/>
                                        <p:tgtEl>
                                          <p:spTgt spid="16"/>
                                        </p:tgtEl>
                                      </p:cBhvr>
                                    </p:animEffect>
                                  </p:childTnLst>
                                </p:cTn>
                              </p:par>
                            </p:childTnLst>
                          </p:cTn>
                        </p:par>
                        <p:par>
                          <p:cTn id="51" fill="hold">
                            <p:stCondLst>
                              <p:cond delay="5000"/>
                            </p:stCondLst>
                            <p:childTnLst>
                              <p:par>
                                <p:cTn id="52" presetID="53" presetClass="entr" presetSubtype="16" fill="hold" grpId="0" nodeType="afterEffect">
                                  <p:stCondLst>
                                    <p:cond delay="0"/>
                                  </p:stCondLst>
                                  <p:iterate type="lt">
                                    <p:tmPct val="10000"/>
                                  </p:iterate>
                                  <p:childTnLst>
                                    <p:set>
                                      <p:cBhvr>
                                        <p:cTn id="53" dur="1" fill="hold">
                                          <p:stCondLst>
                                            <p:cond delay="0"/>
                                          </p:stCondLst>
                                        </p:cTn>
                                        <p:tgtEl>
                                          <p:spTgt spid="27"/>
                                        </p:tgtEl>
                                        <p:attrNameLst>
                                          <p:attrName>style.visibility</p:attrName>
                                        </p:attrNameLst>
                                      </p:cBhvr>
                                      <p:to>
                                        <p:strVal val="visible"/>
                                      </p:to>
                                    </p:set>
                                    <p:anim calcmode="lin" valueType="num">
                                      <p:cBhvr>
                                        <p:cTn id="54" dur="250" fill="hold"/>
                                        <p:tgtEl>
                                          <p:spTgt spid="27"/>
                                        </p:tgtEl>
                                        <p:attrNameLst>
                                          <p:attrName>ppt_w</p:attrName>
                                        </p:attrNameLst>
                                      </p:cBhvr>
                                      <p:tavLst>
                                        <p:tav tm="0">
                                          <p:val>
                                            <p:fltVal val="0"/>
                                          </p:val>
                                        </p:tav>
                                        <p:tav tm="100000">
                                          <p:val>
                                            <p:strVal val="#ppt_w"/>
                                          </p:val>
                                        </p:tav>
                                      </p:tavLst>
                                    </p:anim>
                                    <p:anim calcmode="lin" valueType="num">
                                      <p:cBhvr>
                                        <p:cTn id="55" dur="250" fill="hold"/>
                                        <p:tgtEl>
                                          <p:spTgt spid="27"/>
                                        </p:tgtEl>
                                        <p:attrNameLst>
                                          <p:attrName>ppt_h</p:attrName>
                                        </p:attrNameLst>
                                      </p:cBhvr>
                                      <p:tavLst>
                                        <p:tav tm="0">
                                          <p:val>
                                            <p:fltVal val="0"/>
                                          </p:val>
                                        </p:tav>
                                        <p:tav tm="100000">
                                          <p:val>
                                            <p:strVal val="#ppt_h"/>
                                          </p:val>
                                        </p:tav>
                                      </p:tavLst>
                                    </p:anim>
                                    <p:animEffect transition="in" filter="fade">
                                      <p:cBhvr>
                                        <p:cTn id="56" dur="25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2" grpId="0"/>
      <p:bldP spid="13" grpId="0"/>
      <p:bldP spid="14" grpId="0" bldLvl="0" animBg="1"/>
      <p:bldP spid="14" grpId="1" bldLvl="0" animBg="1"/>
      <p:bldP spid="14" grpId="2" bldLvl="0" animBg="1"/>
      <p:bldP spid="16" grpId="0" bldLvl="0" animBg="1"/>
      <p:bldP spid="27"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88923" y="246423"/>
            <a:ext cx="4103077" cy="675011"/>
          </a:xfrm>
          <a:prstGeom prst="rect">
            <a:avLst/>
          </a:prstGeom>
        </p:spPr>
      </p:pic>
      <p:cxnSp>
        <p:nvCxnSpPr>
          <p:cNvPr id="3" name="直接连接符 2"/>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060287" y="353095"/>
            <a:ext cx="5262188" cy="461665"/>
          </a:xfrm>
          <a:prstGeom prst="rect">
            <a:avLst/>
          </a:prstGeom>
        </p:spPr>
        <p:txBody>
          <a:bodyPr wrap="square">
            <a:spAutoFit/>
          </a:bodyPr>
          <a:lstStyle/>
          <a:p>
            <a:r>
              <a:rPr lang="zh-CN" altLang="en-US" sz="2400" b="1" dirty="0">
                <a:solidFill>
                  <a:schemeClr val="accent1"/>
                </a:solidFill>
                <a:latin typeface="微软雅黑" panose="020B0503020204020204" pitchFamily="34" charset="-122"/>
                <a:ea typeface="微软雅黑" panose="020B0503020204020204" pitchFamily="34" charset="-122"/>
              </a:rPr>
              <a:t>第三部分</a:t>
            </a:r>
            <a:r>
              <a:rPr lang="zh-CN" altLang="en-US" sz="2400" b="1" dirty="0" smtClean="0">
                <a:solidFill>
                  <a:schemeClr val="accent1"/>
                </a:solidFill>
                <a:latin typeface="微软雅黑" panose="020B0503020204020204" pitchFamily="34" charset="-122"/>
                <a:ea typeface="微软雅黑" panose="020B0503020204020204" pitchFamily="34" charset="-122"/>
              </a:rPr>
              <a:t>：分则</a:t>
            </a:r>
            <a:endParaRPr lang="zh-CN" altLang="en-US" sz="2400" b="1" dirty="0">
              <a:solidFill>
                <a:schemeClr val="accent1"/>
              </a:solidFill>
              <a:latin typeface="微软雅黑" panose="020B0503020204020204" pitchFamily="34" charset="-122"/>
              <a:ea typeface="微软雅黑" panose="020B0503020204020204" pitchFamily="34" charset="-122"/>
            </a:endParaRPr>
          </a:p>
        </p:txBody>
      </p:sp>
      <p:sp>
        <p:nvSpPr>
          <p:cNvPr id="5" name="Freeform 29"/>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6" name="矩形 5"/>
          <p:cNvSpPr>
            <a:spLocks noChangeAspect="1"/>
          </p:cNvSpPr>
          <p:nvPr/>
        </p:nvSpPr>
        <p:spPr>
          <a:xfrm>
            <a:off x="4458623" y="3845584"/>
            <a:ext cx="7065970" cy="2137429"/>
          </a:xfrm>
          <a:prstGeom prst="rect">
            <a:avLst/>
          </a:prstGeom>
          <a:solidFill>
            <a:schemeClr val="accent1"/>
          </a:solidFill>
          <a:ln>
            <a:noFill/>
          </a:ln>
          <a:effectLst>
            <a:outerShdw blurRad="889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83565" y="1675765"/>
            <a:ext cx="10562590" cy="1990090"/>
          </a:xfrm>
          <a:prstGeom prst="rect">
            <a:avLst/>
          </a:prstGeom>
          <a:solidFill>
            <a:schemeClr val="accent1"/>
          </a:solidFill>
          <a:ln>
            <a:noFill/>
          </a:ln>
          <a:effectLst>
            <a:outerShdw blurRad="889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222230" y="1810381"/>
            <a:ext cx="5865708" cy="461665"/>
          </a:xfrm>
          <a:prstGeom prst="rect">
            <a:avLst/>
          </a:prstGeom>
        </p:spPr>
        <p:txBody>
          <a:bodyPr wrap="none">
            <a:spAutoFit/>
          </a:bodyPr>
          <a:lstStyle/>
          <a:p>
            <a:r>
              <a:rPr lang="en-US" altLang="zh-CN" sz="2400" b="1" dirty="0" smtClean="0">
                <a:solidFill>
                  <a:schemeClr val="accent4">
                    <a:lumMod val="40000"/>
                    <a:lumOff val="60000"/>
                  </a:schemeClr>
                </a:solidFill>
                <a:latin typeface="微软雅黑" panose="020B0503020204020204" pitchFamily="34" charset="-122"/>
                <a:ea typeface="微软雅黑" panose="020B0503020204020204" pitchFamily="34" charset="-122"/>
              </a:rPr>
              <a:t>2018</a:t>
            </a:r>
            <a:r>
              <a:rPr lang="zh-CN" altLang="en-US" sz="2400" b="1" dirty="0">
                <a:solidFill>
                  <a:schemeClr val="accent4">
                    <a:lumMod val="40000"/>
                    <a:lumOff val="60000"/>
                  </a:schemeClr>
                </a:solidFill>
                <a:latin typeface="微软雅黑" panose="020B0503020204020204" pitchFamily="34" charset="-122"/>
                <a:ea typeface="微软雅黑" panose="020B0503020204020204" pitchFamily="34" charset="-122"/>
              </a:rPr>
              <a:t>年条例新增：</a:t>
            </a:r>
            <a:r>
              <a:rPr lang="zh-CN" altLang="en-US" sz="2400" b="1" dirty="0" smtClean="0">
                <a:solidFill>
                  <a:schemeClr val="accent4">
                    <a:lumMod val="40000"/>
                    <a:lumOff val="60000"/>
                  </a:schemeClr>
                </a:solidFill>
                <a:latin typeface="微软雅黑" panose="020B0503020204020204" pitchFamily="34" charset="-122"/>
                <a:ea typeface="微软雅黑" panose="020B0503020204020204" pitchFamily="34" charset="-122"/>
              </a:rPr>
              <a:t>第五十条、第五十一条</a:t>
            </a:r>
            <a:endParaRPr lang="zh-CN" altLang="en-US" sz="2400" b="1" dirty="0">
              <a:solidFill>
                <a:schemeClr val="accent4">
                  <a:lumMod val="40000"/>
                  <a:lumOff val="60000"/>
                </a:schemeClr>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674370" y="2275840"/>
            <a:ext cx="10394950" cy="1198880"/>
          </a:xfrm>
          <a:prstGeom prst="rect">
            <a:avLst/>
          </a:prstGeom>
          <a:ln>
            <a:noFill/>
          </a:ln>
        </p:spPr>
        <p:txBody>
          <a:bodyPr wrap="square">
            <a:spAutoFit/>
          </a:bodyPr>
          <a:lstStyle>
            <a:defPPr>
              <a:defRPr lang="zh-CN"/>
            </a:defPPr>
            <a:lvl1pPr>
              <a:lnSpc>
                <a:spcPct val="150000"/>
              </a:lnSpc>
              <a:spcAft>
                <a:spcPts val="2000"/>
              </a:spcAft>
              <a:defRPr sz="1600">
                <a:solidFill>
                  <a:srgbClr val="591300"/>
                </a:solidFill>
                <a:latin typeface="微软雅黑" panose="020B0503020204020204" pitchFamily="34" charset="-122"/>
                <a:ea typeface="微软雅黑" panose="020B0503020204020204" pitchFamily="34" charset="-122"/>
              </a:defRPr>
            </a:lvl1pPr>
          </a:lstStyle>
          <a:p>
            <a:pPr algn="just">
              <a:lnSpc>
                <a:spcPct val="100000"/>
              </a:lnSpc>
            </a:pPr>
            <a:r>
              <a:rPr lang="zh-CN" altLang="en-US" sz="1800" b="1" dirty="0">
                <a:solidFill>
                  <a:schemeClr val="bg1"/>
                </a:solidFill>
              </a:rPr>
              <a:t>第五十条    党员领导干部在本人主政的地方或者分管的部门自行其是，搞山头主义，拒不执行党中央确定的大政方针，甚至背着党中央另搞一套的，给予撤销党内职务、留党察看或者开除党籍处分</a:t>
            </a:r>
            <a:r>
              <a:rPr lang="zh-CN" altLang="en-US" sz="1800" b="1" dirty="0" smtClean="0">
                <a:solidFill>
                  <a:schemeClr val="bg1"/>
                </a:solidFill>
              </a:rPr>
              <a:t>。落实</a:t>
            </a:r>
            <a:r>
              <a:rPr lang="zh-CN" altLang="en-US" sz="1800" b="1" dirty="0">
                <a:solidFill>
                  <a:schemeClr val="bg1"/>
                </a:solidFill>
              </a:rPr>
              <a:t>党中央决策部署不坚决，打折扣、搞变通，在政治上造成不良影响或者严重后果的，给予警告或者严重警告处分；情节严重的，给予撤销党内职务、留党察看或者开除党籍处分。</a:t>
            </a:r>
            <a:r>
              <a:rPr lang="zh-CN" altLang="en-US" sz="1800" dirty="0">
                <a:solidFill>
                  <a:schemeClr val="bg1"/>
                </a:solidFill>
              </a:rPr>
              <a:t> </a:t>
            </a:r>
          </a:p>
        </p:txBody>
      </p:sp>
      <p:sp>
        <p:nvSpPr>
          <p:cNvPr id="13" name="任意多边形 12"/>
          <p:cNvSpPr/>
          <p:nvPr/>
        </p:nvSpPr>
        <p:spPr>
          <a:xfrm>
            <a:off x="4458623" y="3845585"/>
            <a:ext cx="863498" cy="2137428"/>
          </a:xfrm>
          <a:custGeom>
            <a:avLst/>
            <a:gdLst>
              <a:gd name="connsiteX0" fmla="*/ 0 w 863498"/>
              <a:gd name="connsiteY0" fmla="*/ 0 h 1965350"/>
              <a:gd name="connsiteX1" fmla="*/ 682193 w 863498"/>
              <a:gd name="connsiteY1" fmla="*/ 0 h 1965350"/>
              <a:gd name="connsiteX2" fmla="*/ 682193 w 863498"/>
              <a:gd name="connsiteY2" fmla="*/ 737416 h 1965350"/>
              <a:gd name="connsiteX3" fmla="*/ 863498 w 863498"/>
              <a:gd name="connsiteY3" fmla="*/ 982676 h 1965350"/>
              <a:gd name="connsiteX4" fmla="*/ 682193 w 863498"/>
              <a:gd name="connsiteY4" fmla="*/ 1227935 h 1965350"/>
              <a:gd name="connsiteX5" fmla="*/ 682193 w 863498"/>
              <a:gd name="connsiteY5" fmla="*/ 1965350 h 1965350"/>
              <a:gd name="connsiteX6" fmla="*/ 0 w 863498"/>
              <a:gd name="connsiteY6" fmla="*/ 1965350 h 1965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63498" h="1965350">
                <a:moveTo>
                  <a:pt x="0" y="0"/>
                </a:moveTo>
                <a:lnTo>
                  <a:pt x="682193" y="0"/>
                </a:lnTo>
                <a:lnTo>
                  <a:pt x="682193" y="737416"/>
                </a:lnTo>
                <a:lnTo>
                  <a:pt x="863498" y="982676"/>
                </a:lnTo>
                <a:lnTo>
                  <a:pt x="682193" y="1227935"/>
                </a:lnTo>
                <a:lnTo>
                  <a:pt x="682193" y="1965350"/>
                </a:lnTo>
                <a:lnTo>
                  <a:pt x="0" y="1965350"/>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553498" y="3918409"/>
            <a:ext cx="492443" cy="1938992"/>
          </a:xfrm>
          <a:prstGeom prst="rect">
            <a:avLst/>
          </a:prstGeom>
        </p:spPr>
        <p:txBody>
          <a:bodyPr wrap="none">
            <a:spAutoFit/>
          </a:bodyPr>
          <a:lstStyle/>
          <a:p>
            <a:pPr algn="ctr"/>
            <a:r>
              <a:rPr lang="zh-CN" altLang="en-US" sz="2400" b="1" dirty="0" smtClean="0">
                <a:solidFill>
                  <a:schemeClr val="bg1"/>
                </a:solidFill>
                <a:latin typeface="微软雅黑" panose="020B0503020204020204" pitchFamily="34" charset="-122"/>
                <a:ea typeface="微软雅黑" panose="020B0503020204020204" pitchFamily="34" charset="-122"/>
              </a:rPr>
              <a:t>第</a:t>
            </a:r>
            <a:endParaRPr lang="en-US" altLang="zh-CN" sz="2400" b="1" dirty="0" smtClean="0">
              <a:solidFill>
                <a:schemeClr val="bg1"/>
              </a:solidFill>
              <a:latin typeface="微软雅黑" panose="020B0503020204020204" pitchFamily="34" charset="-122"/>
              <a:ea typeface="微软雅黑" panose="020B0503020204020204" pitchFamily="34" charset="-122"/>
            </a:endParaRPr>
          </a:p>
          <a:p>
            <a:pPr algn="ctr"/>
            <a:r>
              <a:rPr lang="zh-CN" altLang="en-US" sz="2400" b="1" dirty="0" smtClean="0">
                <a:solidFill>
                  <a:schemeClr val="bg1"/>
                </a:solidFill>
                <a:latin typeface="微软雅黑" panose="020B0503020204020204" pitchFamily="34" charset="-122"/>
                <a:ea typeface="微软雅黑" panose="020B0503020204020204" pitchFamily="34" charset="-122"/>
              </a:rPr>
              <a:t>五</a:t>
            </a:r>
            <a:endParaRPr lang="en-US" altLang="zh-CN" sz="2400" b="1" dirty="0" smtClean="0">
              <a:solidFill>
                <a:schemeClr val="bg1"/>
              </a:solidFill>
              <a:latin typeface="微软雅黑" panose="020B0503020204020204" pitchFamily="34" charset="-122"/>
              <a:ea typeface="微软雅黑" panose="020B0503020204020204" pitchFamily="34" charset="-122"/>
            </a:endParaRPr>
          </a:p>
          <a:p>
            <a:pPr algn="ctr"/>
            <a:r>
              <a:rPr lang="zh-CN" altLang="en-US" sz="2400" b="1" dirty="0" smtClean="0">
                <a:solidFill>
                  <a:schemeClr val="bg1"/>
                </a:solidFill>
                <a:latin typeface="微软雅黑" panose="020B0503020204020204" pitchFamily="34" charset="-122"/>
                <a:ea typeface="微软雅黑" panose="020B0503020204020204" pitchFamily="34" charset="-122"/>
              </a:rPr>
              <a:t>十</a:t>
            </a:r>
            <a:endParaRPr lang="en-US" altLang="zh-CN" sz="2400" b="1" dirty="0" smtClean="0">
              <a:solidFill>
                <a:schemeClr val="bg1"/>
              </a:solidFill>
              <a:latin typeface="微软雅黑" panose="020B0503020204020204" pitchFamily="34" charset="-122"/>
              <a:ea typeface="微软雅黑" panose="020B0503020204020204" pitchFamily="34" charset="-122"/>
            </a:endParaRPr>
          </a:p>
          <a:p>
            <a:pPr algn="ctr"/>
            <a:r>
              <a:rPr lang="zh-CN" altLang="en-US" sz="2400" b="1" dirty="0" smtClean="0">
                <a:solidFill>
                  <a:schemeClr val="bg1"/>
                </a:solidFill>
                <a:latin typeface="微软雅黑" panose="020B0503020204020204" pitchFamily="34" charset="-122"/>
                <a:ea typeface="微软雅黑" panose="020B0503020204020204" pitchFamily="34" charset="-122"/>
              </a:rPr>
              <a:t>一</a:t>
            </a:r>
            <a:endParaRPr lang="en-US" altLang="zh-CN" sz="2400" b="1" dirty="0" smtClean="0">
              <a:solidFill>
                <a:schemeClr val="bg1"/>
              </a:solidFill>
              <a:latin typeface="微软雅黑" panose="020B0503020204020204" pitchFamily="34" charset="-122"/>
              <a:ea typeface="微软雅黑" panose="020B0503020204020204" pitchFamily="34" charset="-122"/>
            </a:endParaRPr>
          </a:p>
          <a:p>
            <a:pPr algn="ctr"/>
            <a:r>
              <a:rPr lang="zh-CN" altLang="en-US" sz="2400" b="1" dirty="0" smtClean="0">
                <a:solidFill>
                  <a:schemeClr val="bg1"/>
                </a:solidFill>
                <a:latin typeface="微软雅黑" panose="020B0503020204020204" pitchFamily="34" charset="-122"/>
                <a:ea typeface="微软雅黑" panose="020B0503020204020204" pitchFamily="34" charset="-122"/>
              </a:rPr>
              <a:t>条</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5398135" y="4192905"/>
            <a:ext cx="5748020" cy="1198880"/>
          </a:xfrm>
          <a:prstGeom prst="rect">
            <a:avLst/>
          </a:prstGeom>
          <a:ln>
            <a:noFill/>
          </a:ln>
        </p:spPr>
        <p:txBody>
          <a:bodyPr wrap="square">
            <a:spAutoFit/>
          </a:bodyPr>
          <a:lstStyle>
            <a:defPPr>
              <a:defRPr lang="zh-CN"/>
            </a:defPPr>
            <a:lvl1pPr>
              <a:lnSpc>
                <a:spcPct val="150000"/>
              </a:lnSpc>
              <a:spcAft>
                <a:spcPts val="2000"/>
              </a:spcAft>
              <a:defRPr sz="1600">
                <a:solidFill>
                  <a:srgbClr val="591300"/>
                </a:solidFill>
                <a:latin typeface="微软雅黑" panose="020B0503020204020204" pitchFamily="34" charset="-122"/>
                <a:ea typeface="微软雅黑" panose="020B0503020204020204" pitchFamily="34" charset="-122"/>
              </a:defRPr>
            </a:lvl1pPr>
          </a:lstStyle>
          <a:p>
            <a:pPr algn="just">
              <a:lnSpc>
                <a:spcPct val="100000"/>
              </a:lnSpc>
            </a:pPr>
            <a:r>
              <a:rPr lang="zh-CN" altLang="en-US" sz="1800" b="1" dirty="0">
                <a:solidFill>
                  <a:schemeClr val="bg1"/>
                </a:solidFill>
              </a:rPr>
              <a:t>对党不忠诚不老实，表里不一，阳奉阴违，欺上瞒下，搞两面派，做两面人，情节较轻的，给予警告或者严重警告处分；情节较重的，给予撤销党内职务或者留党察看处分；情节严重的，给予开除党籍处分。</a:t>
            </a:r>
            <a:r>
              <a:rPr lang="zh-CN" altLang="en-US" dirty="0">
                <a:solidFill>
                  <a:schemeClr val="bg1"/>
                </a:solidFill>
              </a:rPr>
              <a:t> </a:t>
            </a:r>
          </a:p>
        </p:txBody>
      </p:sp>
    </p:spTree>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53" presetClass="entr" presetSubtype="16" fill="hold" grpId="0" nodeType="withEffect">
                                  <p:stCondLst>
                                    <p:cond delay="60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childTnLst>
                          </p:cTn>
                        </p:par>
                        <p:par>
                          <p:cTn id="15" fill="hold">
                            <p:stCondLst>
                              <p:cond delay="500"/>
                            </p:stCondLst>
                            <p:childTnLst>
                              <p:par>
                                <p:cTn id="16" presetID="23" presetClass="entr" presetSubtype="36"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p:cTn id="18" dur="750" fill="hold"/>
                                        <p:tgtEl>
                                          <p:spTgt spid="9"/>
                                        </p:tgtEl>
                                        <p:attrNameLst>
                                          <p:attrName>ppt_w</p:attrName>
                                        </p:attrNameLst>
                                      </p:cBhvr>
                                      <p:tavLst>
                                        <p:tav tm="0">
                                          <p:val>
                                            <p:strVal val="(6*min(max(#ppt_w*#ppt_h,.3),1)-7.4)/-.7*#ppt_w"/>
                                          </p:val>
                                        </p:tav>
                                        <p:tav tm="100000">
                                          <p:val>
                                            <p:strVal val="#ppt_w"/>
                                          </p:val>
                                        </p:tav>
                                      </p:tavLst>
                                    </p:anim>
                                    <p:anim calcmode="lin" valueType="num">
                                      <p:cBhvr>
                                        <p:cTn id="19" dur="750" fill="hold"/>
                                        <p:tgtEl>
                                          <p:spTgt spid="9"/>
                                        </p:tgtEl>
                                        <p:attrNameLst>
                                          <p:attrName>ppt_h</p:attrName>
                                        </p:attrNameLst>
                                      </p:cBhvr>
                                      <p:tavLst>
                                        <p:tav tm="0">
                                          <p:val>
                                            <p:strVal val="(6*min(max(#ppt_w*#ppt_h,.3),1)-7.4)/-.7*#ppt_h"/>
                                          </p:val>
                                        </p:tav>
                                        <p:tav tm="100000">
                                          <p:val>
                                            <p:strVal val="#ppt_h"/>
                                          </p:val>
                                        </p:tav>
                                      </p:tavLst>
                                    </p:anim>
                                    <p:anim calcmode="lin" valueType="num">
                                      <p:cBhvr>
                                        <p:cTn id="20" dur="750" fill="hold"/>
                                        <p:tgtEl>
                                          <p:spTgt spid="9"/>
                                        </p:tgtEl>
                                        <p:attrNameLst>
                                          <p:attrName>ppt_x</p:attrName>
                                        </p:attrNameLst>
                                      </p:cBhvr>
                                      <p:tavLst>
                                        <p:tav tm="0">
                                          <p:val>
                                            <p:fltVal val="0.5"/>
                                          </p:val>
                                        </p:tav>
                                        <p:tav tm="100000">
                                          <p:val>
                                            <p:strVal val="#ppt_x"/>
                                          </p:val>
                                        </p:tav>
                                      </p:tavLst>
                                    </p:anim>
                                    <p:anim calcmode="lin" valueType="num">
                                      <p:cBhvr>
                                        <p:cTn id="21" dur="750" fill="hold"/>
                                        <p:tgtEl>
                                          <p:spTgt spid="9"/>
                                        </p:tgtEl>
                                        <p:attrNameLst>
                                          <p:attrName>ppt_y</p:attrName>
                                        </p:attrNameLst>
                                      </p:cBhvr>
                                      <p:tavLst>
                                        <p:tav tm="0">
                                          <p:val>
                                            <p:strVal val="1+(6*min(max(#ppt_w*#ppt_h,.3),1)-7.4)/-.7*#ppt_h/2"/>
                                          </p:val>
                                        </p:tav>
                                        <p:tav tm="100000">
                                          <p:val>
                                            <p:strVal val="#ppt_y"/>
                                          </p:val>
                                        </p:tav>
                                      </p:tavLst>
                                    </p:anim>
                                  </p:childTnLst>
                                </p:cTn>
                              </p:par>
                            </p:childTnLst>
                          </p:cTn>
                        </p:par>
                        <p:par>
                          <p:cTn id="22" fill="hold">
                            <p:stCondLst>
                              <p:cond delay="1500"/>
                            </p:stCondLst>
                            <p:childTnLst>
                              <p:par>
                                <p:cTn id="23" presetID="53" presetClass="entr" presetSubtype="16" fill="hold" grpId="0" nodeType="afterEffect">
                                  <p:stCondLst>
                                    <p:cond delay="0"/>
                                  </p:stCondLst>
                                  <p:iterate type="lt">
                                    <p:tmPct val="10000"/>
                                  </p:iterate>
                                  <p:childTnLst>
                                    <p:set>
                                      <p:cBhvr>
                                        <p:cTn id="24" dur="1" fill="hold">
                                          <p:stCondLst>
                                            <p:cond delay="0"/>
                                          </p:stCondLst>
                                        </p:cTn>
                                        <p:tgtEl>
                                          <p:spTgt spid="10"/>
                                        </p:tgtEl>
                                        <p:attrNameLst>
                                          <p:attrName>style.visibility</p:attrName>
                                        </p:attrNameLst>
                                      </p:cBhvr>
                                      <p:to>
                                        <p:strVal val="visible"/>
                                      </p:to>
                                    </p:set>
                                    <p:anim calcmode="lin" valueType="num">
                                      <p:cBhvr>
                                        <p:cTn id="25" dur="250" fill="hold"/>
                                        <p:tgtEl>
                                          <p:spTgt spid="10"/>
                                        </p:tgtEl>
                                        <p:attrNameLst>
                                          <p:attrName>ppt_w</p:attrName>
                                        </p:attrNameLst>
                                      </p:cBhvr>
                                      <p:tavLst>
                                        <p:tav tm="0">
                                          <p:val>
                                            <p:fltVal val="0"/>
                                          </p:val>
                                        </p:tav>
                                        <p:tav tm="100000">
                                          <p:val>
                                            <p:strVal val="#ppt_w"/>
                                          </p:val>
                                        </p:tav>
                                      </p:tavLst>
                                    </p:anim>
                                    <p:anim calcmode="lin" valueType="num">
                                      <p:cBhvr>
                                        <p:cTn id="26" dur="250" fill="hold"/>
                                        <p:tgtEl>
                                          <p:spTgt spid="10"/>
                                        </p:tgtEl>
                                        <p:attrNameLst>
                                          <p:attrName>ppt_h</p:attrName>
                                        </p:attrNameLst>
                                      </p:cBhvr>
                                      <p:tavLst>
                                        <p:tav tm="0">
                                          <p:val>
                                            <p:fltVal val="0"/>
                                          </p:val>
                                        </p:tav>
                                        <p:tav tm="100000">
                                          <p:val>
                                            <p:strVal val="#ppt_h"/>
                                          </p:val>
                                        </p:tav>
                                      </p:tavLst>
                                    </p:anim>
                                    <p:animEffect transition="in" filter="fade">
                                      <p:cBhvr>
                                        <p:cTn id="27" dur="250"/>
                                        <p:tgtEl>
                                          <p:spTgt spid="10"/>
                                        </p:tgtEl>
                                      </p:cBhvr>
                                    </p:animEffect>
                                  </p:childTnLst>
                                </p:cTn>
                              </p:par>
                            </p:childTnLst>
                          </p:cTn>
                        </p:par>
                        <p:par>
                          <p:cTn id="28" fill="hold">
                            <p:stCondLst>
                              <p:cond delay="5250"/>
                            </p:stCondLst>
                            <p:childTnLst>
                              <p:par>
                                <p:cTn id="29" presetID="12" presetClass="entr" presetSubtype="8"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p:tgtEl>
                                          <p:spTgt spid="13"/>
                                        </p:tgtEl>
                                        <p:attrNameLst>
                                          <p:attrName>ppt_x</p:attrName>
                                        </p:attrNameLst>
                                      </p:cBhvr>
                                      <p:tavLst>
                                        <p:tav tm="0">
                                          <p:val>
                                            <p:strVal val="#ppt_x-#ppt_w*1.125000"/>
                                          </p:val>
                                        </p:tav>
                                        <p:tav tm="100000">
                                          <p:val>
                                            <p:strVal val="#ppt_x"/>
                                          </p:val>
                                        </p:tav>
                                      </p:tavLst>
                                    </p:anim>
                                    <p:animEffect transition="in" filter="wipe(right)">
                                      <p:cBhvr>
                                        <p:cTn id="32" dur="500"/>
                                        <p:tgtEl>
                                          <p:spTgt spid="13"/>
                                        </p:tgtEl>
                                      </p:cBhvr>
                                    </p:animEffect>
                                  </p:childTnLst>
                                </p:cTn>
                              </p:par>
                            </p:childTnLst>
                          </p:cTn>
                        </p:par>
                        <p:par>
                          <p:cTn id="33" fill="hold">
                            <p:stCondLst>
                              <p:cond delay="5750"/>
                            </p:stCondLst>
                            <p:childTnLst>
                              <p:par>
                                <p:cTn id="34" presetID="53" presetClass="entr" presetSubtype="16"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p:cTn id="36" dur="500" fill="hold"/>
                                        <p:tgtEl>
                                          <p:spTgt spid="14"/>
                                        </p:tgtEl>
                                        <p:attrNameLst>
                                          <p:attrName>ppt_w</p:attrName>
                                        </p:attrNameLst>
                                      </p:cBhvr>
                                      <p:tavLst>
                                        <p:tav tm="0">
                                          <p:val>
                                            <p:fltVal val="0"/>
                                          </p:val>
                                        </p:tav>
                                        <p:tav tm="100000">
                                          <p:val>
                                            <p:strVal val="#ppt_w"/>
                                          </p:val>
                                        </p:tav>
                                      </p:tavLst>
                                    </p:anim>
                                    <p:anim calcmode="lin" valueType="num">
                                      <p:cBhvr>
                                        <p:cTn id="37" dur="500" fill="hold"/>
                                        <p:tgtEl>
                                          <p:spTgt spid="14"/>
                                        </p:tgtEl>
                                        <p:attrNameLst>
                                          <p:attrName>ppt_h</p:attrName>
                                        </p:attrNameLst>
                                      </p:cBhvr>
                                      <p:tavLst>
                                        <p:tav tm="0">
                                          <p:val>
                                            <p:fltVal val="0"/>
                                          </p:val>
                                        </p:tav>
                                        <p:tav tm="100000">
                                          <p:val>
                                            <p:strVal val="#ppt_h"/>
                                          </p:val>
                                        </p:tav>
                                      </p:tavLst>
                                    </p:anim>
                                    <p:animEffect transition="in" filter="fade">
                                      <p:cBhvr>
                                        <p:cTn id="38" dur="500"/>
                                        <p:tgtEl>
                                          <p:spTgt spid="14"/>
                                        </p:tgtEl>
                                      </p:cBhvr>
                                    </p:animEffect>
                                  </p:childTnLst>
                                </p:cTn>
                              </p:par>
                            </p:childTnLst>
                          </p:cTn>
                        </p:par>
                        <p:par>
                          <p:cTn id="39" fill="hold">
                            <p:stCondLst>
                              <p:cond delay="6250"/>
                            </p:stCondLst>
                            <p:childTnLst>
                              <p:par>
                                <p:cTn id="40" presetID="53" presetClass="entr" presetSubtype="16" fill="hold" grpId="0" nodeType="afterEffect">
                                  <p:stCondLst>
                                    <p:cond delay="0"/>
                                  </p:stCondLst>
                                  <p:iterate type="lt">
                                    <p:tmPct val="10000"/>
                                  </p:iterate>
                                  <p:childTnLst>
                                    <p:set>
                                      <p:cBhvr>
                                        <p:cTn id="41" dur="1" fill="hold">
                                          <p:stCondLst>
                                            <p:cond delay="0"/>
                                          </p:stCondLst>
                                        </p:cTn>
                                        <p:tgtEl>
                                          <p:spTgt spid="19"/>
                                        </p:tgtEl>
                                        <p:attrNameLst>
                                          <p:attrName>style.visibility</p:attrName>
                                        </p:attrNameLst>
                                      </p:cBhvr>
                                      <p:to>
                                        <p:strVal val="visible"/>
                                      </p:to>
                                    </p:set>
                                    <p:anim calcmode="lin" valueType="num">
                                      <p:cBhvr>
                                        <p:cTn id="42" dur="250" fill="hold"/>
                                        <p:tgtEl>
                                          <p:spTgt spid="19"/>
                                        </p:tgtEl>
                                        <p:attrNameLst>
                                          <p:attrName>ppt_w</p:attrName>
                                        </p:attrNameLst>
                                      </p:cBhvr>
                                      <p:tavLst>
                                        <p:tav tm="0">
                                          <p:val>
                                            <p:fltVal val="0"/>
                                          </p:val>
                                        </p:tav>
                                        <p:tav tm="100000">
                                          <p:val>
                                            <p:strVal val="#ppt_w"/>
                                          </p:val>
                                        </p:tav>
                                      </p:tavLst>
                                    </p:anim>
                                    <p:anim calcmode="lin" valueType="num">
                                      <p:cBhvr>
                                        <p:cTn id="43" dur="250" fill="hold"/>
                                        <p:tgtEl>
                                          <p:spTgt spid="19"/>
                                        </p:tgtEl>
                                        <p:attrNameLst>
                                          <p:attrName>ppt_h</p:attrName>
                                        </p:attrNameLst>
                                      </p:cBhvr>
                                      <p:tavLst>
                                        <p:tav tm="0">
                                          <p:val>
                                            <p:fltVal val="0"/>
                                          </p:val>
                                        </p:tav>
                                        <p:tav tm="100000">
                                          <p:val>
                                            <p:strVal val="#ppt_h"/>
                                          </p:val>
                                        </p:tav>
                                      </p:tavLst>
                                    </p:anim>
                                    <p:animEffect transition="in" filter="fade">
                                      <p:cBhvr>
                                        <p:cTn id="44" dur="2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bldLvl="0" animBg="1"/>
      <p:bldP spid="9" grpId="0"/>
      <p:bldP spid="10" grpId="0"/>
      <p:bldP spid="13" grpId="0" animBg="1"/>
      <p:bldP spid="14" grpId="0"/>
      <p:bldP spid="19"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88923" y="246423"/>
            <a:ext cx="4103077" cy="675011"/>
          </a:xfrm>
          <a:prstGeom prst="rect">
            <a:avLst/>
          </a:prstGeom>
        </p:spPr>
      </p:pic>
      <p:cxnSp>
        <p:nvCxnSpPr>
          <p:cNvPr id="3" name="直接连接符 2"/>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060287" y="353095"/>
            <a:ext cx="5262188" cy="461665"/>
          </a:xfrm>
          <a:prstGeom prst="rect">
            <a:avLst/>
          </a:prstGeom>
        </p:spPr>
        <p:txBody>
          <a:bodyPr wrap="square">
            <a:spAutoFit/>
          </a:bodyPr>
          <a:lstStyle/>
          <a:p>
            <a:r>
              <a:rPr lang="zh-CN" altLang="en-US" sz="2400" b="1" dirty="0" smtClean="0">
                <a:solidFill>
                  <a:schemeClr val="accent1"/>
                </a:solidFill>
                <a:latin typeface="微软雅黑" panose="020B0503020204020204" pitchFamily="34" charset="-122"/>
                <a:ea typeface="微软雅黑" panose="020B0503020204020204" pitchFamily="34" charset="-122"/>
              </a:rPr>
              <a:t>第二部分：总则</a:t>
            </a:r>
            <a:endParaRPr lang="zh-CN" altLang="en-US" sz="2400" b="1" dirty="0">
              <a:solidFill>
                <a:srgbClr val="C00000"/>
              </a:solidFill>
              <a:latin typeface="微软雅黑" panose="020B0503020204020204" pitchFamily="34" charset="-122"/>
              <a:ea typeface="微软雅黑" panose="020B0503020204020204" pitchFamily="34" charset="-122"/>
            </a:endParaRPr>
          </a:p>
        </p:txBody>
      </p:sp>
      <p:sp>
        <p:nvSpPr>
          <p:cNvPr id="5" name="Freeform 29"/>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6" name="Freeform 5"/>
          <p:cNvSpPr/>
          <p:nvPr/>
        </p:nvSpPr>
        <p:spPr bwMode="auto">
          <a:xfrm>
            <a:off x="2134024" y="2343480"/>
            <a:ext cx="1520530" cy="311615"/>
          </a:xfrm>
          <a:custGeom>
            <a:avLst/>
            <a:gdLst>
              <a:gd name="T0" fmla="*/ 0 w 5290"/>
              <a:gd name="T1" fmla="*/ 0 h 1083"/>
              <a:gd name="T2" fmla="*/ 3703 w 5290"/>
              <a:gd name="T3" fmla="*/ 0 h 1083"/>
              <a:gd name="T4" fmla="*/ 5290 w 5290"/>
              <a:gd name="T5" fmla="*/ 1083 h 1083"/>
              <a:gd name="T6" fmla="*/ 3774 w 5290"/>
              <a:gd name="T7" fmla="*/ 157 h 1083"/>
              <a:gd name="T8" fmla="*/ 0 w 5290"/>
              <a:gd name="T9" fmla="*/ 157 h 1083"/>
              <a:gd name="T10" fmla="*/ 0 w 5290"/>
              <a:gd name="T11" fmla="*/ 0 h 1083"/>
            </a:gdLst>
            <a:ahLst/>
            <a:cxnLst>
              <a:cxn ang="0">
                <a:pos x="T0" y="T1"/>
              </a:cxn>
              <a:cxn ang="0">
                <a:pos x="T2" y="T3"/>
              </a:cxn>
              <a:cxn ang="0">
                <a:pos x="T4" y="T5"/>
              </a:cxn>
              <a:cxn ang="0">
                <a:pos x="T6" y="T7"/>
              </a:cxn>
              <a:cxn ang="0">
                <a:pos x="T8" y="T9"/>
              </a:cxn>
              <a:cxn ang="0">
                <a:pos x="T10" y="T11"/>
              </a:cxn>
            </a:cxnLst>
            <a:rect l="0" t="0" r="r" b="b"/>
            <a:pathLst>
              <a:path w="5290" h="1083">
                <a:moveTo>
                  <a:pt x="0" y="0"/>
                </a:moveTo>
                <a:lnTo>
                  <a:pt x="3703" y="0"/>
                </a:lnTo>
                <a:cubicBezTo>
                  <a:pt x="4422" y="0"/>
                  <a:pt x="5040" y="451"/>
                  <a:pt x="5290" y="1083"/>
                </a:cubicBezTo>
                <a:cubicBezTo>
                  <a:pt x="5006" y="534"/>
                  <a:pt x="4432" y="157"/>
                  <a:pt x="3774" y="157"/>
                </a:cubicBezTo>
                <a:lnTo>
                  <a:pt x="0" y="157"/>
                </a:lnTo>
                <a:lnTo>
                  <a:pt x="0" y="0"/>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7" name="Freeform 6"/>
          <p:cNvSpPr/>
          <p:nvPr/>
        </p:nvSpPr>
        <p:spPr bwMode="auto">
          <a:xfrm>
            <a:off x="787271" y="4686221"/>
            <a:ext cx="2839573" cy="311615"/>
          </a:xfrm>
          <a:custGeom>
            <a:avLst/>
            <a:gdLst>
              <a:gd name="T0" fmla="*/ 9880 w 9880"/>
              <a:gd name="T1" fmla="*/ 1083 h 1083"/>
              <a:gd name="T2" fmla="*/ 1586 w 9880"/>
              <a:gd name="T3" fmla="*/ 1083 h 1083"/>
              <a:gd name="T4" fmla="*/ 0 w 9880"/>
              <a:gd name="T5" fmla="*/ 0 h 1083"/>
              <a:gd name="T6" fmla="*/ 1515 w 9880"/>
              <a:gd name="T7" fmla="*/ 926 h 1083"/>
              <a:gd name="T8" fmla="*/ 9880 w 9880"/>
              <a:gd name="T9" fmla="*/ 926 h 1083"/>
              <a:gd name="T10" fmla="*/ 9880 w 9880"/>
              <a:gd name="T11" fmla="*/ 1083 h 1083"/>
            </a:gdLst>
            <a:ahLst/>
            <a:cxnLst>
              <a:cxn ang="0">
                <a:pos x="T0" y="T1"/>
              </a:cxn>
              <a:cxn ang="0">
                <a:pos x="T2" y="T3"/>
              </a:cxn>
              <a:cxn ang="0">
                <a:pos x="T4" y="T5"/>
              </a:cxn>
              <a:cxn ang="0">
                <a:pos x="T6" y="T7"/>
              </a:cxn>
              <a:cxn ang="0">
                <a:pos x="T8" y="T9"/>
              </a:cxn>
              <a:cxn ang="0">
                <a:pos x="T10" y="T11"/>
              </a:cxn>
            </a:cxnLst>
            <a:rect l="0" t="0" r="r" b="b"/>
            <a:pathLst>
              <a:path w="9880" h="1083">
                <a:moveTo>
                  <a:pt x="9880" y="1083"/>
                </a:moveTo>
                <a:lnTo>
                  <a:pt x="1586" y="1083"/>
                </a:lnTo>
                <a:cubicBezTo>
                  <a:pt x="868" y="1083"/>
                  <a:pt x="250" y="632"/>
                  <a:pt x="0" y="0"/>
                </a:cubicBezTo>
                <a:cubicBezTo>
                  <a:pt x="284" y="549"/>
                  <a:pt x="858" y="926"/>
                  <a:pt x="1515" y="926"/>
                </a:cubicBezTo>
                <a:lnTo>
                  <a:pt x="9880" y="926"/>
                </a:lnTo>
                <a:lnTo>
                  <a:pt x="9880" y="1083"/>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8" name="Oval 7"/>
          <p:cNvSpPr>
            <a:spLocks noChangeArrowheads="1"/>
          </p:cNvSpPr>
          <p:nvPr/>
        </p:nvSpPr>
        <p:spPr bwMode="auto">
          <a:xfrm>
            <a:off x="844838" y="2339725"/>
            <a:ext cx="1182634" cy="1182634"/>
          </a:xfrm>
          <a:prstGeom prst="ellipse">
            <a:avLst/>
          </a:prstGeom>
          <a:solidFill>
            <a:schemeClr val="accent1"/>
          </a:solidFill>
          <a:ln>
            <a:noFill/>
          </a:ln>
        </p:spPr>
        <p:txBody>
          <a:bodyPr vert="horz" wrap="square" lIns="91440" tIns="45720" rIns="91440" bIns="45720" numCol="1" anchor="t" anchorCtr="0" compatLnSpc="1"/>
          <a:lstStyle/>
          <a:p>
            <a:endParaRPr lang="zh-CN" altLang="en-US"/>
          </a:p>
        </p:txBody>
      </p:sp>
      <p:cxnSp>
        <p:nvCxnSpPr>
          <p:cNvPr id="9" name="直接连接符 8"/>
          <p:cNvCxnSpPr/>
          <p:nvPr/>
        </p:nvCxnSpPr>
        <p:spPr>
          <a:xfrm>
            <a:off x="890844" y="3670658"/>
            <a:ext cx="2736000" cy="0"/>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482496" y="4056771"/>
            <a:ext cx="3547241" cy="584775"/>
          </a:xfrm>
          <a:prstGeom prst="rect">
            <a:avLst/>
          </a:prstGeom>
          <a:noFill/>
          <a:effectLst/>
        </p:spPr>
        <p:txBody>
          <a:bodyPr wrap="square" rtlCol="0">
            <a:spAutoFit/>
          </a:bodyPr>
          <a:lstStyle>
            <a:defPPr>
              <a:defRPr lang="zh-CN"/>
            </a:defPPr>
            <a:lvl1pPr algn="ctr">
              <a:defRPr sz="2400">
                <a:solidFill>
                  <a:srgbClr val="C80000"/>
                </a:solidFill>
                <a:effectLst/>
                <a:latin typeface="微软雅黑" panose="020B0503020204020204" pitchFamily="34" charset="-122"/>
                <a:ea typeface="微软雅黑" panose="020B0503020204020204" pitchFamily="34" charset="-122"/>
              </a:defRPr>
            </a:lvl1pPr>
          </a:lstStyle>
          <a:p>
            <a:r>
              <a:rPr lang="zh-CN" altLang="en-US" sz="3200" b="1" dirty="0" smtClean="0">
                <a:gradFill>
                  <a:gsLst>
                    <a:gs pos="60000">
                      <a:srgbClr val="D40000"/>
                    </a:gs>
                    <a:gs pos="0">
                      <a:srgbClr val="D40000"/>
                    </a:gs>
                    <a:gs pos="80000">
                      <a:srgbClr val="640000"/>
                    </a:gs>
                    <a:gs pos="100000">
                      <a:srgbClr val="640000"/>
                    </a:gs>
                  </a:gsLst>
                  <a:lin ang="5400000" scaled="0"/>
                </a:gradFill>
              </a:rPr>
              <a:t>政治纪律</a:t>
            </a:r>
            <a:endParaRPr lang="zh-CN" altLang="en-US" sz="3200" b="1" dirty="0">
              <a:gradFill>
                <a:gsLst>
                  <a:gs pos="60000">
                    <a:srgbClr val="D40000"/>
                  </a:gs>
                  <a:gs pos="0">
                    <a:srgbClr val="D40000"/>
                  </a:gs>
                  <a:gs pos="80000">
                    <a:srgbClr val="640000"/>
                  </a:gs>
                  <a:gs pos="100000">
                    <a:srgbClr val="640000"/>
                  </a:gs>
                </a:gsLst>
                <a:lin ang="5400000" scaled="0"/>
              </a:gradFill>
            </a:endParaRPr>
          </a:p>
        </p:txBody>
      </p:sp>
      <p:sp>
        <p:nvSpPr>
          <p:cNvPr id="13" name="矩形 12"/>
          <p:cNvSpPr/>
          <p:nvPr/>
        </p:nvSpPr>
        <p:spPr>
          <a:xfrm>
            <a:off x="2062556" y="2817722"/>
            <a:ext cx="1668845" cy="523220"/>
          </a:xfrm>
          <a:prstGeom prst="rect">
            <a:avLst/>
          </a:prstGeom>
        </p:spPr>
        <p:txBody>
          <a:bodyPr wrap="square">
            <a:spAutoFit/>
          </a:bodyPr>
          <a:lstStyle/>
          <a:p>
            <a:pPr algn="ctr"/>
            <a:r>
              <a:rPr lang="zh-CN" altLang="en-US" sz="2800" b="1" dirty="0" smtClean="0">
                <a:solidFill>
                  <a:srgbClr val="C00000"/>
                </a:solidFill>
                <a:latin typeface="微软雅黑" panose="020B0503020204020204" pitchFamily="34" charset="-122"/>
                <a:ea typeface="微软雅黑" panose="020B0503020204020204" pitchFamily="34" charset="-122"/>
              </a:rPr>
              <a:t>第六章</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4" name="圆角矩形 13"/>
          <p:cNvSpPr/>
          <p:nvPr/>
        </p:nvSpPr>
        <p:spPr>
          <a:xfrm>
            <a:off x="4161880" y="1936163"/>
            <a:ext cx="1274247" cy="1642609"/>
          </a:xfrm>
          <a:prstGeom prst="roundRect">
            <a:avLst/>
          </a:prstGeom>
          <a:solidFill>
            <a:schemeClr val="accent1"/>
          </a:solidFill>
          <a:ln>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smtClean="0">
                <a:latin typeface="微软雅黑" panose="020B0503020204020204" pitchFamily="34" charset="-122"/>
                <a:ea typeface="微软雅黑" panose="020B0503020204020204" pitchFamily="34" charset="-122"/>
              </a:rPr>
              <a:t>2018</a:t>
            </a:r>
            <a:r>
              <a:rPr lang="zh-CN" altLang="en-US" sz="1600" b="1" dirty="0" smtClean="0">
                <a:latin typeface="微软雅黑" panose="020B0503020204020204" pitchFamily="34" charset="-122"/>
                <a:ea typeface="微软雅黑" panose="020B0503020204020204" pitchFamily="34" charset="-122"/>
              </a:rPr>
              <a:t>条例</a:t>
            </a:r>
            <a:endParaRPr lang="en-US" altLang="zh-CN" sz="1600" b="1" dirty="0" smtClean="0">
              <a:latin typeface="微软雅黑" panose="020B0503020204020204" pitchFamily="34" charset="-122"/>
              <a:ea typeface="微软雅黑" panose="020B0503020204020204" pitchFamily="34" charset="-122"/>
            </a:endParaRPr>
          </a:p>
          <a:p>
            <a:pPr algn="ctr"/>
            <a:r>
              <a:rPr lang="zh-CN" altLang="en-US" sz="1600" b="1" dirty="0" smtClean="0">
                <a:latin typeface="微软雅黑" panose="020B0503020204020204" pitchFamily="34" charset="-122"/>
                <a:ea typeface="微软雅黑" panose="020B0503020204020204" pitchFamily="34" charset="-122"/>
              </a:rPr>
              <a:t>第</a:t>
            </a:r>
            <a:r>
              <a:rPr lang="en-US" altLang="zh-CN" sz="1600" b="1" dirty="0" smtClean="0">
                <a:latin typeface="微软雅黑" panose="020B0503020204020204" pitchFamily="34" charset="-122"/>
                <a:ea typeface="微软雅黑" panose="020B0503020204020204" pitchFamily="34" charset="-122"/>
              </a:rPr>
              <a:t>52</a:t>
            </a:r>
            <a:r>
              <a:rPr lang="zh-CN" altLang="en-US" sz="1600" b="1" dirty="0" smtClean="0">
                <a:latin typeface="微软雅黑" panose="020B0503020204020204" pitchFamily="34" charset="-122"/>
                <a:ea typeface="微软雅黑" panose="020B0503020204020204" pitchFamily="34" charset="-122"/>
              </a:rPr>
              <a:t>条</a:t>
            </a:r>
            <a:endParaRPr lang="zh-CN" altLang="en-US" sz="1600" b="1" dirty="0">
              <a:latin typeface="微软雅黑" panose="020B0503020204020204" pitchFamily="34" charset="-122"/>
              <a:ea typeface="微软雅黑" panose="020B0503020204020204" pitchFamily="34" charset="-122"/>
            </a:endParaRPr>
          </a:p>
        </p:txBody>
      </p:sp>
      <p:sp>
        <p:nvSpPr>
          <p:cNvPr id="16" name="圆角矩形 15"/>
          <p:cNvSpPr/>
          <p:nvPr/>
        </p:nvSpPr>
        <p:spPr>
          <a:xfrm>
            <a:off x="4161881" y="1945878"/>
            <a:ext cx="7630726" cy="1632894"/>
          </a:xfrm>
          <a:prstGeom prst="roundRect">
            <a:avLst/>
          </a:prstGeom>
          <a:noFill/>
          <a:ln w="12700">
            <a:solidFill>
              <a:schemeClr val="tx2"/>
            </a:solidFill>
          </a:ln>
        </p:spPr>
        <p:txBody>
          <a:bodyPr vert="horz" wrap="square" lIns="91440" tIns="45720" rIns="91440" bIns="45720" numCol="1" anchor="t" anchorCtr="0" compatLnSpc="1"/>
          <a:lstStyle/>
          <a:p>
            <a:endParaRPr lang="zh-CN" altLang="en-US"/>
          </a:p>
        </p:txBody>
      </p:sp>
      <p:sp>
        <p:nvSpPr>
          <p:cNvPr id="21" name="圆角矩形 20"/>
          <p:cNvSpPr/>
          <p:nvPr/>
        </p:nvSpPr>
        <p:spPr>
          <a:xfrm>
            <a:off x="4161881" y="3804369"/>
            <a:ext cx="1274247" cy="1674356"/>
          </a:xfrm>
          <a:prstGeom prst="roundRect">
            <a:avLst/>
          </a:prstGeom>
          <a:solidFill>
            <a:schemeClr val="accent1"/>
          </a:solidFill>
          <a:ln>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smtClean="0">
                <a:latin typeface="微软雅黑" panose="020B0503020204020204" pitchFamily="34" charset="-122"/>
                <a:ea typeface="微软雅黑" panose="020B0503020204020204" pitchFamily="34" charset="-122"/>
              </a:rPr>
              <a:t>2015</a:t>
            </a:r>
            <a:r>
              <a:rPr lang="zh-CN" altLang="en-US" sz="1600" b="1" dirty="0" smtClean="0">
                <a:latin typeface="微软雅黑" panose="020B0503020204020204" pitchFamily="34" charset="-122"/>
                <a:ea typeface="微软雅黑" panose="020B0503020204020204" pitchFamily="34" charset="-122"/>
              </a:rPr>
              <a:t>条例</a:t>
            </a:r>
            <a:endParaRPr lang="en-US" altLang="zh-CN" sz="1600" b="1" dirty="0">
              <a:latin typeface="微软雅黑" panose="020B0503020204020204" pitchFamily="34" charset="-122"/>
              <a:ea typeface="微软雅黑" panose="020B0503020204020204" pitchFamily="34" charset="-122"/>
            </a:endParaRPr>
          </a:p>
          <a:p>
            <a:pPr algn="ctr"/>
            <a:r>
              <a:rPr lang="zh-CN" altLang="en-US" sz="1600" b="1" dirty="0" smtClean="0">
                <a:latin typeface="微软雅黑" panose="020B0503020204020204" pitchFamily="34" charset="-122"/>
                <a:ea typeface="微软雅黑" panose="020B0503020204020204" pitchFamily="34" charset="-122"/>
              </a:rPr>
              <a:t>第</a:t>
            </a:r>
            <a:r>
              <a:rPr lang="en-US" altLang="zh-CN" sz="1600" b="1" dirty="0" smtClean="0">
                <a:latin typeface="微软雅黑" panose="020B0503020204020204" pitchFamily="34" charset="-122"/>
                <a:ea typeface="微软雅黑" panose="020B0503020204020204" pitchFamily="34" charset="-122"/>
              </a:rPr>
              <a:t>69</a:t>
            </a:r>
            <a:r>
              <a:rPr lang="zh-CN" altLang="en-US" sz="1600" b="1" dirty="0" smtClean="0">
                <a:latin typeface="微软雅黑" panose="020B0503020204020204" pitchFamily="34" charset="-122"/>
                <a:ea typeface="微软雅黑" panose="020B0503020204020204" pitchFamily="34" charset="-122"/>
              </a:rPr>
              <a:t>条</a:t>
            </a:r>
          </a:p>
          <a:p>
            <a:pPr algn="ctr"/>
            <a:r>
              <a:rPr lang="zh-CN" altLang="en-US" sz="1400" b="1" dirty="0" smtClean="0">
                <a:latin typeface="微软雅黑" panose="020B0503020204020204" pitchFamily="34" charset="-122"/>
                <a:ea typeface="微软雅黑" panose="020B0503020204020204" pitchFamily="34" charset="-122"/>
              </a:rPr>
              <a:t>（组织纪律）</a:t>
            </a:r>
            <a:endParaRPr lang="zh-CN" altLang="en-US" sz="1600" b="1" dirty="0" smtClean="0">
              <a:latin typeface="微软雅黑" panose="020B0503020204020204" pitchFamily="34" charset="-122"/>
              <a:ea typeface="微软雅黑" panose="020B0503020204020204" pitchFamily="34" charset="-122"/>
            </a:endParaRPr>
          </a:p>
          <a:p>
            <a:pPr algn="ctr"/>
            <a:endParaRPr lang="zh-CN" altLang="en-US" sz="1600" b="1" dirty="0">
              <a:latin typeface="微软雅黑" panose="020B0503020204020204" pitchFamily="34" charset="-122"/>
              <a:ea typeface="微软雅黑" panose="020B0503020204020204" pitchFamily="34" charset="-122"/>
            </a:endParaRPr>
          </a:p>
        </p:txBody>
      </p:sp>
      <p:sp>
        <p:nvSpPr>
          <p:cNvPr id="22" name="圆角矩形 21"/>
          <p:cNvSpPr/>
          <p:nvPr/>
        </p:nvSpPr>
        <p:spPr>
          <a:xfrm>
            <a:off x="4161882" y="3804369"/>
            <a:ext cx="7630726" cy="1674356"/>
          </a:xfrm>
          <a:prstGeom prst="roundRect">
            <a:avLst/>
          </a:prstGeom>
          <a:noFill/>
          <a:ln w="12700">
            <a:solidFill>
              <a:schemeClr val="tx2"/>
            </a:solidFill>
          </a:ln>
        </p:spPr>
        <p:txBody>
          <a:bodyPr vert="horz" wrap="square" lIns="91440" tIns="45720" rIns="91440" bIns="45720" numCol="1" anchor="t" anchorCtr="0" compatLnSpc="1"/>
          <a:lstStyle/>
          <a:p>
            <a:endParaRPr lang="zh-CN" altLang="en-US"/>
          </a:p>
        </p:txBody>
      </p:sp>
      <p:sp>
        <p:nvSpPr>
          <p:cNvPr id="27" name="矩形 26"/>
          <p:cNvSpPr/>
          <p:nvPr/>
        </p:nvSpPr>
        <p:spPr>
          <a:xfrm>
            <a:off x="5461167" y="1963642"/>
            <a:ext cx="6331440" cy="1706880"/>
          </a:xfrm>
          <a:prstGeom prst="rect">
            <a:avLst/>
          </a:prstGeom>
          <a:noFill/>
        </p:spPr>
        <p:txBody>
          <a:bodyPr wrap="square">
            <a:spAutoFit/>
          </a:bodyPr>
          <a:lstStyle/>
          <a:p>
            <a:pPr>
              <a:lnSpc>
                <a:spcPct val="150000"/>
              </a:lnSpc>
            </a:pPr>
            <a:r>
              <a:rPr lang="zh-CN" altLang="en-US" sz="1400" b="1" dirty="0">
                <a:solidFill>
                  <a:srgbClr val="BE0000"/>
                </a:solidFill>
                <a:latin typeface="微软雅黑" panose="020B0503020204020204" pitchFamily="34" charset="-122"/>
                <a:ea typeface="微软雅黑" panose="020B0503020204020204" pitchFamily="34" charset="-122"/>
              </a:rPr>
              <a:t>制造、散布、传播政治谣言，破坏党的团结统一的</a:t>
            </a:r>
            <a:r>
              <a:rPr lang="zh-CN" altLang="en-US" sz="1400" b="1" dirty="0">
                <a:latin typeface="微软雅黑" panose="020B0503020204020204" pitchFamily="34" charset="-122"/>
                <a:ea typeface="微软雅黑" panose="020B0503020204020204" pitchFamily="34" charset="-122"/>
              </a:rPr>
              <a:t>，给予警告或者严重警告处分；情节较重的，给予撤销党内职务或者留党察看处分；情节严重的，给予开除党籍处分</a:t>
            </a:r>
            <a:r>
              <a:rPr lang="zh-CN" altLang="en-US" sz="1400" b="1" dirty="0" smtClean="0">
                <a:latin typeface="微软雅黑" panose="020B0503020204020204" pitchFamily="34" charset="-122"/>
                <a:ea typeface="微软雅黑" panose="020B0503020204020204" pitchFamily="34" charset="-122"/>
              </a:rPr>
              <a:t>。</a:t>
            </a:r>
            <a:endParaRPr lang="zh-CN" altLang="en-US" sz="1400" b="1" dirty="0">
              <a:latin typeface="微软雅黑" panose="020B0503020204020204" pitchFamily="34" charset="-122"/>
              <a:ea typeface="微软雅黑" panose="020B0503020204020204" pitchFamily="34" charset="-122"/>
            </a:endParaRPr>
          </a:p>
          <a:p>
            <a:pPr>
              <a:lnSpc>
                <a:spcPct val="150000"/>
              </a:lnSpc>
            </a:pPr>
            <a:r>
              <a:rPr lang="zh-CN" altLang="en-US" sz="1400" b="1" dirty="0">
                <a:solidFill>
                  <a:srgbClr val="BE0000"/>
                </a:solidFill>
                <a:latin typeface="微软雅黑" panose="020B0503020204020204" pitchFamily="34" charset="-122"/>
                <a:ea typeface="微软雅黑" panose="020B0503020204020204" pitchFamily="34" charset="-122"/>
              </a:rPr>
              <a:t>政治品行恶劣，匿名诬告，有意陷害或者制造其他谣言，造成损害或者不良影响的，依照前款规定处理。 </a:t>
            </a:r>
          </a:p>
        </p:txBody>
      </p:sp>
      <p:sp>
        <p:nvSpPr>
          <p:cNvPr id="28" name="矩形 27"/>
          <p:cNvSpPr/>
          <p:nvPr/>
        </p:nvSpPr>
        <p:spPr>
          <a:xfrm>
            <a:off x="5588876" y="3955231"/>
            <a:ext cx="6132786" cy="1198880"/>
          </a:xfrm>
          <a:prstGeom prst="rect">
            <a:avLst/>
          </a:prstGeom>
          <a:noFill/>
        </p:spPr>
        <p:txBody>
          <a:bodyPr wrap="square">
            <a:spAutoFit/>
          </a:bodyPr>
          <a:lstStyle/>
          <a:p>
            <a:pPr>
              <a:lnSpc>
                <a:spcPct val="150000"/>
              </a:lnSpc>
            </a:pPr>
            <a:r>
              <a:rPr lang="zh-CN" altLang="en-US" sz="1600" b="1" dirty="0">
                <a:latin typeface="微软雅黑" panose="020B0503020204020204" pitchFamily="34" charset="-122"/>
                <a:ea typeface="微软雅黑" panose="020B0503020204020204" pitchFamily="34" charset="-122"/>
              </a:rPr>
              <a:t>诬告陷害他人意在使他人受纪律追究的，给予警告或者严重警告处分；情节较重的，给予撤销党内职务或者留党察看处分；情节严重的，给予开除党籍处分。</a:t>
            </a:r>
            <a:endParaRPr lang="zh-CN" altLang="zh-CN" sz="1600" b="1" dirty="0">
              <a:latin typeface="微软雅黑" panose="020B0503020204020204" pitchFamily="34" charset="-122"/>
              <a:ea typeface="微软雅黑" panose="020B0503020204020204" pitchFamily="34" charset="-122"/>
            </a:endParaRPr>
          </a:p>
        </p:txBody>
      </p:sp>
      <p:pic>
        <p:nvPicPr>
          <p:cNvPr id="23" name="图片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7656" y="5943600"/>
            <a:ext cx="6228769" cy="9144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250" fill="hold"/>
                                        <p:tgtEl>
                                          <p:spTgt spid="8"/>
                                        </p:tgtEl>
                                        <p:attrNameLst>
                                          <p:attrName>ppt_w</p:attrName>
                                        </p:attrNameLst>
                                      </p:cBhvr>
                                      <p:tavLst>
                                        <p:tav tm="0">
                                          <p:val>
                                            <p:fltVal val="0"/>
                                          </p:val>
                                        </p:tav>
                                        <p:tav tm="100000">
                                          <p:val>
                                            <p:strVal val="#ppt_w"/>
                                          </p:val>
                                        </p:tav>
                                      </p:tavLst>
                                    </p:anim>
                                    <p:anim calcmode="lin" valueType="num">
                                      <p:cBhvr>
                                        <p:cTn id="8" dur="250" fill="hold"/>
                                        <p:tgtEl>
                                          <p:spTgt spid="8"/>
                                        </p:tgtEl>
                                        <p:attrNameLst>
                                          <p:attrName>ppt_h</p:attrName>
                                        </p:attrNameLst>
                                      </p:cBhvr>
                                      <p:tavLst>
                                        <p:tav tm="0">
                                          <p:val>
                                            <p:fltVal val="0"/>
                                          </p:val>
                                        </p:tav>
                                        <p:tav tm="100000">
                                          <p:val>
                                            <p:strVal val="#ppt_h"/>
                                          </p:val>
                                        </p:tav>
                                      </p:tavLst>
                                    </p:anim>
                                    <p:animEffect transition="in" filter="fade">
                                      <p:cBhvr>
                                        <p:cTn id="9" dur="250"/>
                                        <p:tgtEl>
                                          <p:spTgt spid="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250" fill="hold"/>
                                        <p:tgtEl>
                                          <p:spTgt spid="13"/>
                                        </p:tgtEl>
                                        <p:attrNameLst>
                                          <p:attrName>ppt_w</p:attrName>
                                        </p:attrNameLst>
                                      </p:cBhvr>
                                      <p:tavLst>
                                        <p:tav tm="0">
                                          <p:val>
                                            <p:fltVal val="0"/>
                                          </p:val>
                                        </p:tav>
                                        <p:tav tm="100000">
                                          <p:val>
                                            <p:strVal val="#ppt_w"/>
                                          </p:val>
                                        </p:tav>
                                      </p:tavLst>
                                    </p:anim>
                                    <p:anim calcmode="lin" valueType="num">
                                      <p:cBhvr>
                                        <p:cTn id="14" dur="250" fill="hold"/>
                                        <p:tgtEl>
                                          <p:spTgt spid="13"/>
                                        </p:tgtEl>
                                        <p:attrNameLst>
                                          <p:attrName>ppt_h</p:attrName>
                                        </p:attrNameLst>
                                      </p:cBhvr>
                                      <p:tavLst>
                                        <p:tav tm="0">
                                          <p:val>
                                            <p:fltVal val="0"/>
                                          </p:val>
                                        </p:tav>
                                        <p:tav tm="100000">
                                          <p:val>
                                            <p:strVal val="#ppt_h"/>
                                          </p:val>
                                        </p:tav>
                                      </p:tavLst>
                                    </p:anim>
                                    <p:animEffect transition="in" filter="fade">
                                      <p:cBhvr>
                                        <p:cTn id="15" dur="250"/>
                                        <p:tgtEl>
                                          <p:spTgt spid="13"/>
                                        </p:tgtEl>
                                      </p:cBhvr>
                                    </p:animEffect>
                                  </p:childTnLst>
                                </p:cTn>
                              </p:par>
                            </p:childTnLst>
                          </p:cTn>
                        </p:par>
                        <p:par>
                          <p:cTn id="16" fill="hold">
                            <p:stCondLst>
                              <p:cond delay="1000"/>
                            </p:stCondLst>
                            <p:childTnLst>
                              <p:par>
                                <p:cTn id="17" presetID="22" presetClass="entr" presetSubtype="8"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250"/>
                                        <p:tgtEl>
                                          <p:spTgt spid="9"/>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250" fill="hold"/>
                                        <p:tgtEl>
                                          <p:spTgt spid="12"/>
                                        </p:tgtEl>
                                        <p:attrNameLst>
                                          <p:attrName>ppt_w</p:attrName>
                                        </p:attrNameLst>
                                      </p:cBhvr>
                                      <p:tavLst>
                                        <p:tav tm="0">
                                          <p:val>
                                            <p:fltVal val="0"/>
                                          </p:val>
                                        </p:tav>
                                        <p:tav tm="100000">
                                          <p:val>
                                            <p:strVal val="#ppt_w"/>
                                          </p:val>
                                        </p:tav>
                                      </p:tavLst>
                                    </p:anim>
                                    <p:anim calcmode="lin" valueType="num">
                                      <p:cBhvr>
                                        <p:cTn id="24" dur="250" fill="hold"/>
                                        <p:tgtEl>
                                          <p:spTgt spid="12"/>
                                        </p:tgtEl>
                                        <p:attrNameLst>
                                          <p:attrName>ppt_h</p:attrName>
                                        </p:attrNameLst>
                                      </p:cBhvr>
                                      <p:tavLst>
                                        <p:tav tm="0">
                                          <p:val>
                                            <p:fltVal val="0"/>
                                          </p:val>
                                        </p:tav>
                                        <p:tav tm="100000">
                                          <p:val>
                                            <p:strVal val="#ppt_h"/>
                                          </p:val>
                                        </p:tav>
                                      </p:tavLst>
                                    </p:anim>
                                    <p:animEffect transition="in" filter="fade">
                                      <p:cBhvr>
                                        <p:cTn id="25" dur="250"/>
                                        <p:tgtEl>
                                          <p:spTgt spid="12"/>
                                        </p:tgtEl>
                                      </p:cBhvr>
                                    </p:animEffect>
                                  </p:childTnLst>
                                </p:cTn>
                              </p:par>
                            </p:childTnLst>
                          </p:cTn>
                        </p:par>
                        <p:par>
                          <p:cTn id="26" fill="hold">
                            <p:stCondLst>
                              <p:cond delay="2000"/>
                            </p:stCondLst>
                            <p:childTnLst>
                              <p:par>
                                <p:cTn id="27" presetID="22" presetClass="entr" presetSubtype="2"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right)">
                                      <p:cBhvr>
                                        <p:cTn id="29" dur="250"/>
                                        <p:tgtEl>
                                          <p:spTgt spid="7"/>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ipe(left)">
                                      <p:cBhvr>
                                        <p:cTn id="33" dur="250"/>
                                        <p:tgtEl>
                                          <p:spTgt spid="6"/>
                                        </p:tgtEl>
                                      </p:cBhvr>
                                    </p:animEffect>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p:cTn id="37" dur="250" fill="hold"/>
                                        <p:tgtEl>
                                          <p:spTgt spid="14"/>
                                        </p:tgtEl>
                                        <p:attrNameLst>
                                          <p:attrName>ppt_w</p:attrName>
                                        </p:attrNameLst>
                                      </p:cBhvr>
                                      <p:tavLst>
                                        <p:tav tm="0">
                                          <p:val>
                                            <p:fltVal val="0"/>
                                          </p:val>
                                        </p:tav>
                                        <p:tav tm="100000">
                                          <p:val>
                                            <p:strVal val="#ppt_w"/>
                                          </p:val>
                                        </p:tav>
                                      </p:tavLst>
                                    </p:anim>
                                    <p:anim calcmode="lin" valueType="num">
                                      <p:cBhvr>
                                        <p:cTn id="38" dur="250" fill="hold"/>
                                        <p:tgtEl>
                                          <p:spTgt spid="14"/>
                                        </p:tgtEl>
                                        <p:attrNameLst>
                                          <p:attrName>ppt_h</p:attrName>
                                        </p:attrNameLst>
                                      </p:cBhvr>
                                      <p:tavLst>
                                        <p:tav tm="0">
                                          <p:val>
                                            <p:fltVal val="0"/>
                                          </p:val>
                                        </p:tav>
                                        <p:tav tm="100000">
                                          <p:val>
                                            <p:strVal val="#ppt_h"/>
                                          </p:val>
                                        </p:tav>
                                      </p:tavLst>
                                    </p:anim>
                                    <p:animEffect transition="in" filter="fade">
                                      <p:cBhvr>
                                        <p:cTn id="39" dur="250"/>
                                        <p:tgtEl>
                                          <p:spTgt spid="14"/>
                                        </p:tgtEl>
                                      </p:cBhvr>
                                    </p:animEffect>
                                  </p:childTnLst>
                                </p:cTn>
                              </p:par>
                            </p:childTnLst>
                          </p:cTn>
                        </p:par>
                        <p:par>
                          <p:cTn id="40" fill="hold">
                            <p:stCondLst>
                              <p:cond delay="3500"/>
                            </p:stCondLst>
                            <p:childTnLst>
                              <p:par>
                                <p:cTn id="41" presetID="6" presetClass="emph" presetSubtype="0" decel="100000" fill="hold" grpId="1" nodeType="afterEffect">
                                  <p:stCondLst>
                                    <p:cond delay="0"/>
                                  </p:stCondLst>
                                  <p:childTnLst>
                                    <p:animScale>
                                      <p:cBhvr>
                                        <p:cTn id="42" dur="250" fill="hold"/>
                                        <p:tgtEl>
                                          <p:spTgt spid="14"/>
                                        </p:tgtEl>
                                      </p:cBhvr>
                                      <p:by x="120000" y="120000"/>
                                    </p:animScale>
                                  </p:childTnLst>
                                </p:cTn>
                              </p:par>
                            </p:childTnLst>
                          </p:cTn>
                        </p:par>
                        <p:par>
                          <p:cTn id="43" fill="hold">
                            <p:stCondLst>
                              <p:cond delay="4000"/>
                            </p:stCondLst>
                            <p:childTnLst>
                              <p:par>
                                <p:cTn id="44" presetID="6" presetClass="emph" presetSubtype="0" decel="100000" fill="hold" grpId="2" nodeType="afterEffect">
                                  <p:stCondLst>
                                    <p:cond delay="0"/>
                                  </p:stCondLst>
                                  <p:childTnLst>
                                    <p:animScale>
                                      <p:cBhvr>
                                        <p:cTn id="45" dur="250" fill="hold"/>
                                        <p:tgtEl>
                                          <p:spTgt spid="14"/>
                                        </p:tgtEl>
                                      </p:cBhvr>
                                      <p:by x="83000" y="83000"/>
                                    </p:animScale>
                                  </p:childTnLst>
                                </p:cTn>
                              </p:par>
                            </p:childTnLst>
                          </p:cTn>
                        </p:par>
                        <p:par>
                          <p:cTn id="46" fill="hold">
                            <p:stCondLst>
                              <p:cond delay="4500"/>
                            </p:stCondLst>
                            <p:childTnLst>
                              <p:par>
                                <p:cTn id="47" presetID="12" presetClass="entr" presetSubtype="8" fill="hold" grpId="0" nodeType="after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additive="base">
                                        <p:cTn id="49" dur="500"/>
                                        <p:tgtEl>
                                          <p:spTgt spid="16"/>
                                        </p:tgtEl>
                                        <p:attrNameLst>
                                          <p:attrName>ppt_x</p:attrName>
                                        </p:attrNameLst>
                                      </p:cBhvr>
                                      <p:tavLst>
                                        <p:tav tm="0">
                                          <p:val>
                                            <p:strVal val="#ppt_x-#ppt_w*1.125000"/>
                                          </p:val>
                                        </p:tav>
                                        <p:tav tm="100000">
                                          <p:val>
                                            <p:strVal val="#ppt_x"/>
                                          </p:val>
                                        </p:tav>
                                      </p:tavLst>
                                    </p:anim>
                                    <p:animEffect transition="in" filter="wipe(right)">
                                      <p:cBhvr>
                                        <p:cTn id="50" dur="500"/>
                                        <p:tgtEl>
                                          <p:spTgt spid="16"/>
                                        </p:tgtEl>
                                      </p:cBhvr>
                                    </p:animEffect>
                                  </p:childTnLst>
                                </p:cTn>
                              </p:par>
                            </p:childTnLst>
                          </p:cTn>
                        </p:par>
                        <p:par>
                          <p:cTn id="51" fill="hold">
                            <p:stCondLst>
                              <p:cond delay="5000"/>
                            </p:stCondLst>
                            <p:childTnLst>
                              <p:par>
                                <p:cTn id="52" presetID="53" presetClass="entr" presetSubtype="16" fill="hold" grpId="0" nodeType="afterEffect">
                                  <p:stCondLst>
                                    <p:cond delay="0"/>
                                  </p:stCondLst>
                                  <p:iterate type="lt">
                                    <p:tmPct val="10000"/>
                                  </p:iterate>
                                  <p:childTnLst>
                                    <p:set>
                                      <p:cBhvr>
                                        <p:cTn id="53" dur="1" fill="hold">
                                          <p:stCondLst>
                                            <p:cond delay="0"/>
                                          </p:stCondLst>
                                        </p:cTn>
                                        <p:tgtEl>
                                          <p:spTgt spid="27"/>
                                        </p:tgtEl>
                                        <p:attrNameLst>
                                          <p:attrName>style.visibility</p:attrName>
                                        </p:attrNameLst>
                                      </p:cBhvr>
                                      <p:to>
                                        <p:strVal val="visible"/>
                                      </p:to>
                                    </p:set>
                                    <p:anim calcmode="lin" valueType="num">
                                      <p:cBhvr>
                                        <p:cTn id="54" dur="250" fill="hold"/>
                                        <p:tgtEl>
                                          <p:spTgt spid="27"/>
                                        </p:tgtEl>
                                        <p:attrNameLst>
                                          <p:attrName>ppt_w</p:attrName>
                                        </p:attrNameLst>
                                      </p:cBhvr>
                                      <p:tavLst>
                                        <p:tav tm="0">
                                          <p:val>
                                            <p:fltVal val="0"/>
                                          </p:val>
                                        </p:tav>
                                        <p:tav tm="100000">
                                          <p:val>
                                            <p:strVal val="#ppt_w"/>
                                          </p:val>
                                        </p:tav>
                                      </p:tavLst>
                                    </p:anim>
                                    <p:anim calcmode="lin" valueType="num">
                                      <p:cBhvr>
                                        <p:cTn id="55" dur="250" fill="hold"/>
                                        <p:tgtEl>
                                          <p:spTgt spid="27"/>
                                        </p:tgtEl>
                                        <p:attrNameLst>
                                          <p:attrName>ppt_h</p:attrName>
                                        </p:attrNameLst>
                                      </p:cBhvr>
                                      <p:tavLst>
                                        <p:tav tm="0">
                                          <p:val>
                                            <p:fltVal val="0"/>
                                          </p:val>
                                        </p:tav>
                                        <p:tav tm="100000">
                                          <p:val>
                                            <p:strVal val="#ppt_h"/>
                                          </p:val>
                                        </p:tav>
                                      </p:tavLst>
                                    </p:anim>
                                    <p:animEffect transition="in" filter="fade">
                                      <p:cBhvr>
                                        <p:cTn id="56" dur="250"/>
                                        <p:tgtEl>
                                          <p:spTgt spid="27"/>
                                        </p:tgtEl>
                                      </p:cBhvr>
                                    </p:animEffect>
                                  </p:childTnLst>
                                </p:cTn>
                              </p:par>
                            </p:childTnLst>
                          </p:cTn>
                        </p:par>
                        <p:par>
                          <p:cTn id="57" fill="hold">
                            <p:stCondLst>
                              <p:cond delay="6000"/>
                            </p:stCondLst>
                            <p:childTnLst>
                              <p:par>
                                <p:cTn id="58" presetID="53" presetClass="entr" presetSubtype="16" fill="hold" grpId="0" nodeType="afterEffect">
                                  <p:stCondLst>
                                    <p:cond delay="0"/>
                                  </p:stCondLst>
                                  <p:childTnLst>
                                    <p:set>
                                      <p:cBhvr>
                                        <p:cTn id="59" dur="1" fill="hold">
                                          <p:stCondLst>
                                            <p:cond delay="0"/>
                                          </p:stCondLst>
                                        </p:cTn>
                                        <p:tgtEl>
                                          <p:spTgt spid="21"/>
                                        </p:tgtEl>
                                        <p:attrNameLst>
                                          <p:attrName>style.visibility</p:attrName>
                                        </p:attrNameLst>
                                      </p:cBhvr>
                                      <p:to>
                                        <p:strVal val="visible"/>
                                      </p:to>
                                    </p:set>
                                    <p:anim calcmode="lin" valueType="num">
                                      <p:cBhvr>
                                        <p:cTn id="60" dur="250" fill="hold"/>
                                        <p:tgtEl>
                                          <p:spTgt spid="21"/>
                                        </p:tgtEl>
                                        <p:attrNameLst>
                                          <p:attrName>ppt_w</p:attrName>
                                        </p:attrNameLst>
                                      </p:cBhvr>
                                      <p:tavLst>
                                        <p:tav tm="0">
                                          <p:val>
                                            <p:fltVal val="0"/>
                                          </p:val>
                                        </p:tav>
                                        <p:tav tm="100000">
                                          <p:val>
                                            <p:strVal val="#ppt_w"/>
                                          </p:val>
                                        </p:tav>
                                      </p:tavLst>
                                    </p:anim>
                                    <p:anim calcmode="lin" valueType="num">
                                      <p:cBhvr>
                                        <p:cTn id="61" dur="250" fill="hold"/>
                                        <p:tgtEl>
                                          <p:spTgt spid="21"/>
                                        </p:tgtEl>
                                        <p:attrNameLst>
                                          <p:attrName>ppt_h</p:attrName>
                                        </p:attrNameLst>
                                      </p:cBhvr>
                                      <p:tavLst>
                                        <p:tav tm="0">
                                          <p:val>
                                            <p:fltVal val="0"/>
                                          </p:val>
                                        </p:tav>
                                        <p:tav tm="100000">
                                          <p:val>
                                            <p:strVal val="#ppt_h"/>
                                          </p:val>
                                        </p:tav>
                                      </p:tavLst>
                                    </p:anim>
                                    <p:animEffect transition="in" filter="fade">
                                      <p:cBhvr>
                                        <p:cTn id="62" dur="250"/>
                                        <p:tgtEl>
                                          <p:spTgt spid="21"/>
                                        </p:tgtEl>
                                      </p:cBhvr>
                                    </p:animEffect>
                                  </p:childTnLst>
                                </p:cTn>
                              </p:par>
                            </p:childTnLst>
                          </p:cTn>
                        </p:par>
                        <p:par>
                          <p:cTn id="63" fill="hold">
                            <p:stCondLst>
                              <p:cond delay="6500"/>
                            </p:stCondLst>
                            <p:childTnLst>
                              <p:par>
                                <p:cTn id="64" presetID="6" presetClass="emph" presetSubtype="0" decel="100000" fill="hold" grpId="1" nodeType="afterEffect">
                                  <p:stCondLst>
                                    <p:cond delay="0"/>
                                  </p:stCondLst>
                                  <p:childTnLst>
                                    <p:animScale>
                                      <p:cBhvr>
                                        <p:cTn id="65" dur="250" fill="hold"/>
                                        <p:tgtEl>
                                          <p:spTgt spid="21"/>
                                        </p:tgtEl>
                                      </p:cBhvr>
                                      <p:by x="120000" y="120000"/>
                                    </p:animScale>
                                  </p:childTnLst>
                                </p:cTn>
                              </p:par>
                            </p:childTnLst>
                          </p:cTn>
                        </p:par>
                        <p:par>
                          <p:cTn id="66" fill="hold">
                            <p:stCondLst>
                              <p:cond delay="7000"/>
                            </p:stCondLst>
                            <p:childTnLst>
                              <p:par>
                                <p:cTn id="67" presetID="6" presetClass="emph" presetSubtype="0" decel="100000" fill="hold" grpId="2" nodeType="afterEffect">
                                  <p:stCondLst>
                                    <p:cond delay="0"/>
                                  </p:stCondLst>
                                  <p:childTnLst>
                                    <p:animScale>
                                      <p:cBhvr>
                                        <p:cTn id="68" dur="250" fill="hold"/>
                                        <p:tgtEl>
                                          <p:spTgt spid="21"/>
                                        </p:tgtEl>
                                      </p:cBhvr>
                                      <p:by x="83000" y="83000"/>
                                    </p:animScale>
                                  </p:childTnLst>
                                </p:cTn>
                              </p:par>
                            </p:childTnLst>
                          </p:cTn>
                        </p:par>
                        <p:par>
                          <p:cTn id="69" fill="hold">
                            <p:stCondLst>
                              <p:cond delay="7500"/>
                            </p:stCondLst>
                            <p:childTnLst>
                              <p:par>
                                <p:cTn id="70" presetID="12" presetClass="entr" presetSubtype="8" fill="hold" grpId="0" nodeType="afterEffect">
                                  <p:stCondLst>
                                    <p:cond delay="0"/>
                                  </p:stCondLst>
                                  <p:childTnLst>
                                    <p:set>
                                      <p:cBhvr>
                                        <p:cTn id="71" dur="1" fill="hold">
                                          <p:stCondLst>
                                            <p:cond delay="0"/>
                                          </p:stCondLst>
                                        </p:cTn>
                                        <p:tgtEl>
                                          <p:spTgt spid="22"/>
                                        </p:tgtEl>
                                        <p:attrNameLst>
                                          <p:attrName>style.visibility</p:attrName>
                                        </p:attrNameLst>
                                      </p:cBhvr>
                                      <p:to>
                                        <p:strVal val="visible"/>
                                      </p:to>
                                    </p:set>
                                    <p:anim calcmode="lin" valueType="num">
                                      <p:cBhvr additive="base">
                                        <p:cTn id="72" dur="500"/>
                                        <p:tgtEl>
                                          <p:spTgt spid="22"/>
                                        </p:tgtEl>
                                        <p:attrNameLst>
                                          <p:attrName>ppt_x</p:attrName>
                                        </p:attrNameLst>
                                      </p:cBhvr>
                                      <p:tavLst>
                                        <p:tav tm="0">
                                          <p:val>
                                            <p:strVal val="#ppt_x-#ppt_w*1.125000"/>
                                          </p:val>
                                        </p:tav>
                                        <p:tav tm="100000">
                                          <p:val>
                                            <p:strVal val="#ppt_x"/>
                                          </p:val>
                                        </p:tav>
                                      </p:tavLst>
                                    </p:anim>
                                    <p:animEffect transition="in" filter="wipe(right)">
                                      <p:cBhvr>
                                        <p:cTn id="73" dur="500"/>
                                        <p:tgtEl>
                                          <p:spTgt spid="22"/>
                                        </p:tgtEl>
                                      </p:cBhvr>
                                    </p:animEffect>
                                  </p:childTnLst>
                                </p:cTn>
                              </p:par>
                            </p:childTnLst>
                          </p:cTn>
                        </p:par>
                        <p:par>
                          <p:cTn id="74" fill="hold">
                            <p:stCondLst>
                              <p:cond delay="8000"/>
                            </p:stCondLst>
                            <p:childTnLst>
                              <p:par>
                                <p:cTn id="75" presetID="53" presetClass="entr" presetSubtype="16" fill="hold" grpId="0" nodeType="afterEffect">
                                  <p:stCondLst>
                                    <p:cond delay="0"/>
                                  </p:stCondLst>
                                  <p:iterate type="lt">
                                    <p:tmPct val="10000"/>
                                  </p:iterate>
                                  <p:childTnLst>
                                    <p:set>
                                      <p:cBhvr>
                                        <p:cTn id="76" dur="1" fill="hold">
                                          <p:stCondLst>
                                            <p:cond delay="0"/>
                                          </p:stCondLst>
                                        </p:cTn>
                                        <p:tgtEl>
                                          <p:spTgt spid="28"/>
                                        </p:tgtEl>
                                        <p:attrNameLst>
                                          <p:attrName>style.visibility</p:attrName>
                                        </p:attrNameLst>
                                      </p:cBhvr>
                                      <p:to>
                                        <p:strVal val="visible"/>
                                      </p:to>
                                    </p:set>
                                    <p:anim calcmode="lin" valueType="num">
                                      <p:cBhvr>
                                        <p:cTn id="77" dur="250" fill="hold"/>
                                        <p:tgtEl>
                                          <p:spTgt spid="28"/>
                                        </p:tgtEl>
                                        <p:attrNameLst>
                                          <p:attrName>ppt_w</p:attrName>
                                        </p:attrNameLst>
                                      </p:cBhvr>
                                      <p:tavLst>
                                        <p:tav tm="0">
                                          <p:val>
                                            <p:fltVal val="0"/>
                                          </p:val>
                                        </p:tav>
                                        <p:tav tm="100000">
                                          <p:val>
                                            <p:strVal val="#ppt_w"/>
                                          </p:val>
                                        </p:tav>
                                      </p:tavLst>
                                    </p:anim>
                                    <p:anim calcmode="lin" valueType="num">
                                      <p:cBhvr>
                                        <p:cTn id="78" dur="250" fill="hold"/>
                                        <p:tgtEl>
                                          <p:spTgt spid="28"/>
                                        </p:tgtEl>
                                        <p:attrNameLst>
                                          <p:attrName>ppt_h</p:attrName>
                                        </p:attrNameLst>
                                      </p:cBhvr>
                                      <p:tavLst>
                                        <p:tav tm="0">
                                          <p:val>
                                            <p:fltVal val="0"/>
                                          </p:val>
                                        </p:tav>
                                        <p:tav tm="100000">
                                          <p:val>
                                            <p:strVal val="#ppt_h"/>
                                          </p:val>
                                        </p:tav>
                                      </p:tavLst>
                                    </p:anim>
                                    <p:animEffect transition="in" filter="fade">
                                      <p:cBhvr>
                                        <p:cTn id="79" dur="25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2" grpId="0"/>
      <p:bldP spid="13" grpId="0"/>
      <p:bldP spid="14" grpId="0" animBg="1"/>
      <p:bldP spid="14" grpId="1" animBg="1"/>
      <p:bldP spid="14" grpId="2" animBg="1"/>
      <p:bldP spid="16" grpId="0" animBg="1"/>
      <p:bldP spid="21" grpId="0" animBg="1"/>
      <p:bldP spid="21" grpId="1" animBg="1"/>
      <p:bldP spid="21" grpId="2" animBg="1"/>
      <p:bldP spid="22" grpId="0" animBg="1"/>
      <p:bldP spid="27" grpId="0"/>
      <p:bldP spid="28"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88923" y="246423"/>
            <a:ext cx="4103077" cy="675011"/>
          </a:xfrm>
          <a:prstGeom prst="rect">
            <a:avLst/>
          </a:prstGeom>
        </p:spPr>
      </p:pic>
      <p:cxnSp>
        <p:nvCxnSpPr>
          <p:cNvPr id="3" name="直接连接符 2"/>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060287" y="353095"/>
            <a:ext cx="5262188" cy="461665"/>
          </a:xfrm>
          <a:prstGeom prst="rect">
            <a:avLst/>
          </a:prstGeom>
        </p:spPr>
        <p:txBody>
          <a:bodyPr wrap="square">
            <a:spAutoFit/>
          </a:bodyPr>
          <a:lstStyle/>
          <a:p>
            <a:r>
              <a:rPr lang="zh-CN" altLang="en-US" sz="2400" b="1" dirty="0" smtClean="0">
                <a:solidFill>
                  <a:schemeClr val="accent1"/>
                </a:solidFill>
                <a:latin typeface="微软雅黑" panose="020B0503020204020204" pitchFamily="34" charset="-122"/>
                <a:ea typeface="微软雅黑" panose="020B0503020204020204" pitchFamily="34" charset="-122"/>
              </a:rPr>
              <a:t>第二部分：总则</a:t>
            </a:r>
            <a:endParaRPr lang="zh-CN" altLang="en-US" sz="2400" b="1" dirty="0">
              <a:solidFill>
                <a:srgbClr val="C00000"/>
              </a:solidFill>
              <a:latin typeface="微软雅黑" panose="020B0503020204020204" pitchFamily="34" charset="-122"/>
              <a:ea typeface="微软雅黑" panose="020B0503020204020204" pitchFamily="34" charset="-122"/>
            </a:endParaRPr>
          </a:p>
        </p:txBody>
      </p:sp>
      <p:sp>
        <p:nvSpPr>
          <p:cNvPr id="5" name="Freeform 29"/>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6" name="Freeform 5"/>
          <p:cNvSpPr/>
          <p:nvPr/>
        </p:nvSpPr>
        <p:spPr bwMode="auto">
          <a:xfrm>
            <a:off x="2134024" y="2343480"/>
            <a:ext cx="1520530" cy="311615"/>
          </a:xfrm>
          <a:custGeom>
            <a:avLst/>
            <a:gdLst>
              <a:gd name="T0" fmla="*/ 0 w 5290"/>
              <a:gd name="T1" fmla="*/ 0 h 1083"/>
              <a:gd name="T2" fmla="*/ 3703 w 5290"/>
              <a:gd name="T3" fmla="*/ 0 h 1083"/>
              <a:gd name="T4" fmla="*/ 5290 w 5290"/>
              <a:gd name="T5" fmla="*/ 1083 h 1083"/>
              <a:gd name="T6" fmla="*/ 3774 w 5290"/>
              <a:gd name="T7" fmla="*/ 157 h 1083"/>
              <a:gd name="T8" fmla="*/ 0 w 5290"/>
              <a:gd name="T9" fmla="*/ 157 h 1083"/>
              <a:gd name="T10" fmla="*/ 0 w 5290"/>
              <a:gd name="T11" fmla="*/ 0 h 1083"/>
            </a:gdLst>
            <a:ahLst/>
            <a:cxnLst>
              <a:cxn ang="0">
                <a:pos x="T0" y="T1"/>
              </a:cxn>
              <a:cxn ang="0">
                <a:pos x="T2" y="T3"/>
              </a:cxn>
              <a:cxn ang="0">
                <a:pos x="T4" y="T5"/>
              </a:cxn>
              <a:cxn ang="0">
                <a:pos x="T6" y="T7"/>
              </a:cxn>
              <a:cxn ang="0">
                <a:pos x="T8" y="T9"/>
              </a:cxn>
              <a:cxn ang="0">
                <a:pos x="T10" y="T11"/>
              </a:cxn>
            </a:cxnLst>
            <a:rect l="0" t="0" r="r" b="b"/>
            <a:pathLst>
              <a:path w="5290" h="1083">
                <a:moveTo>
                  <a:pt x="0" y="0"/>
                </a:moveTo>
                <a:lnTo>
                  <a:pt x="3703" y="0"/>
                </a:lnTo>
                <a:cubicBezTo>
                  <a:pt x="4422" y="0"/>
                  <a:pt x="5040" y="451"/>
                  <a:pt x="5290" y="1083"/>
                </a:cubicBezTo>
                <a:cubicBezTo>
                  <a:pt x="5006" y="534"/>
                  <a:pt x="4432" y="157"/>
                  <a:pt x="3774" y="157"/>
                </a:cubicBezTo>
                <a:lnTo>
                  <a:pt x="0" y="157"/>
                </a:lnTo>
                <a:lnTo>
                  <a:pt x="0" y="0"/>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7" name="Freeform 6"/>
          <p:cNvSpPr/>
          <p:nvPr/>
        </p:nvSpPr>
        <p:spPr bwMode="auto">
          <a:xfrm>
            <a:off x="787271" y="4686221"/>
            <a:ext cx="2839573" cy="311615"/>
          </a:xfrm>
          <a:custGeom>
            <a:avLst/>
            <a:gdLst>
              <a:gd name="T0" fmla="*/ 9880 w 9880"/>
              <a:gd name="T1" fmla="*/ 1083 h 1083"/>
              <a:gd name="T2" fmla="*/ 1586 w 9880"/>
              <a:gd name="T3" fmla="*/ 1083 h 1083"/>
              <a:gd name="T4" fmla="*/ 0 w 9880"/>
              <a:gd name="T5" fmla="*/ 0 h 1083"/>
              <a:gd name="T6" fmla="*/ 1515 w 9880"/>
              <a:gd name="T7" fmla="*/ 926 h 1083"/>
              <a:gd name="T8" fmla="*/ 9880 w 9880"/>
              <a:gd name="T9" fmla="*/ 926 h 1083"/>
              <a:gd name="T10" fmla="*/ 9880 w 9880"/>
              <a:gd name="T11" fmla="*/ 1083 h 1083"/>
            </a:gdLst>
            <a:ahLst/>
            <a:cxnLst>
              <a:cxn ang="0">
                <a:pos x="T0" y="T1"/>
              </a:cxn>
              <a:cxn ang="0">
                <a:pos x="T2" y="T3"/>
              </a:cxn>
              <a:cxn ang="0">
                <a:pos x="T4" y="T5"/>
              </a:cxn>
              <a:cxn ang="0">
                <a:pos x="T6" y="T7"/>
              </a:cxn>
              <a:cxn ang="0">
                <a:pos x="T8" y="T9"/>
              </a:cxn>
              <a:cxn ang="0">
                <a:pos x="T10" y="T11"/>
              </a:cxn>
            </a:cxnLst>
            <a:rect l="0" t="0" r="r" b="b"/>
            <a:pathLst>
              <a:path w="9880" h="1083">
                <a:moveTo>
                  <a:pt x="9880" y="1083"/>
                </a:moveTo>
                <a:lnTo>
                  <a:pt x="1586" y="1083"/>
                </a:lnTo>
                <a:cubicBezTo>
                  <a:pt x="868" y="1083"/>
                  <a:pt x="250" y="632"/>
                  <a:pt x="0" y="0"/>
                </a:cubicBezTo>
                <a:cubicBezTo>
                  <a:pt x="284" y="549"/>
                  <a:pt x="858" y="926"/>
                  <a:pt x="1515" y="926"/>
                </a:cubicBezTo>
                <a:lnTo>
                  <a:pt x="9880" y="926"/>
                </a:lnTo>
                <a:lnTo>
                  <a:pt x="9880" y="1083"/>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8" name="Oval 7"/>
          <p:cNvSpPr>
            <a:spLocks noChangeArrowheads="1"/>
          </p:cNvSpPr>
          <p:nvPr/>
        </p:nvSpPr>
        <p:spPr bwMode="auto">
          <a:xfrm>
            <a:off x="844838" y="2339725"/>
            <a:ext cx="1182634" cy="1182634"/>
          </a:xfrm>
          <a:prstGeom prst="ellipse">
            <a:avLst/>
          </a:prstGeom>
          <a:solidFill>
            <a:schemeClr val="accent1"/>
          </a:solidFill>
          <a:ln>
            <a:noFill/>
          </a:ln>
        </p:spPr>
        <p:txBody>
          <a:bodyPr vert="horz" wrap="square" lIns="91440" tIns="45720" rIns="91440" bIns="45720" numCol="1" anchor="t" anchorCtr="0" compatLnSpc="1"/>
          <a:lstStyle/>
          <a:p>
            <a:endParaRPr lang="zh-CN" altLang="en-US"/>
          </a:p>
        </p:txBody>
      </p:sp>
      <p:cxnSp>
        <p:nvCxnSpPr>
          <p:cNvPr id="9" name="直接连接符 8"/>
          <p:cNvCxnSpPr/>
          <p:nvPr/>
        </p:nvCxnSpPr>
        <p:spPr>
          <a:xfrm>
            <a:off x="890844" y="3670658"/>
            <a:ext cx="2736000" cy="0"/>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482496" y="4056771"/>
            <a:ext cx="3547241" cy="584775"/>
          </a:xfrm>
          <a:prstGeom prst="rect">
            <a:avLst/>
          </a:prstGeom>
          <a:noFill/>
          <a:effectLst/>
        </p:spPr>
        <p:txBody>
          <a:bodyPr wrap="square" rtlCol="0">
            <a:spAutoFit/>
          </a:bodyPr>
          <a:lstStyle>
            <a:defPPr>
              <a:defRPr lang="zh-CN"/>
            </a:defPPr>
            <a:lvl1pPr algn="ctr">
              <a:defRPr sz="2400">
                <a:solidFill>
                  <a:srgbClr val="C80000"/>
                </a:solidFill>
                <a:effectLst/>
                <a:latin typeface="微软雅黑" panose="020B0503020204020204" pitchFamily="34" charset="-122"/>
                <a:ea typeface="微软雅黑" panose="020B0503020204020204" pitchFamily="34" charset="-122"/>
              </a:defRPr>
            </a:lvl1pPr>
          </a:lstStyle>
          <a:p>
            <a:r>
              <a:rPr lang="zh-CN" altLang="en-US" sz="3200" b="1" dirty="0" smtClean="0">
                <a:gradFill>
                  <a:gsLst>
                    <a:gs pos="60000">
                      <a:srgbClr val="D40000"/>
                    </a:gs>
                    <a:gs pos="0">
                      <a:srgbClr val="D40000"/>
                    </a:gs>
                    <a:gs pos="80000">
                      <a:srgbClr val="640000"/>
                    </a:gs>
                    <a:gs pos="100000">
                      <a:srgbClr val="640000"/>
                    </a:gs>
                  </a:gsLst>
                  <a:lin ang="5400000" scaled="0"/>
                </a:gradFill>
              </a:rPr>
              <a:t>政治纪律</a:t>
            </a:r>
            <a:endParaRPr lang="zh-CN" altLang="en-US" sz="3200" b="1" dirty="0">
              <a:gradFill>
                <a:gsLst>
                  <a:gs pos="60000">
                    <a:srgbClr val="D40000"/>
                  </a:gs>
                  <a:gs pos="0">
                    <a:srgbClr val="D40000"/>
                  </a:gs>
                  <a:gs pos="80000">
                    <a:srgbClr val="640000"/>
                  </a:gs>
                  <a:gs pos="100000">
                    <a:srgbClr val="640000"/>
                  </a:gs>
                </a:gsLst>
                <a:lin ang="5400000" scaled="0"/>
              </a:gradFill>
            </a:endParaRPr>
          </a:p>
        </p:txBody>
      </p:sp>
      <p:sp>
        <p:nvSpPr>
          <p:cNvPr id="13" name="矩形 12"/>
          <p:cNvSpPr/>
          <p:nvPr/>
        </p:nvSpPr>
        <p:spPr>
          <a:xfrm>
            <a:off x="2062556" y="2817722"/>
            <a:ext cx="1668845" cy="523220"/>
          </a:xfrm>
          <a:prstGeom prst="rect">
            <a:avLst/>
          </a:prstGeom>
        </p:spPr>
        <p:txBody>
          <a:bodyPr wrap="square">
            <a:spAutoFit/>
          </a:bodyPr>
          <a:lstStyle/>
          <a:p>
            <a:pPr algn="ctr"/>
            <a:r>
              <a:rPr lang="zh-CN" altLang="en-US" sz="2800" b="1" dirty="0" smtClean="0">
                <a:solidFill>
                  <a:srgbClr val="C00000"/>
                </a:solidFill>
                <a:latin typeface="微软雅黑" panose="020B0503020204020204" pitchFamily="34" charset="-122"/>
                <a:ea typeface="微软雅黑" panose="020B0503020204020204" pitchFamily="34" charset="-122"/>
              </a:rPr>
              <a:t>第六章</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4" name="圆角矩形 13"/>
          <p:cNvSpPr/>
          <p:nvPr/>
        </p:nvSpPr>
        <p:spPr>
          <a:xfrm>
            <a:off x="4161880" y="1936163"/>
            <a:ext cx="1274247" cy="1642609"/>
          </a:xfrm>
          <a:prstGeom prst="roundRect">
            <a:avLst/>
          </a:prstGeom>
          <a:solidFill>
            <a:schemeClr val="accent1"/>
          </a:solidFill>
          <a:ln>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smtClean="0">
                <a:latin typeface="微软雅黑" panose="020B0503020204020204" pitchFamily="34" charset="-122"/>
                <a:ea typeface="微软雅黑" panose="020B0503020204020204" pitchFamily="34" charset="-122"/>
              </a:rPr>
              <a:t>2018</a:t>
            </a:r>
            <a:r>
              <a:rPr lang="zh-CN" altLang="en-US" sz="1600" b="1" dirty="0" smtClean="0">
                <a:latin typeface="微软雅黑" panose="020B0503020204020204" pitchFamily="34" charset="-122"/>
                <a:ea typeface="微软雅黑" panose="020B0503020204020204" pitchFamily="34" charset="-122"/>
              </a:rPr>
              <a:t>条例</a:t>
            </a:r>
            <a:endParaRPr lang="en-US" altLang="zh-CN" sz="1600" b="1" dirty="0" smtClean="0">
              <a:latin typeface="微软雅黑" panose="020B0503020204020204" pitchFamily="34" charset="-122"/>
              <a:ea typeface="微软雅黑" panose="020B0503020204020204" pitchFamily="34" charset="-122"/>
            </a:endParaRPr>
          </a:p>
          <a:p>
            <a:pPr algn="ctr"/>
            <a:r>
              <a:rPr lang="zh-CN" altLang="en-US" sz="1600" b="1" dirty="0" smtClean="0">
                <a:latin typeface="微软雅黑" panose="020B0503020204020204" pitchFamily="34" charset="-122"/>
                <a:ea typeface="微软雅黑" panose="020B0503020204020204" pitchFamily="34" charset="-122"/>
              </a:rPr>
              <a:t>第</a:t>
            </a:r>
            <a:r>
              <a:rPr lang="en-US" altLang="zh-CN" sz="1600" b="1" dirty="0" smtClean="0">
                <a:latin typeface="微软雅黑" panose="020B0503020204020204" pitchFamily="34" charset="-122"/>
                <a:ea typeface="微软雅黑" panose="020B0503020204020204" pitchFamily="34" charset="-122"/>
              </a:rPr>
              <a:t>54</a:t>
            </a:r>
            <a:r>
              <a:rPr lang="zh-CN" altLang="en-US" sz="1600" b="1" dirty="0" smtClean="0">
                <a:latin typeface="微软雅黑" panose="020B0503020204020204" pitchFamily="34" charset="-122"/>
                <a:ea typeface="微软雅黑" panose="020B0503020204020204" pitchFamily="34" charset="-122"/>
              </a:rPr>
              <a:t>条</a:t>
            </a:r>
            <a:endParaRPr lang="zh-CN" altLang="en-US" sz="1600" b="1" dirty="0">
              <a:latin typeface="微软雅黑" panose="020B0503020204020204" pitchFamily="34" charset="-122"/>
              <a:ea typeface="微软雅黑" panose="020B0503020204020204" pitchFamily="34" charset="-122"/>
            </a:endParaRPr>
          </a:p>
        </p:txBody>
      </p:sp>
      <p:sp>
        <p:nvSpPr>
          <p:cNvPr id="16" name="圆角矩形 15"/>
          <p:cNvSpPr/>
          <p:nvPr/>
        </p:nvSpPr>
        <p:spPr>
          <a:xfrm>
            <a:off x="4161881" y="1945878"/>
            <a:ext cx="7630726" cy="1632894"/>
          </a:xfrm>
          <a:prstGeom prst="roundRect">
            <a:avLst/>
          </a:prstGeom>
          <a:noFill/>
          <a:ln w="12700">
            <a:solidFill>
              <a:schemeClr val="tx2"/>
            </a:solidFill>
          </a:ln>
        </p:spPr>
        <p:txBody>
          <a:bodyPr vert="horz" wrap="square" lIns="91440" tIns="45720" rIns="91440" bIns="45720" numCol="1" anchor="t" anchorCtr="0" compatLnSpc="1"/>
          <a:lstStyle/>
          <a:p>
            <a:endParaRPr lang="zh-CN" altLang="en-US"/>
          </a:p>
        </p:txBody>
      </p:sp>
      <p:sp>
        <p:nvSpPr>
          <p:cNvPr id="21" name="圆角矩形 20"/>
          <p:cNvSpPr/>
          <p:nvPr/>
        </p:nvSpPr>
        <p:spPr>
          <a:xfrm>
            <a:off x="4161881" y="3804369"/>
            <a:ext cx="1274247" cy="1548024"/>
          </a:xfrm>
          <a:prstGeom prst="roundRect">
            <a:avLst/>
          </a:prstGeom>
          <a:solidFill>
            <a:schemeClr val="accent1"/>
          </a:solidFill>
          <a:ln>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smtClean="0">
                <a:latin typeface="微软雅黑" panose="020B0503020204020204" pitchFamily="34" charset="-122"/>
                <a:ea typeface="微软雅黑" panose="020B0503020204020204" pitchFamily="34" charset="-122"/>
              </a:rPr>
              <a:t>2015</a:t>
            </a:r>
            <a:r>
              <a:rPr lang="zh-CN" altLang="en-US" sz="1600" b="1" dirty="0" smtClean="0">
                <a:latin typeface="微软雅黑" panose="020B0503020204020204" pitchFamily="34" charset="-122"/>
                <a:ea typeface="微软雅黑" panose="020B0503020204020204" pitchFamily="34" charset="-122"/>
              </a:rPr>
              <a:t>条例</a:t>
            </a:r>
            <a:endParaRPr lang="en-US" altLang="zh-CN" sz="1600" b="1" dirty="0">
              <a:latin typeface="微软雅黑" panose="020B0503020204020204" pitchFamily="34" charset="-122"/>
              <a:ea typeface="微软雅黑" panose="020B0503020204020204" pitchFamily="34" charset="-122"/>
            </a:endParaRPr>
          </a:p>
          <a:p>
            <a:pPr algn="ctr"/>
            <a:r>
              <a:rPr lang="zh-CN" altLang="en-US" sz="1600" b="1" dirty="0" smtClean="0">
                <a:latin typeface="微软雅黑" panose="020B0503020204020204" pitchFamily="34" charset="-122"/>
                <a:ea typeface="微软雅黑" panose="020B0503020204020204" pitchFamily="34" charset="-122"/>
              </a:rPr>
              <a:t>第</a:t>
            </a:r>
            <a:r>
              <a:rPr lang="en-US" altLang="zh-CN" sz="1600" b="1" dirty="0" smtClean="0">
                <a:latin typeface="微软雅黑" panose="020B0503020204020204" pitchFamily="34" charset="-122"/>
                <a:ea typeface="微软雅黑" panose="020B0503020204020204" pitchFamily="34" charset="-122"/>
              </a:rPr>
              <a:t>66</a:t>
            </a:r>
            <a:r>
              <a:rPr lang="zh-CN" altLang="en-US" sz="1600" b="1" dirty="0" smtClean="0">
                <a:latin typeface="微软雅黑" panose="020B0503020204020204" pitchFamily="34" charset="-122"/>
                <a:ea typeface="微软雅黑" panose="020B0503020204020204" pitchFamily="34" charset="-122"/>
              </a:rPr>
              <a:t>条</a:t>
            </a:r>
            <a:endParaRPr lang="en-US" altLang="zh-CN" sz="1600" b="1" dirty="0" smtClean="0">
              <a:latin typeface="微软雅黑" panose="020B0503020204020204" pitchFamily="34" charset="-122"/>
              <a:ea typeface="微软雅黑" panose="020B0503020204020204" pitchFamily="34" charset="-122"/>
            </a:endParaRPr>
          </a:p>
          <a:p>
            <a:pPr algn="ctr"/>
            <a:r>
              <a:rPr lang="zh-CN" altLang="en-US" sz="1600" b="1" dirty="0">
                <a:latin typeface="微软雅黑" panose="020B0503020204020204" pitchFamily="34" charset="-122"/>
                <a:ea typeface="微软雅黑" panose="020B0503020204020204" pitchFamily="34" charset="-122"/>
              </a:rPr>
              <a:t>第一款</a:t>
            </a:r>
          </a:p>
          <a:p>
            <a:pPr algn="ctr"/>
            <a:r>
              <a:rPr lang="zh-CN" altLang="en-US" sz="1400" b="1" dirty="0">
                <a:latin typeface="微软雅黑" panose="020B0503020204020204" pitchFamily="34" charset="-122"/>
                <a:ea typeface="微软雅黑" panose="020B0503020204020204" pitchFamily="34" charset="-122"/>
              </a:rPr>
              <a:t>（组织纪律）</a:t>
            </a:r>
          </a:p>
        </p:txBody>
      </p:sp>
      <p:sp>
        <p:nvSpPr>
          <p:cNvPr id="22" name="圆角矩形 21"/>
          <p:cNvSpPr/>
          <p:nvPr/>
        </p:nvSpPr>
        <p:spPr>
          <a:xfrm>
            <a:off x="4161882" y="3804369"/>
            <a:ext cx="7630726" cy="1548024"/>
          </a:xfrm>
          <a:prstGeom prst="roundRect">
            <a:avLst/>
          </a:prstGeom>
          <a:noFill/>
          <a:ln w="12700">
            <a:solidFill>
              <a:schemeClr val="tx2"/>
            </a:solidFill>
          </a:ln>
        </p:spPr>
        <p:txBody>
          <a:bodyPr vert="horz" wrap="square" lIns="91440" tIns="45720" rIns="91440" bIns="45720" numCol="1" anchor="t" anchorCtr="0" compatLnSpc="1"/>
          <a:lstStyle/>
          <a:p>
            <a:endParaRPr lang="zh-CN" altLang="en-US"/>
          </a:p>
        </p:txBody>
      </p:sp>
      <p:sp>
        <p:nvSpPr>
          <p:cNvPr id="27" name="矩形 26"/>
          <p:cNvSpPr/>
          <p:nvPr/>
        </p:nvSpPr>
        <p:spPr>
          <a:xfrm>
            <a:off x="5516240" y="2192805"/>
            <a:ext cx="6205422" cy="1198880"/>
          </a:xfrm>
          <a:prstGeom prst="rect">
            <a:avLst/>
          </a:prstGeom>
          <a:noFill/>
        </p:spPr>
        <p:txBody>
          <a:bodyPr wrap="square">
            <a:spAutoFit/>
          </a:bodyPr>
          <a:lstStyle/>
          <a:p>
            <a:pPr>
              <a:lnSpc>
                <a:spcPct val="150000"/>
              </a:lnSpc>
            </a:pPr>
            <a:r>
              <a:rPr lang="zh-CN" altLang="en-US" sz="1600" b="1" dirty="0">
                <a:latin typeface="微软雅黑" panose="020B0503020204020204" pitchFamily="34" charset="-122"/>
                <a:ea typeface="微软雅黑" panose="020B0503020204020204" pitchFamily="34" charset="-122"/>
              </a:rPr>
              <a:t>不按照有关规定向组织请示、报告重大事项，情节较重的，给予警告或者严重警告处分；情节严重的，给予撤销党内职务或者留党察看处分。 </a:t>
            </a:r>
          </a:p>
        </p:txBody>
      </p:sp>
      <p:sp>
        <p:nvSpPr>
          <p:cNvPr id="28" name="矩形 27"/>
          <p:cNvSpPr/>
          <p:nvPr/>
        </p:nvSpPr>
        <p:spPr>
          <a:xfrm>
            <a:off x="5588876" y="3955231"/>
            <a:ext cx="6132786" cy="1198880"/>
          </a:xfrm>
          <a:prstGeom prst="rect">
            <a:avLst/>
          </a:prstGeom>
          <a:noFill/>
        </p:spPr>
        <p:txBody>
          <a:bodyPr wrap="square">
            <a:spAutoFit/>
          </a:bodyPr>
          <a:lstStyle/>
          <a:p>
            <a:pPr>
              <a:lnSpc>
                <a:spcPct val="150000"/>
              </a:lnSpc>
            </a:pPr>
            <a:r>
              <a:rPr lang="zh-CN" altLang="en-US" sz="1600" b="1" dirty="0">
                <a:latin typeface="微软雅黑" panose="020B0503020204020204" pitchFamily="34" charset="-122"/>
                <a:ea typeface="微软雅黑" panose="020B0503020204020204" pitchFamily="34" charset="-122"/>
              </a:rPr>
              <a:t>不按照有关规定或者工作要求，向组织请示报告重大问题、重要事项的，给予警告或者严重警告处分；情节严重的，给予撤销党内职务或者留党察看处分。</a:t>
            </a:r>
          </a:p>
        </p:txBody>
      </p:sp>
      <p:pic>
        <p:nvPicPr>
          <p:cNvPr id="23" name="图片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7656" y="5943600"/>
            <a:ext cx="6228769" cy="9144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250" fill="hold"/>
                                        <p:tgtEl>
                                          <p:spTgt spid="8"/>
                                        </p:tgtEl>
                                        <p:attrNameLst>
                                          <p:attrName>ppt_w</p:attrName>
                                        </p:attrNameLst>
                                      </p:cBhvr>
                                      <p:tavLst>
                                        <p:tav tm="0">
                                          <p:val>
                                            <p:fltVal val="0"/>
                                          </p:val>
                                        </p:tav>
                                        <p:tav tm="100000">
                                          <p:val>
                                            <p:strVal val="#ppt_w"/>
                                          </p:val>
                                        </p:tav>
                                      </p:tavLst>
                                    </p:anim>
                                    <p:anim calcmode="lin" valueType="num">
                                      <p:cBhvr>
                                        <p:cTn id="8" dur="250" fill="hold"/>
                                        <p:tgtEl>
                                          <p:spTgt spid="8"/>
                                        </p:tgtEl>
                                        <p:attrNameLst>
                                          <p:attrName>ppt_h</p:attrName>
                                        </p:attrNameLst>
                                      </p:cBhvr>
                                      <p:tavLst>
                                        <p:tav tm="0">
                                          <p:val>
                                            <p:fltVal val="0"/>
                                          </p:val>
                                        </p:tav>
                                        <p:tav tm="100000">
                                          <p:val>
                                            <p:strVal val="#ppt_h"/>
                                          </p:val>
                                        </p:tav>
                                      </p:tavLst>
                                    </p:anim>
                                    <p:animEffect transition="in" filter="fade">
                                      <p:cBhvr>
                                        <p:cTn id="9" dur="250"/>
                                        <p:tgtEl>
                                          <p:spTgt spid="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250" fill="hold"/>
                                        <p:tgtEl>
                                          <p:spTgt spid="13"/>
                                        </p:tgtEl>
                                        <p:attrNameLst>
                                          <p:attrName>ppt_w</p:attrName>
                                        </p:attrNameLst>
                                      </p:cBhvr>
                                      <p:tavLst>
                                        <p:tav tm="0">
                                          <p:val>
                                            <p:fltVal val="0"/>
                                          </p:val>
                                        </p:tav>
                                        <p:tav tm="100000">
                                          <p:val>
                                            <p:strVal val="#ppt_w"/>
                                          </p:val>
                                        </p:tav>
                                      </p:tavLst>
                                    </p:anim>
                                    <p:anim calcmode="lin" valueType="num">
                                      <p:cBhvr>
                                        <p:cTn id="14" dur="250" fill="hold"/>
                                        <p:tgtEl>
                                          <p:spTgt spid="13"/>
                                        </p:tgtEl>
                                        <p:attrNameLst>
                                          <p:attrName>ppt_h</p:attrName>
                                        </p:attrNameLst>
                                      </p:cBhvr>
                                      <p:tavLst>
                                        <p:tav tm="0">
                                          <p:val>
                                            <p:fltVal val="0"/>
                                          </p:val>
                                        </p:tav>
                                        <p:tav tm="100000">
                                          <p:val>
                                            <p:strVal val="#ppt_h"/>
                                          </p:val>
                                        </p:tav>
                                      </p:tavLst>
                                    </p:anim>
                                    <p:animEffect transition="in" filter="fade">
                                      <p:cBhvr>
                                        <p:cTn id="15" dur="250"/>
                                        <p:tgtEl>
                                          <p:spTgt spid="13"/>
                                        </p:tgtEl>
                                      </p:cBhvr>
                                    </p:animEffect>
                                  </p:childTnLst>
                                </p:cTn>
                              </p:par>
                            </p:childTnLst>
                          </p:cTn>
                        </p:par>
                        <p:par>
                          <p:cTn id="16" fill="hold">
                            <p:stCondLst>
                              <p:cond delay="1000"/>
                            </p:stCondLst>
                            <p:childTnLst>
                              <p:par>
                                <p:cTn id="17" presetID="22" presetClass="entr" presetSubtype="8"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250"/>
                                        <p:tgtEl>
                                          <p:spTgt spid="9"/>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250" fill="hold"/>
                                        <p:tgtEl>
                                          <p:spTgt spid="12"/>
                                        </p:tgtEl>
                                        <p:attrNameLst>
                                          <p:attrName>ppt_w</p:attrName>
                                        </p:attrNameLst>
                                      </p:cBhvr>
                                      <p:tavLst>
                                        <p:tav tm="0">
                                          <p:val>
                                            <p:fltVal val="0"/>
                                          </p:val>
                                        </p:tav>
                                        <p:tav tm="100000">
                                          <p:val>
                                            <p:strVal val="#ppt_w"/>
                                          </p:val>
                                        </p:tav>
                                      </p:tavLst>
                                    </p:anim>
                                    <p:anim calcmode="lin" valueType="num">
                                      <p:cBhvr>
                                        <p:cTn id="24" dur="250" fill="hold"/>
                                        <p:tgtEl>
                                          <p:spTgt spid="12"/>
                                        </p:tgtEl>
                                        <p:attrNameLst>
                                          <p:attrName>ppt_h</p:attrName>
                                        </p:attrNameLst>
                                      </p:cBhvr>
                                      <p:tavLst>
                                        <p:tav tm="0">
                                          <p:val>
                                            <p:fltVal val="0"/>
                                          </p:val>
                                        </p:tav>
                                        <p:tav tm="100000">
                                          <p:val>
                                            <p:strVal val="#ppt_h"/>
                                          </p:val>
                                        </p:tav>
                                      </p:tavLst>
                                    </p:anim>
                                    <p:animEffect transition="in" filter="fade">
                                      <p:cBhvr>
                                        <p:cTn id="25" dur="250"/>
                                        <p:tgtEl>
                                          <p:spTgt spid="12"/>
                                        </p:tgtEl>
                                      </p:cBhvr>
                                    </p:animEffect>
                                  </p:childTnLst>
                                </p:cTn>
                              </p:par>
                            </p:childTnLst>
                          </p:cTn>
                        </p:par>
                        <p:par>
                          <p:cTn id="26" fill="hold">
                            <p:stCondLst>
                              <p:cond delay="2000"/>
                            </p:stCondLst>
                            <p:childTnLst>
                              <p:par>
                                <p:cTn id="27" presetID="22" presetClass="entr" presetSubtype="2"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right)">
                                      <p:cBhvr>
                                        <p:cTn id="29" dur="250"/>
                                        <p:tgtEl>
                                          <p:spTgt spid="7"/>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ipe(left)">
                                      <p:cBhvr>
                                        <p:cTn id="33" dur="250"/>
                                        <p:tgtEl>
                                          <p:spTgt spid="6"/>
                                        </p:tgtEl>
                                      </p:cBhvr>
                                    </p:animEffect>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p:cTn id="37" dur="250" fill="hold"/>
                                        <p:tgtEl>
                                          <p:spTgt spid="14"/>
                                        </p:tgtEl>
                                        <p:attrNameLst>
                                          <p:attrName>ppt_w</p:attrName>
                                        </p:attrNameLst>
                                      </p:cBhvr>
                                      <p:tavLst>
                                        <p:tav tm="0">
                                          <p:val>
                                            <p:fltVal val="0"/>
                                          </p:val>
                                        </p:tav>
                                        <p:tav tm="100000">
                                          <p:val>
                                            <p:strVal val="#ppt_w"/>
                                          </p:val>
                                        </p:tav>
                                      </p:tavLst>
                                    </p:anim>
                                    <p:anim calcmode="lin" valueType="num">
                                      <p:cBhvr>
                                        <p:cTn id="38" dur="250" fill="hold"/>
                                        <p:tgtEl>
                                          <p:spTgt spid="14"/>
                                        </p:tgtEl>
                                        <p:attrNameLst>
                                          <p:attrName>ppt_h</p:attrName>
                                        </p:attrNameLst>
                                      </p:cBhvr>
                                      <p:tavLst>
                                        <p:tav tm="0">
                                          <p:val>
                                            <p:fltVal val="0"/>
                                          </p:val>
                                        </p:tav>
                                        <p:tav tm="100000">
                                          <p:val>
                                            <p:strVal val="#ppt_h"/>
                                          </p:val>
                                        </p:tav>
                                      </p:tavLst>
                                    </p:anim>
                                    <p:animEffect transition="in" filter="fade">
                                      <p:cBhvr>
                                        <p:cTn id="39" dur="250"/>
                                        <p:tgtEl>
                                          <p:spTgt spid="14"/>
                                        </p:tgtEl>
                                      </p:cBhvr>
                                    </p:animEffect>
                                  </p:childTnLst>
                                </p:cTn>
                              </p:par>
                            </p:childTnLst>
                          </p:cTn>
                        </p:par>
                        <p:par>
                          <p:cTn id="40" fill="hold">
                            <p:stCondLst>
                              <p:cond delay="3500"/>
                            </p:stCondLst>
                            <p:childTnLst>
                              <p:par>
                                <p:cTn id="41" presetID="6" presetClass="emph" presetSubtype="0" decel="100000" fill="hold" grpId="1" nodeType="afterEffect">
                                  <p:stCondLst>
                                    <p:cond delay="0"/>
                                  </p:stCondLst>
                                  <p:childTnLst>
                                    <p:animScale>
                                      <p:cBhvr>
                                        <p:cTn id="42" dur="250" fill="hold"/>
                                        <p:tgtEl>
                                          <p:spTgt spid="14"/>
                                        </p:tgtEl>
                                      </p:cBhvr>
                                      <p:by x="120000" y="120000"/>
                                    </p:animScale>
                                  </p:childTnLst>
                                </p:cTn>
                              </p:par>
                            </p:childTnLst>
                          </p:cTn>
                        </p:par>
                        <p:par>
                          <p:cTn id="43" fill="hold">
                            <p:stCondLst>
                              <p:cond delay="4000"/>
                            </p:stCondLst>
                            <p:childTnLst>
                              <p:par>
                                <p:cTn id="44" presetID="6" presetClass="emph" presetSubtype="0" decel="100000" fill="hold" grpId="2" nodeType="afterEffect">
                                  <p:stCondLst>
                                    <p:cond delay="0"/>
                                  </p:stCondLst>
                                  <p:childTnLst>
                                    <p:animScale>
                                      <p:cBhvr>
                                        <p:cTn id="45" dur="250" fill="hold"/>
                                        <p:tgtEl>
                                          <p:spTgt spid="14"/>
                                        </p:tgtEl>
                                      </p:cBhvr>
                                      <p:by x="83000" y="83000"/>
                                    </p:animScale>
                                  </p:childTnLst>
                                </p:cTn>
                              </p:par>
                            </p:childTnLst>
                          </p:cTn>
                        </p:par>
                        <p:par>
                          <p:cTn id="46" fill="hold">
                            <p:stCondLst>
                              <p:cond delay="4500"/>
                            </p:stCondLst>
                            <p:childTnLst>
                              <p:par>
                                <p:cTn id="47" presetID="12" presetClass="entr" presetSubtype="8" fill="hold" grpId="0" nodeType="after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additive="base">
                                        <p:cTn id="49" dur="500"/>
                                        <p:tgtEl>
                                          <p:spTgt spid="16"/>
                                        </p:tgtEl>
                                        <p:attrNameLst>
                                          <p:attrName>ppt_x</p:attrName>
                                        </p:attrNameLst>
                                      </p:cBhvr>
                                      <p:tavLst>
                                        <p:tav tm="0">
                                          <p:val>
                                            <p:strVal val="#ppt_x-#ppt_w*1.125000"/>
                                          </p:val>
                                        </p:tav>
                                        <p:tav tm="100000">
                                          <p:val>
                                            <p:strVal val="#ppt_x"/>
                                          </p:val>
                                        </p:tav>
                                      </p:tavLst>
                                    </p:anim>
                                    <p:animEffect transition="in" filter="wipe(right)">
                                      <p:cBhvr>
                                        <p:cTn id="50" dur="500"/>
                                        <p:tgtEl>
                                          <p:spTgt spid="16"/>
                                        </p:tgtEl>
                                      </p:cBhvr>
                                    </p:animEffect>
                                  </p:childTnLst>
                                </p:cTn>
                              </p:par>
                            </p:childTnLst>
                          </p:cTn>
                        </p:par>
                        <p:par>
                          <p:cTn id="51" fill="hold">
                            <p:stCondLst>
                              <p:cond delay="5000"/>
                            </p:stCondLst>
                            <p:childTnLst>
                              <p:par>
                                <p:cTn id="52" presetID="53" presetClass="entr" presetSubtype="16" fill="hold" grpId="0" nodeType="afterEffect">
                                  <p:stCondLst>
                                    <p:cond delay="0"/>
                                  </p:stCondLst>
                                  <p:iterate type="lt">
                                    <p:tmPct val="10000"/>
                                  </p:iterate>
                                  <p:childTnLst>
                                    <p:set>
                                      <p:cBhvr>
                                        <p:cTn id="53" dur="1" fill="hold">
                                          <p:stCondLst>
                                            <p:cond delay="0"/>
                                          </p:stCondLst>
                                        </p:cTn>
                                        <p:tgtEl>
                                          <p:spTgt spid="27"/>
                                        </p:tgtEl>
                                        <p:attrNameLst>
                                          <p:attrName>style.visibility</p:attrName>
                                        </p:attrNameLst>
                                      </p:cBhvr>
                                      <p:to>
                                        <p:strVal val="visible"/>
                                      </p:to>
                                    </p:set>
                                    <p:anim calcmode="lin" valueType="num">
                                      <p:cBhvr>
                                        <p:cTn id="54" dur="250" fill="hold"/>
                                        <p:tgtEl>
                                          <p:spTgt spid="27"/>
                                        </p:tgtEl>
                                        <p:attrNameLst>
                                          <p:attrName>ppt_w</p:attrName>
                                        </p:attrNameLst>
                                      </p:cBhvr>
                                      <p:tavLst>
                                        <p:tav tm="0">
                                          <p:val>
                                            <p:fltVal val="0"/>
                                          </p:val>
                                        </p:tav>
                                        <p:tav tm="100000">
                                          <p:val>
                                            <p:strVal val="#ppt_w"/>
                                          </p:val>
                                        </p:tav>
                                      </p:tavLst>
                                    </p:anim>
                                    <p:anim calcmode="lin" valueType="num">
                                      <p:cBhvr>
                                        <p:cTn id="55" dur="250" fill="hold"/>
                                        <p:tgtEl>
                                          <p:spTgt spid="27"/>
                                        </p:tgtEl>
                                        <p:attrNameLst>
                                          <p:attrName>ppt_h</p:attrName>
                                        </p:attrNameLst>
                                      </p:cBhvr>
                                      <p:tavLst>
                                        <p:tav tm="0">
                                          <p:val>
                                            <p:fltVal val="0"/>
                                          </p:val>
                                        </p:tav>
                                        <p:tav tm="100000">
                                          <p:val>
                                            <p:strVal val="#ppt_h"/>
                                          </p:val>
                                        </p:tav>
                                      </p:tavLst>
                                    </p:anim>
                                    <p:animEffect transition="in" filter="fade">
                                      <p:cBhvr>
                                        <p:cTn id="56" dur="250"/>
                                        <p:tgtEl>
                                          <p:spTgt spid="27"/>
                                        </p:tgtEl>
                                      </p:cBhvr>
                                    </p:animEffect>
                                  </p:childTnLst>
                                </p:cTn>
                              </p:par>
                            </p:childTnLst>
                          </p:cTn>
                        </p:par>
                        <p:par>
                          <p:cTn id="57" fill="hold">
                            <p:stCondLst>
                              <p:cond delay="4550"/>
                            </p:stCondLst>
                            <p:childTnLst>
                              <p:par>
                                <p:cTn id="58" presetID="53" presetClass="entr" presetSubtype="16" fill="hold" grpId="0" nodeType="afterEffect">
                                  <p:stCondLst>
                                    <p:cond delay="0"/>
                                  </p:stCondLst>
                                  <p:childTnLst>
                                    <p:set>
                                      <p:cBhvr>
                                        <p:cTn id="59" dur="1" fill="hold">
                                          <p:stCondLst>
                                            <p:cond delay="0"/>
                                          </p:stCondLst>
                                        </p:cTn>
                                        <p:tgtEl>
                                          <p:spTgt spid="21"/>
                                        </p:tgtEl>
                                        <p:attrNameLst>
                                          <p:attrName>style.visibility</p:attrName>
                                        </p:attrNameLst>
                                      </p:cBhvr>
                                      <p:to>
                                        <p:strVal val="visible"/>
                                      </p:to>
                                    </p:set>
                                    <p:anim calcmode="lin" valueType="num">
                                      <p:cBhvr>
                                        <p:cTn id="60" dur="250" fill="hold"/>
                                        <p:tgtEl>
                                          <p:spTgt spid="21"/>
                                        </p:tgtEl>
                                        <p:attrNameLst>
                                          <p:attrName>ppt_w</p:attrName>
                                        </p:attrNameLst>
                                      </p:cBhvr>
                                      <p:tavLst>
                                        <p:tav tm="0">
                                          <p:val>
                                            <p:fltVal val="0"/>
                                          </p:val>
                                        </p:tav>
                                        <p:tav tm="100000">
                                          <p:val>
                                            <p:strVal val="#ppt_w"/>
                                          </p:val>
                                        </p:tav>
                                      </p:tavLst>
                                    </p:anim>
                                    <p:anim calcmode="lin" valueType="num">
                                      <p:cBhvr>
                                        <p:cTn id="61" dur="250" fill="hold"/>
                                        <p:tgtEl>
                                          <p:spTgt spid="21"/>
                                        </p:tgtEl>
                                        <p:attrNameLst>
                                          <p:attrName>ppt_h</p:attrName>
                                        </p:attrNameLst>
                                      </p:cBhvr>
                                      <p:tavLst>
                                        <p:tav tm="0">
                                          <p:val>
                                            <p:fltVal val="0"/>
                                          </p:val>
                                        </p:tav>
                                        <p:tav tm="100000">
                                          <p:val>
                                            <p:strVal val="#ppt_h"/>
                                          </p:val>
                                        </p:tav>
                                      </p:tavLst>
                                    </p:anim>
                                    <p:animEffect transition="in" filter="fade">
                                      <p:cBhvr>
                                        <p:cTn id="62" dur="250"/>
                                        <p:tgtEl>
                                          <p:spTgt spid="21"/>
                                        </p:tgtEl>
                                      </p:cBhvr>
                                    </p:animEffect>
                                  </p:childTnLst>
                                </p:cTn>
                              </p:par>
                            </p:childTnLst>
                          </p:cTn>
                        </p:par>
                        <p:par>
                          <p:cTn id="63" fill="hold">
                            <p:stCondLst>
                              <p:cond delay="5050"/>
                            </p:stCondLst>
                            <p:childTnLst>
                              <p:par>
                                <p:cTn id="64" presetID="6" presetClass="emph" presetSubtype="0" decel="100000" fill="hold" grpId="1" nodeType="afterEffect">
                                  <p:stCondLst>
                                    <p:cond delay="0"/>
                                  </p:stCondLst>
                                  <p:childTnLst>
                                    <p:animScale>
                                      <p:cBhvr>
                                        <p:cTn id="65" dur="250" fill="hold"/>
                                        <p:tgtEl>
                                          <p:spTgt spid="21"/>
                                        </p:tgtEl>
                                      </p:cBhvr>
                                      <p:by x="120000" y="120000"/>
                                    </p:animScale>
                                  </p:childTnLst>
                                </p:cTn>
                              </p:par>
                            </p:childTnLst>
                          </p:cTn>
                        </p:par>
                        <p:par>
                          <p:cTn id="66" fill="hold">
                            <p:stCondLst>
                              <p:cond delay="5550"/>
                            </p:stCondLst>
                            <p:childTnLst>
                              <p:par>
                                <p:cTn id="67" presetID="6" presetClass="emph" presetSubtype="0" decel="100000" fill="hold" grpId="2" nodeType="afterEffect">
                                  <p:stCondLst>
                                    <p:cond delay="0"/>
                                  </p:stCondLst>
                                  <p:childTnLst>
                                    <p:animScale>
                                      <p:cBhvr>
                                        <p:cTn id="68" dur="250" fill="hold"/>
                                        <p:tgtEl>
                                          <p:spTgt spid="21"/>
                                        </p:tgtEl>
                                      </p:cBhvr>
                                      <p:by x="83000" y="83000"/>
                                    </p:animScale>
                                  </p:childTnLst>
                                </p:cTn>
                              </p:par>
                            </p:childTnLst>
                          </p:cTn>
                        </p:par>
                        <p:par>
                          <p:cTn id="69" fill="hold">
                            <p:stCondLst>
                              <p:cond delay="6050"/>
                            </p:stCondLst>
                            <p:childTnLst>
                              <p:par>
                                <p:cTn id="70" presetID="12" presetClass="entr" presetSubtype="8" fill="hold" grpId="0" nodeType="afterEffect">
                                  <p:stCondLst>
                                    <p:cond delay="0"/>
                                  </p:stCondLst>
                                  <p:childTnLst>
                                    <p:set>
                                      <p:cBhvr>
                                        <p:cTn id="71" dur="1" fill="hold">
                                          <p:stCondLst>
                                            <p:cond delay="0"/>
                                          </p:stCondLst>
                                        </p:cTn>
                                        <p:tgtEl>
                                          <p:spTgt spid="22"/>
                                        </p:tgtEl>
                                        <p:attrNameLst>
                                          <p:attrName>style.visibility</p:attrName>
                                        </p:attrNameLst>
                                      </p:cBhvr>
                                      <p:to>
                                        <p:strVal val="visible"/>
                                      </p:to>
                                    </p:set>
                                    <p:anim calcmode="lin" valueType="num">
                                      <p:cBhvr additive="base">
                                        <p:cTn id="72" dur="500"/>
                                        <p:tgtEl>
                                          <p:spTgt spid="22"/>
                                        </p:tgtEl>
                                        <p:attrNameLst>
                                          <p:attrName>ppt_x</p:attrName>
                                        </p:attrNameLst>
                                      </p:cBhvr>
                                      <p:tavLst>
                                        <p:tav tm="0">
                                          <p:val>
                                            <p:strVal val="#ppt_x-#ppt_w*1.125000"/>
                                          </p:val>
                                        </p:tav>
                                        <p:tav tm="100000">
                                          <p:val>
                                            <p:strVal val="#ppt_x"/>
                                          </p:val>
                                        </p:tav>
                                      </p:tavLst>
                                    </p:anim>
                                    <p:animEffect transition="in" filter="wipe(right)">
                                      <p:cBhvr>
                                        <p:cTn id="73" dur="500"/>
                                        <p:tgtEl>
                                          <p:spTgt spid="22"/>
                                        </p:tgtEl>
                                      </p:cBhvr>
                                    </p:animEffect>
                                  </p:childTnLst>
                                </p:cTn>
                              </p:par>
                            </p:childTnLst>
                          </p:cTn>
                        </p:par>
                        <p:par>
                          <p:cTn id="74" fill="hold">
                            <p:stCondLst>
                              <p:cond delay="6550"/>
                            </p:stCondLst>
                            <p:childTnLst>
                              <p:par>
                                <p:cTn id="75" presetID="53" presetClass="entr" presetSubtype="16" fill="hold" grpId="0" nodeType="afterEffect">
                                  <p:stCondLst>
                                    <p:cond delay="0"/>
                                  </p:stCondLst>
                                  <p:iterate type="lt">
                                    <p:tmPct val="10000"/>
                                  </p:iterate>
                                  <p:childTnLst>
                                    <p:set>
                                      <p:cBhvr>
                                        <p:cTn id="76" dur="1" fill="hold">
                                          <p:stCondLst>
                                            <p:cond delay="0"/>
                                          </p:stCondLst>
                                        </p:cTn>
                                        <p:tgtEl>
                                          <p:spTgt spid="28"/>
                                        </p:tgtEl>
                                        <p:attrNameLst>
                                          <p:attrName>style.visibility</p:attrName>
                                        </p:attrNameLst>
                                      </p:cBhvr>
                                      <p:to>
                                        <p:strVal val="visible"/>
                                      </p:to>
                                    </p:set>
                                    <p:anim calcmode="lin" valueType="num">
                                      <p:cBhvr>
                                        <p:cTn id="77" dur="250" fill="hold"/>
                                        <p:tgtEl>
                                          <p:spTgt spid="28"/>
                                        </p:tgtEl>
                                        <p:attrNameLst>
                                          <p:attrName>ppt_w</p:attrName>
                                        </p:attrNameLst>
                                      </p:cBhvr>
                                      <p:tavLst>
                                        <p:tav tm="0">
                                          <p:val>
                                            <p:fltVal val="0"/>
                                          </p:val>
                                        </p:tav>
                                        <p:tav tm="100000">
                                          <p:val>
                                            <p:strVal val="#ppt_w"/>
                                          </p:val>
                                        </p:tav>
                                      </p:tavLst>
                                    </p:anim>
                                    <p:anim calcmode="lin" valueType="num">
                                      <p:cBhvr>
                                        <p:cTn id="78" dur="250" fill="hold"/>
                                        <p:tgtEl>
                                          <p:spTgt spid="28"/>
                                        </p:tgtEl>
                                        <p:attrNameLst>
                                          <p:attrName>ppt_h</p:attrName>
                                        </p:attrNameLst>
                                      </p:cBhvr>
                                      <p:tavLst>
                                        <p:tav tm="0">
                                          <p:val>
                                            <p:fltVal val="0"/>
                                          </p:val>
                                        </p:tav>
                                        <p:tav tm="100000">
                                          <p:val>
                                            <p:strVal val="#ppt_h"/>
                                          </p:val>
                                        </p:tav>
                                      </p:tavLst>
                                    </p:anim>
                                    <p:animEffect transition="in" filter="fade">
                                      <p:cBhvr>
                                        <p:cTn id="79" dur="25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2" grpId="0"/>
      <p:bldP spid="13" grpId="0"/>
      <p:bldP spid="14" grpId="0" animBg="1"/>
      <p:bldP spid="14" grpId="1" animBg="1"/>
      <p:bldP spid="14" grpId="2" animBg="1"/>
      <p:bldP spid="16" grpId="0" animBg="1"/>
      <p:bldP spid="21" grpId="0" animBg="1"/>
      <p:bldP spid="21" grpId="1" animBg="1"/>
      <p:bldP spid="21" grpId="2" animBg="1"/>
      <p:bldP spid="22" grpId="0" animBg="1"/>
      <p:bldP spid="27" grpId="0"/>
      <p:bldP spid="28"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98155" y="246380"/>
            <a:ext cx="4093845" cy="673735"/>
          </a:xfrm>
          <a:prstGeom prst="rect">
            <a:avLst/>
          </a:prstGeom>
        </p:spPr>
      </p:pic>
      <p:cxnSp>
        <p:nvCxnSpPr>
          <p:cNvPr id="3" name="直接连接符 2"/>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060287" y="353095"/>
            <a:ext cx="5262188" cy="461665"/>
          </a:xfrm>
          <a:prstGeom prst="rect">
            <a:avLst/>
          </a:prstGeom>
        </p:spPr>
        <p:txBody>
          <a:bodyPr wrap="square">
            <a:spAutoFit/>
          </a:bodyPr>
          <a:lstStyle/>
          <a:p>
            <a:r>
              <a:rPr lang="zh-CN" altLang="en-US" sz="2400" b="1" dirty="0">
                <a:solidFill>
                  <a:schemeClr val="accent1"/>
                </a:solidFill>
                <a:latin typeface="微软雅黑" panose="020B0503020204020204" pitchFamily="34" charset="-122"/>
                <a:ea typeface="微软雅黑" panose="020B0503020204020204" pitchFamily="34" charset="-122"/>
              </a:rPr>
              <a:t>第三部分</a:t>
            </a:r>
            <a:r>
              <a:rPr lang="zh-CN" altLang="en-US" sz="2400" b="1" dirty="0" smtClean="0">
                <a:solidFill>
                  <a:schemeClr val="accent1"/>
                </a:solidFill>
                <a:latin typeface="微软雅黑" panose="020B0503020204020204" pitchFamily="34" charset="-122"/>
                <a:ea typeface="微软雅黑" panose="020B0503020204020204" pitchFamily="34" charset="-122"/>
              </a:rPr>
              <a:t>：分则</a:t>
            </a:r>
            <a:endParaRPr lang="zh-CN" altLang="en-US" sz="2400" b="1" dirty="0">
              <a:solidFill>
                <a:schemeClr val="accent1"/>
              </a:solidFill>
              <a:latin typeface="微软雅黑" panose="020B0503020204020204" pitchFamily="34" charset="-122"/>
              <a:ea typeface="微软雅黑" panose="020B0503020204020204" pitchFamily="34" charset="-122"/>
            </a:endParaRPr>
          </a:p>
        </p:txBody>
      </p:sp>
      <p:sp>
        <p:nvSpPr>
          <p:cNvPr id="5" name="Freeform 29"/>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8" name="矩形 7"/>
          <p:cNvSpPr/>
          <p:nvPr/>
        </p:nvSpPr>
        <p:spPr>
          <a:xfrm>
            <a:off x="1912620" y="2534920"/>
            <a:ext cx="8305800" cy="2549525"/>
          </a:xfrm>
          <a:prstGeom prst="rect">
            <a:avLst/>
          </a:prstGeom>
          <a:solidFill>
            <a:schemeClr val="accent1"/>
          </a:solidFill>
          <a:ln>
            <a:noFill/>
          </a:ln>
          <a:effectLst>
            <a:outerShdw blurRad="889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219325" y="2687955"/>
            <a:ext cx="6355080" cy="460375"/>
          </a:xfrm>
          <a:prstGeom prst="rect">
            <a:avLst/>
          </a:prstGeom>
        </p:spPr>
        <p:txBody>
          <a:bodyPr wrap="square">
            <a:spAutoFit/>
          </a:bodyPr>
          <a:lstStyle/>
          <a:p>
            <a:r>
              <a:rPr lang="en-US" altLang="zh-CN" sz="2400" b="1" dirty="0" smtClean="0">
                <a:solidFill>
                  <a:schemeClr val="accent4">
                    <a:lumMod val="40000"/>
                    <a:lumOff val="60000"/>
                  </a:schemeClr>
                </a:solidFill>
                <a:latin typeface="微软雅黑" panose="020B0503020204020204" pitchFamily="34" charset="-122"/>
                <a:ea typeface="微软雅黑" panose="020B0503020204020204" pitchFamily="34" charset="-122"/>
              </a:rPr>
              <a:t>2018</a:t>
            </a:r>
            <a:r>
              <a:rPr lang="zh-CN" altLang="en-US" sz="2400" b="1" dirty="0">
                <a:solidFill>
                  <a:schemeClr val="accent4">
                    <a:lumMod val="40000"/>
                    <a:lumOff val="60000"/>
                  </a:schemeClr>
                </a:solidFill>
                <a:latin typeface="微软雅黑" panose="020B0503020204020204" pitchFamily="34" charset="-122"/>
                <a:ea typeface="微软雅黑" panose="020B0503020204020204" pitchFamily="34" charset="-122"/>
              </a:rPr>
              <a:t>年条例新增：</a:t>
            </a:r>
            <a:r>
              <a:rPr lang="zh-CN" altLang="en-US" sz="2400" b="1" dirty="0" smtClean="0">
                <a:solidFill>
                  <a:schemeClr val="accent4">
                    <a:lumMod val="40000"/>
                    <a:lumOff val="60000"/>
                  </a:schemeClr>
                </a:solidFill>
                <a:latin typeface="微软雅黑" panose="020B0503020204020204" pitchFamily="34" charset="-122"/>
                <a:ea typeface="微软雅黑" panose="020B0503020204020204" pitchFamily="34" charset="-122"/>
              </a:rPr>
              <a:t>第五十五条</a:t>
            </a:r>
            <a:endParaRPr lang="zh-CN" altLang="en-US" sz="2400" b="1" dirty="0">
              <a:solidFill>
                <a:schemeClr val="accent4">
                  <a:lumMod val="40000"/>
                  <a:lumOff val="60000"/>
                </a:schemeClr>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2305050" y="3504565"/>
            <a:ext cx="7364095" cy="1014730"/>
          </a:xfrm>
          <a:prstGeom prst="rect">
            <a:avLst/>
          </a:prstGeom>
          <a:ln>
            <a:noFill/>
          </a:ln>
        </p:spPr>
        <p:txBody>
          <a:bodyPr wrap="square">
            <a:spAutoFit/>
          </a:bodyPr>
          <a:lstStyle>
            <a:defPPr>
              <a:defRPr lang="zh-CN"/>
            </a:defPPr>
            <a:lvl1pPr>
              <a:lnSpc>
                <a:spcPct val="150000"/>
              </a:lnSpc>
              <a:spcAft>
                <a:spcPts val="2000"/>
              </a:spcAft>
              <a:defRPr sz="1600">
                <a:solidFill>
                  <a:srgbClr val="591300"/>
                </a:solidFill>
                <a:latin typeface="微软雅黑" panose="020B0503020204020204" pitchFamily="34" charset="-122"/>
                <a:ea typeface="微软雅黑" panose="020B0503020204020204" pitchFamily="34" charset="-122"/>
              </a:defRPr>
            </a:lvl1pPr>
          </a:lstStyle>
          <a:p>
            <a:pPr algn="just">
              <a:lnSpc>
                <a:spcPct val="100000"/>
              </a:lnSpc>
            </a:pPr>
            <a:r>
              <a:rPr lang="zh-CN" altLang="en-US" sz="2000" b="1" dirty="0">
                <a:solidFill>
                  <a:schemeClr val="bg1"/>
                </a:solidFill>
              </a:rPr>
              <a:t>干扰巡视巡察工作或者不落实巡视巡察整改要求，情节较轻的，给予警告或者严重警告处分；情节较重的，给予撤销党内职务或者留党察看处分；情节严重的，给予开除党籍处分。</a:t>
            </a:r>
            <a:r>
              <a:rPr lang="zh-CN" altLang="en-US" b="1" dirty="0">
                <a:solidFill>
                  <a:schemeClr val="bg1"/>
                </a:solidFill>
              </a:rPr>
              <a:t> </a:t>
            </a:r>
          </a:p>
        </p:txBody>
      </p:sp>
      <p:pic>
        <p:nvPicPr>
          <p:cNvPr id="23" name="图片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7656" y="5943600"/>
            <a:ext cx="6228769" cy="9144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23" presetClass="entr" presetSubtype="36"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750" fill="hold"/>
                                        <p:tgtEl>
                                          <p:spTgt spid="9"/>
                                        </p:tgtEl>
                                        <p:attrNameLst>
                                          <p:attrName>ppt_w</p:attrName>
                                        </p:attrNameLst>
                                      </p:cBhvr>
                                      <p:tavLst>
                                        <p:tav tm="0">
                                          <p:val>
                                            <p:strVal val="(6*min(max(#ppt_w*#ppt_h,.3),1)-7.4)/-.7*#ppt_w"/>
                                          </p:val>
                                        </p:tav>
                                        <p:tav tm="100000">
                                          <p:val>
                                            <p:strVal val="#ppt_w"/>
                                          </p:val>
                                        </p:tav>
                                      </p:tavLst>
                                    </p:anim>
                                    <p:anim calcmode="lin" valueType="num">
                                      <p:cBhvr>
                                        <p:cTn id="14" dur="750" fill="hold"/>
                                        <p:tgtEl>
                                          <p:spTgt spid="9"/>
                                        </p:tgtEl>
                                        <p:attrNameLst>
                                          <p:attrName>ppt_h</p:attrName>
                                        </p:attrNameLst>
                                      </p:cBhvr>
                                      <p:tavLst>
                                        <p:tav tm="0">
                                          <p:val>
                                            <p:strVal val="(6*min(max(#ppt_w*#ppt_h,.3),1)-7.4)/-.7*#ppt_h"/>
                                          </p:val>
                                        </p:tav>
                                        <p:tav tm="100000">
                                          <p:val>
                                            <p:strVal val="#ppt_h"/>
                                          </p:val>
                                        </p:tav>
                                      </p:tavLst>
                                    </p:anim>
                                    <p:anim calcmode="lin" valueType="num">
                                      <p:cBhvr>
                                        <p:cTn id="15" dur="750" fill="hold"/>
                                        <p:tgtEl>
                                          <p:spTgt spid="9"/>
                                        </p:tgtEl>
                                        <p:attrNameLst>
                                          <p:attrName>ppt_x</p:attrName>
                                        </p:attrNameLst>
                                      </p:cBhvr>
                                      <p:tavLst>
                                        <p:tav tm="0">
                                          <p:val>
                                            <p:fltVal val="0.5"/>
                                          </p:val>
                                        </p:tav>
                                        <p:tav tm="100000">
                                          <p:val>
                                            <p:strVal val="#ppt_x"/>
                                          </p:val>
                                        </p:tav>
                                      </p:tavLst>
                                    </p:anim>
                                    <p:anim calcmode="lin" valueType="num">
                                      <p:cBhvr>
                                        <p:cTn id="16" dur="750" fill="hold"/>
                                        <p:tgtEl>
                                          <p:spTgt spid="9"/>
                                        </p:tgtEl>
                                        <p:attrNameLst>
                                          <p:attrName>ppt_y</p:attrName>
                                        </p:attrNameLst>
                                      </p:cBhvr>
                                      <p:tavLst>
                                        <p:tav tm="0">
                                          <p:val>
                                            <p:strVal val="1+(6*min(max(#ppt_w*#ppt_h,.3),1)-7.4)/-.7*#ppt_h/2"/>
                                          </p:val>
                                        </p:tav>
                                        <p:tav tm="100000">
                                          <p:val>
                                            <p:strVal val="#ppt_y"/>
                                          </p:val>
                                        </p:tav>
                                      </p:tavLst>
                                    </p:anim>
                                  </p:childTnLst>
                                </p:cTn>
                              </p:par>
                            </p:childTnLst>
                          </p:cTn>
                        </p:par>
                        <p:par>
                          <p:cTn id="17" fill="hold">
                            <p:stCondLst>
                              <p:cond delay="1500"/>
                            </p:stCondLst>
                            <p:childTnLst>
                              <p:par>
                                <p:cTn id="18" presetID="53" presetClass="entr" presetSubtype="16" fill="hold" grpId="0" nodeType="afterEffect">
                                  <p:stCondLst>
                                    <p:cond delay="0"/>
                                  </p:stCondLst>
                                  <p:iterate type="lt">
                                    <p:tmPct val="10000"/>
                                  </p:iterate>
                                  <p:childTnLst>
                                    <p:set>
                                      <p:cBhvr>
                                        <p:cTn id="19" dur="1" fill="hold">
                                          <p:stCondLst>
                                            <p:cond delay="0"/>
                                          </p:stCondLst>
                                        </p:cTn>
                                        <p:tgtEl>
                                          <p:spTgt spid="10"/>
                                        </p:tgtEl>
                                        <p:attrNameLst>
                                          <p:attrName>style.visibility</p:attrName>
                                        </p:attrNameLst>
                                      </p:cBhvr>
                                      <p:to>
                                        <p:strVal val="visible"/>
                                      </p:to>
                                    </p:set>
                                    <p:anim calcmode="lin" valueType="num">
                                      <p:cBhvr>
                                        <p:cTn id="20" dur="250" fill="hold"/>
                                        <p:tgtEl>
                                          <p:spTgt spid="10"/>
                                        </p:tgtEl>
                                        <p:attrNameLst>
                                          <p:attrName>ppt_w</p:attrName>
                                        </p:attrNameLst>
                                      </p:cBhvr>
                                      <p:tavLst>
                                        <p:tav tm="0">
                                          <p:val>
                                            <p:fltVal val="0"/>
                                          </p:val>
                                        </p:tav>
                                        <p:tav tm="100000">
                                          <p:val>
                                            <p:strVal val="#ppt_w"/>
                                          </p:val>
                                        </p:tav>
                                      </p:tavLst>
                                    </p:anim>
                                    <p:anim calcmode="lin" valueType="num">
                                      <p:cBhvr>
                                        <p:cTn id="21" dur="250" fill="hold"/>
                                        <p:tgtEl>
                                          <p:spTgt spid="10"/>
                                        </p:tgtEl>
                                        <p:attrNameLst>
                                          <p:attrName>ppt_h</p:attrName>
                                        </p:attrNameLst>
                                      </p:cBhvr>
                                      <p:tavLst>
                                        <p:tav tm="0">
                                          <p:val>
                                            <p:fltVal val="0"/>
                                          </p:val>
                                        </p:tav>
                                        <p:tav tm="100000">
                                          <p:val>
                                            <p:strVal val="#ppt_h"/>
                                          </p:val>
                                        </p:tav>
                                      </p:tavLst>
                                    </p:anim>
                                    <p:animEffect transition="in" filter="fade">
                                      <p:cBhvr>
                                        <p:cTn id="22" dur="2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9" grpId="0"/>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88923" y="246423"/>
            <a:ext cx="4103077" cy="675011"/>
          </a:xfrm>
          <a:prstGeom prst="rect">
            <a:avLst/>
          </a:prstGeom>
        </p:spPr>
      </p:pic>
      <p:cxnSp>
        <p:nvCxnSpPr>
          <p:cNvPr id="3" name="直接连接符 2"/>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060287" y="353095"/>
            <a:ext cx="5262188" cy="461665"/>
          </a:xfrm>
          <a:prstGeom prst="rect">
            <a:avLst/>
          </a:prstGeom>
        </p:spPr>
        <p:txBody>
          <a:bodyPr wrap="square">
            <a:spAutoFit/>
          </a:bodyPr>
          <a:lstStyle/>
          <a:p>
            <a:r>
              <a:rPr lang="zh-CN" altLang="en-US" sz="2400" b="1" dirty="0">
                <a:solidFill>
                  <a:schemeClr val="accent1"/>
                </a:solidFill>
                <a:latin typeface="微软雅黑" panose="020B0503020204020204" pitchFamily="34" charset="-122"/>
                <a:ea typeface="微软雅黑" panose="020B0503020204020204" pitchFamily="34" charset="-122"/>
              </a:rPr>
              <a:t>第一部分</a:t>
            </a:r>
            <a:r>
              <a:rPr lang="zh-CN" altLang="en-US" sz="2400" b="1" dirty="0" smtClean="0">
                <a:solidFill>
                  <a:schemeClr val="accent1"/>
                </a:solidFill>
                <a:latin typeface="微软雅黑" panose="020B0503020204020204" pitchFamily="34" charset="-122"/>
                <a:ea typeface="微软雅黑" panose="020B0503020204020204" pitchFamily="34" charset="-122"/>
              </a:rPr>
              <a:t>：修订背景和主要精神</a:t>
            </a:r>
            <a:endParaRPr lang="zh-CN" altLang="en-US" sz="2400" b="1" dirty="0">
              <a:solidFill>
                <a:schemeClr val="accent1"/>
              </a:solidFill>
              <a:latin typeface="微软雅黑" panose="020B0503020204020204" pitchFamily="34" charset="-122"/>
              <a:ea typeface="微软雅黑" panose="020B0503020204020204" pitchFamily="34" charset="-122"/>
            </a:endParaRPr>
          </a:p>
        </p:txBody>
      </p:sp>
      <p:sp>
        <p:nvSpPr>
          <p:cNvPr id="5" name="Freeform 29"/>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6" name="矩形 5"/>
          <p:cNvSpPr/>
          <p:nvPr/>
        </p:nvSpPr>
        <p:spPr>
          <a:xfrm>
            <a:off x="3576648" y="3442680"/>
            <a:ext cx="7624752" cy="1061829"/>
          </a:xfrm>
          <a:prstGeom prst="rect">
            <a:avLst/>
          </a:prstGeom>
          <a:ln>
            <a:noFill/>
          </a:ln>
        </p:spPr>
        <p:txBody>
          <a:bodyPr wrap="square">
            <a:spAutoFit/>
          </a:bodyPr>
          <a:lstStyle/>
          <a:p>
            <a:pPr algn="just">
              <a:lnSpc>
                <a:spcPct val="150000"/>
              </a:lnSpc>
              <a:spcAft>
                <a:spcPts val="300"/>
              </a:spcAft>
            </a:pPr>
            <a:r>
              <a:rPr lang="zh-CN" altLang="en-US" sz="1400" b="1" dirty="0">
                <a:latin typeface="微软雅黑" panose="020B0503020204020204" pitchFamily="34" charset="-122"/>
                <a:ea typeface="微软雅黑" panose="020B0503020204020204" pitchFamily="34" charset="-122"/>
              </a:rPr>
              <a:t>我们目前适用的</a:t>
            </a:r>
            <a:r>
              <a:rPr lang="en-US" altLang="zh-CN" sz="1400" b="1" dirty="0">
                <a:latin typeface="微软雅黑" panose="020B0503020204020204" pitchFamily="34" charset="-122"/>
                <a:ea typeface="微软雅黑" panose="020B0503020204020204" pitchFamily="34" charset="-122"/>
              </a:rPr>
              <a:t>《</a:t>
            </a:r>
            <a:r>
              <a:rPr lang="zh-CN" altLang="en-US" sz="1400" b="1" dirty="0">
                <a:latin typeface="微软雅黑" panose="020B0503020204020204" pitchFamily="34" charset="-122"/>
                <a:ea typeface="微软雅黑" panose="020B0503020204020204" pitchFamily="34" charset="-122"/>
              </a:rPr>
              <a:t>中国共产党纪律处分条例</a:t>
            </a:r>
            <a:r>
              <a:rPr lang="en-US" altLang="zh-CN" sz="1400" b="1" dirty="0">
                <a:latin typeface="微软雅黑" panose="020B0503020204020204" pitchFamily="34" charset="-122"/>
                <a:ea typeface="微软雅黑" panose="020B0503020204020204" pitchFamily="34" charset="-122"/>
              </a:rPr>
              <a:t>》</a:t>
            </a:r>
            <a:r>
              <a:rPr lang="zh-CN" altLang="en-US" sz="1400" b="1" dirty="0">
                <a:latin typeface="微软雅黑" panose="020B0503020204020204" pitchFamily="34" charset="-122"/>
                <a:ea typeface="微软雅黑" panose="020B0503020204020204" pitchFamily="34" charset="-122"/>
              </a:rPr>
              <a:t>是在</a:t>
            </a:r>
            <a:r>
              <a:rPr lang="en-US" altLang="zh-CN" sz="1400" b="1" dirty="0">
                <a:latin typeface="微软雅黑" panose="020B0503020204020204" pitchFamily="34" charset="-122"/>
                <a:ea typeface="微软雅黑" panose="020B0503020204020204" pitchFamily="34" charset="-122"/>
              </a:rPr>
              <a:t>2015</a:t>
            </a:r>
            <a:r>
              <a:rPr lang="zh-CN" altLang="en-US" sz="1400" b="1" dirty="0">
                <a:latin typeface="微软雅黑" panose="020B0503020204020204" pitchFamily="34" charset="-122"/>
                <a:ea typeface="微软雅黑" panose="020B0503020204020204" pitchFamily="34" charset="-122"/>
              </a:rPr>
              <a:t>年</a:t>
            </a:r>
            <a:r>
              <a:rPr lang="en-US" altLang="zh-CN" sz="1400" b="1" dirty="0">
                <a:latin typeface="微软雅黑" panose="020B0503020204020204" pitchFamily="34" charset="-122"/>
                <a:ea typeface="微软雅黑" panose="020B0503020204020204" pitchFamily="34" charset="-122"/>
              </a:rPr>
              <a:t>10</a:t>
            </a:r>
            <a:r>
              <a:rPr lang="zh-CN" altLang="en-US" sz="1400" b="1" dirty="0">
                <a:latin typeface="微软雅黑" panose="020B0503020204020204" pitchFamily="34" charset="-122"/>
                <a:ea typeface="微软雅黑" panose="020B0503020204020204" pitchFamily="34" charset="-122"/>
              </a:rPr>
              <a:t>月</a:t>
            </a:r>
            <a:r>
              <a:rPr lang="en-US" altLang="zh-CN" sz="1400" b="1" dirty="0">
                <a:latin typeface="微软雅黑" panose="020B0503020204020204" pitchFamily="34" charset="-122"/>
                <a:ea typeface="微软雅黑" panose="020B0503020204020204" pitchFamily="34" charset="-122"/>
              </a:rPr>
              <a:t>18</a:t>
            </a:r>
            <a:r>
              <a:rPr lang="zh-CN" altLang="en-US" sz="1400" b="1" dirty="0">
                <a:latin typeface="微软雅黑" panose="020B0503020204020204" pitchFamily="34" charset="-122"/>
                <a:ea typeface="微软雅黑" panose="020B0503020204020204" pitchFamily="34" charset="-122"/>
              </a:rPr>
              <a:t>日中央政治局会议上通过的，自</a:t>
            </a:r>
            <a:r>
              <a:rPr lang="en-US" altLang="zh-CN" sz="1400" b="1" dirty="0">
                <a:latin typeface="微软雅黑" panose="020B0503020204020204" pitchFamily="34" charset="-122"/>
                <a:ea typeface="微软雅黑" panose="020B0503020204020204" pitchFamily="34" charset="-122"/>
              </a:rPr>
              <a:t>2016</a:t>
            </a:r>
            <a:r>
              <a:rPr lang="zh-CN" altLang="en-US" sz="1400" b="1" dirty="0">
                <a:latin typeface="微软雅黑" panose="020B0503020204020204" pitchFamily="34" charset="-122"/>
                <a:ea typeface="微软雅黑" panose="020B0503020204020204" pitchFamily="34" charset="-122"/>
              </a:rPr>
              <a:t>年</a:t>
            </a:r>
            <a:r>
              <a:rPr lang="en-US" altLang="zh-CN" sz="1400" b="1" dirty="0">
                <a:latin typeface="微软雅黑" panose="020B0503020204020204" pitchFamily="34" charset="-122"/>
                <a:ea typeface="微软雅黑" panose="020B0503020204020204" pitchFamily="34" charset="-122"/>
              </a:rPr>
              <a:t>1</a:t>
            </a:r>
            <a:r>
              <a:rPr lang="zh-CN" altLang="en-US" sz="1400" b="1" dirty="0">
                <a:latin typeface="微软雅黑" panose="020B0503020204020204" pitchFamily="34" charset="-122"/>
                <a:ea typeface="微软雅黑" panose="020B0503020204020204" pitchFamily="34" charset="-122"/>
              </a:rPr>
              <a:t>月</a:t>
            </a:r>
            <a:r>
              <a:rPr lang="en-US" altLang="zh-CN" sz="1400" b="1" dirty="0">
                <a:latin typeface="微软雅黑" panose="020B0503020204020204" pitchFamily="34" charset="-122"/>
                <a:ea typeface="微软雅黑" panose="020B0503020204020204" pitchFamily="34" charset="-122"/>
              </a:rPr>
              <a:t>1</a:t>
            </a:r>
            <a:r>
              <a:rPr lang="zh-CN" altLang="en-US" sz="1400" b="1" dirty="0">
                <a:latin typeface="微软雅黑" panose="020B0503020204020204" pitchFamily="34" charset="-122"/>
                <a:ea typeface="微软雅黑" panose="020B0503020204020204" pitchFamily="34" charset="-122"/>
              </a:rPr>
              <a:t>日正式实施。共</a:t>
            </a:r>
            <a:r>
              <a:rPr lang="en-US" altLang="zh-CN" sz="1400" b="1" dirty="0">
                <a:latin typeface="微软雅黑" panose="020B0503020204020204" pitchFamily="34" charset="-122"/>
                <a:ea typeface="微软雅黑" panose="020B0503020204020204" pitchFamily="34" charset="-122"/>
              </a:rPr>
              <a:t>3</a:t>
            </a:r>
            <a:r>
              <a:rPr lang="zh-CN" altLang="en-US" sz="1400" b="1" dirty="0">
                <a:latin typeface="微软雅黑" panose="020B0503020204020204" pitchFamily="34" charset="-122"/>
                <a:ea typeface="微软雅黑" panose="020B0503020204020204" pitchFamily="34" charset="-122"/>
              </a:rPr>
              <a:t>编、</a:t>
            </a:r>
            <a:r>
              <a:rPr lang="en-US" altLang="zh-CN" sz="1400" b="1" dirty="0">
                <a:latin typeface="微软雅黑" panose="020B0503020204020204" pitchFamily="34" charset="-122"/>
                <a:ea typeface="微软雅黑" panose="020B0503020204020204" pitchFamily="34" charset="-122"/>
              </a:rPr>
              <a:t>11</a:t>
            </a:r>
            <a:r>
              <a:rPr lang="zh-CN" altLang="en-US" sz="1400" b="1" dirty="0">
                <a:latin typeface="微软雅黑" panose="020B0503020204020204" pitchFamily="34" charset="-122"/>
                <a:ea typeface="微软雅黑" panose="020B0503020204020204" pitchFamily="34" charset="-122"/>
              </a:rPr>
              <a:t>章、</a:t>
            </a:r>
            <a:r>
              <a:rPr lang="en-US" altLang="zh-CN" sz="1400" b="1" dirty="0">
                <a:latin typeface="微软雅黑" panose="020B0503020204020204" pitchFamily="34" charset="-122"/>
                <a:ea typeface="微软雅黑" panose="020B0503020204020204" pitchFamily="34" charset="-122"/>
              </a:rPr>
              <a:t>133</a:t>
            </a:r>
            <a:r>
              <a:rPr lang="zh-CN" altLang="en-US" sz="1400" b="1" dirty="0">
                <a:latin typeface="微软雅黑" panose="020B0503020204020204" pitchFamily="34" charset="-122"/>
                <a:ea typeface="微软雅黑" panose="020B0503020204020204" pitchFamily="34" charset="-122"/>
              </a:rPr>
              <a:t>条、</a:t>
            </a:r>
            <a:r>
              <a:rPr lang="en-US" altLang="zh-CN" sz="1400" b="1" dirty="0">
                <a:latin typeface="微软雅黑" panose="020B0503020204020204" pitchFamily="34" charset="-122"/>
                <a:ea typeface="微软雅黑" panose="020B0503020204020204" pitchFamily="34" charset="-122"/>
              </a:rPr>
              <a:t>17000</a:t>
            </a:r>
            <a:r>
              <a:rPr lang="zh-CN" altLang="en-US" sz="1400" b="1" dirty="0">
                <a:latin typeface="微软雅黑" panose="020B0503020204020204" pitchFamily="34" charset="-122"/>
                <a:ea typeface="微软雅黑" panose="020B0503020204020204" pitchFamily="34" charset="-122"/>
              </a:rPr>
              <a:t>余字，分为“总则”“分则”和“附则”等</a:t>
            </a:r>
            <a:r>
              <a:rPr lang="en-US" altLang="zh-CN" sz="1400" b="1" dirty="0">
                <a:latin typeface="微软雅黑" panose="020B0503020204020204" pitchFamily="34" charset="-122"/>
                <a:ea typeface="微软雅黑" panose="020B0503020204020204" pitchFamily="34" charset="-122"/>
              </a:rPr>
              <a:t>3</a:t>
            </a:r>
            <a:r>
              <a:rPr lang="zh-CN" altLang="en-US" sz="1400" b="1" dirty="0">
                <a:latin typeface="微软雅黑" panose="020B0503020204020204" pitchFamily="34" charset="-122"/>
                <a:ea typeface="微软雅黑" panose="020B0503020204020204" pitchFamily="34" charset="-122"/>
              </a:rPr>
              <a:t>部分。</a:t>
            </a:r>
          </a:p>
        </p:txBody>
      </p:sp>
      <p:pic>
        <p:nvPicPr>
          <p:cNvPr id="9" name="图片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58380" y="1194348"/>
            <a:ext cx="2660111" cy="2197483"/>
          </a:xfrm>
          <a:prstGeom prst="rect">
            <a:avLst/>
          </a:prstGeom>
        </p:spPr>
      </p:pic>
      <p:sp>
        <p:nvSpPr>
          <p:cNvPr id="10" name="文本框 9"/>
          <p:cNvSpPr txBox="1"/>
          <p:nvPr/>
        </p:nvSpPr>
        <p:spPr>
          <a:xfrm>
            <a:off x="4862865" y="1999369"/>
            <a:ext cx="4673075" cy="1169551"/>
          </a:xfrm>
          <a:prstGeom prst="rect">
            <a:avLst/>
          </a:prstGeom>
          <a:noFill/>
        </p:spPr>
        <p:txBody>
          <a:bodyPr wrap="none" rtlCol="0">
            <a:spAutoFit/>
          </a:bodyPr>
          <a:lstStyle>
            <a:defPPr>
              <a:defRPr lang="zh-CN"/>
            </a:defPPr>
            <a:lvl1pPr>
              <a:defRPr sz="4400" b="0">
                <a:gradFill>
                  <a:gsLst>
                    <a:gs pos="14000">
                      <a:srgbClr val="FF0000"/>
                    </a:gs>
                    <a:gs pos="94000">
                      <a:srgbClr val="790000"/>
                    </a:gs>
                    <a:gs pos="49000">
                      <a:srgbClr val="FF0000"/>
                    </a:gs>
                  </a:gsLst>
                  <a:lin ang="5400000" scaled="1"/>
                </a:gradFill>
                <a:effectLst>
                  <a:glow rad="127000">
                    <a:schemeClr val="bg1"/>
                  </a:glow>
                </a:effectLst>
                <a:latin typeface="微软雅黑" panose="020B0503020204020204" pitchFamily="34" charset="-122"/>
                <a:ea typeface="微软雅黑" panose="020B0503020204020204" pitchFamily="34" charset="-122"/>
              </a:defRPr>
            </a:lvl1pPr>
          </a:lstStyle>
          <a:p>
            <a:pPr algn="ctr"/>
            <a:r>
              <a:rPr lang="zh-CN" altLang="en-US" sz="7000" b="1" dirty="0" smtClean="0">
                <a:solidFill>
                  <a:srgbClr val="C00000"/>
                </a:solidFill>
                <a:effectLst/>
              </a:rPr>
              <a:t>修订的历史</a:t>
            </a:r>
            <a:endParaRPr lang="zh-CN" altLang="en-US" sz="7000" b="1" dirty="0">
              <a:solidFill>
                <a:srgbClr val="C00000"/>
              </a:solidFill>
              <a:effectLst/>
            </a:endParaRPr>
          </a:p>
        </p:txBody>
      </p:sp>
      <p:grpSp>
        <p:nvGrpSpPr>
          <p:cNvPr id="23" name="组合 22"/>
          <p:cNvGrpSpPr/>
          <p:nvPr/>
        </p:nvGrpSpPr>
        <p:grpSpPr>
          <a:xfrm>
            <a:off x="1060287" y="3789662"/>
            <a:ext cx="1443762" cy="832558"/>
            <a:chOff x="1259535" y="3789662"/>
            <a:chExt cx="1244514" cy="832558"/>
          </a:xfrm>
        </p:grpSpPr>
        <p:sp>
          <p:nvSpPr>
            <p:cNvPr id="18" name="圆角矩形 17"/>
            <p:cNvSpPr/>
            <p:nvPr/>
          </p:nvSpPr>
          <p:spPr>
            <a:xfrm>
              <a:off x="1259535" y="3789662"/>
              <a:ext cx="1244514" cy="832558"/>
            </a:xfrm>
            <a:prstGeom prst="roundRect">
              <a:avLst/>
            </a:prstGeom>
            <a:solidFill>
              <a:schemeClr val="accent1">
                <a:lumMod val="50000"/>
              </a:schemeClr>
            </a:solidFill>
            <a:ln w="12700">
              <a:noFill/>
            </a:ln>
            <a:effectLst>
              <a:outerShdw blurRad="127000" dist="50800" dir="2700000" algn="tl" rotWithShape="0">
                <a:prstClr val="black">
                  <a:alpha val="60000"/>
                </a:prstClr>
              </a:outerShdw>
            </a:effectLst>
          </p:spPr>
          <p:txBody>
            <a:bodyPr vert="horz" wrap="square" lIns="91440" tIns="45720" rIns="91440" bIns="45720" numCol="1" anchor="t" anchorCtr="0" compatLnSpc="1"/>
            <a:lstStyle/>
            <a:p>
              <a:endParaRPr lang="zh-CN" altLang="en-US"/>
            </a:p>
          </p:txBody>
        </p:sp>
        <p:sp>
          <p:nvSpPr>
            <p:cNvPr id="13" name="矩形 12"/>
            <p:cNvSpPr/>
            <p:nvPr/>
          </p:nvSpPr>
          <p:spPr>
            <a:xfrm>
              <a:off x="1322992" y="3834466"/>
              <a:ext cx="1117599" cy="7429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smtClean="0">
                  <a:solidFill>
                    <a:srgbClr val="FFFDFB"/>
                  </a:solidFill>
                  <a:latin typeface="微软雅黑" panose="020B0503020204020204" pitchFamily="34" charset="-122"/>
                  <a:ea typeface="微软雅黑" panose="020B0503020204020204" pitchFamily="34" charset="-122"/>
                </a:rPr>
                <a:t>2015</a:t>
              </a:r>
              <a:endParaRPr lang="zh-CN" altLang="en-US" sz="3200" b="1" dirty="0">
                <a:solidFill>
                  <a:srgbClr val="FFFDFB"/>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1060287" y="4841196"/>
            <a:ext cx="1443762" cy="832558"/>
            <a:chOff x="1259535" y="4841196"/>
            <a:chExt cx="1244514" cy="832558"/>
          </a:xfrm>
        </p:grpSpPr>
        <p:sp>
          <p:nvSpPr>
            <p:cNvPr id="19" name="圆角矩形 18"/>
            <p:cNvSpPr/>
            <p:nvPr/>
          </p:nvSpPr>
          <p:spPr>
            <a:xfrm>
              <a:off x="1259535" y="4841196"/>
              <a:ext cx="1244514" cy="832558"/>
            </a:xfrm>
            <a:prstGeom prst="roundRect">
              <a:avLst/>
            </a:prstGeom>
            <a:solidFill>
              <a:schemeClr val="accent1">
                <a:lumMod val="50000"/>
              </a:schemeClr>
            </a:solidFill>
            <a:ln w="12700">
              <a:noFill/>
            </a:ln>
            <a:effectLst>
              <a:outerShdw blurRad="127000" dist="50800" dir="2700000" algn="tl" rotWithShape="0">
                <a:prstClr val="black">
                  <a:alpha val="60000"/>
                </a:prstClr>
              </a:outerShdw>
            </a:effectLst>
          </p:spPr>
          <p:txBody>
            <a:bodyPr vert="horz" wrap="square" lIns="91440" tIns="45720" rIns="91440" bIns="45720" numCol="1" anchor="t" anchorCtr="0" compatLnSpc="1"/>
            <a:lstStyle/>
            <a:p>
              <a:endParaRPr lang="zh-CN" altLang="en-US"/>
            </a:p>
          </p:txBody>
        </p:sp>
        <p:sp>
          <p:nvSpPr>
            <p:cNvPr id="20" name="矩形 19"/>
            <p:cNvSpPr/>
            <p:nvPr/>
          </p:nvSpPr>
          <p:spPr>
            <a:xfrm>
              <a:off x="1322992" y="4886000"/>
              <a:ext cx="1117599" cy="7429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smtClean="0">
                  <a:solidFill>
                    <a:srgbClr val="FFFDFB"/>
                  </a:solidFill>
                  <a:latin typeface="微软雅黑" panose="020B0503020204020204" pitchFamily="34" charset="-122"/>
                  <a:ea typeface="微软雅黑" panose="020B0503020204020204" pitchFamily="34" charset="-122"/>
                </a:rPr>
                <a:t>2018</a:t>
              </a:r>
              <a:endParaRPr lang="zh-CN" altLang="en-US" sz="3200" b="1" dirty="0">
                <a:solidFill>
                  <a:srgbClr val="FFFDFB"/>
                </a:solidFill>
                <a:latin typeface="微软雅黑" panose="020B0503020204020204" pitchFamily="34" charset="-122"/>
                <a:ea typeface="微软雅黑" panose="020B0503020204020204" pitchFamily="34" charset="-122"/>
              </a:endParaRPr>
            </a:p>
          </p:txBody>
        </p:sp>
      </p:grpSp>
      <p:sp>
        <p:nvSpPr>
          <p:cNvPr id="21" name="右箭头 20"/>
          <p:cNvSpPr/>
          <p:nvPr/>
        </p:nvSpPr>
        <p:spPr>
          <a:xfrm>
            <a:off x="2720275" y="4037128"/>
            <a:ext cx="295422" cy="337625"/>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右箭头 21"/>
          <p:cNvSpPr/>
          <p:nvPr/>
        </p:nvSpPr>
        <p:spPr>
          <a:xfrm>
            <a:off x="2720275" y="5088662"/>
            <a:ext cx="295422" cy="337625"/>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3576648" y="4726560"/>
            <a:ext cx="7538042" cy="1060450"/>
          </a:xfrm>
          <a:prstGeom prst="rect">
            <a:avLst/>
          </a:prstGeom>
          <a:ln>
            <a:noFill/>
          </a:ln>
        </p:spPr>
        <p:txBody>
          <a:bodyPr wrap="square">
            <a:spAutoFit/>
          </a:bodyPr>
          <a:lstStyle/>
          <a:p>
            <a:pPr algn="just">
              <a:lnSpc>
                <a:spcPct val="150000"/>
              </a:lnSpc>
              <a:spcAft>
                <a:spcPts val="300"/>
              </a:spcAft>
            </a:pPr>
            <a:r>
              <a:rPr lang="en-US" altLang="zh-CN" sz="1400" b="1" dirty="0">
                <a:latin typeface="微软雅黑" panose="020B0503020204020204" pitchFamily="34" charset="-122"/>
                <a:ea typeface="微软雅黑" panose="020B0503020204020204" pitchFamily="34" charset="-122"/>
              </a:rPr>
              <a:t>2018</a:t>
            </a:r>
            <a:r>
              <a:rPr lang="zh-CN" altLang="en-US" sz="1400" b="1" dirty="0">
                <a:latin typeface="微软雅黑" panose="020B0503020204020204" pitchFamily="34" charset="-122"/>
                <a:ea typeface="微软雅黑" panose="020B0503020204020204" pitchFamily="34" charset="-122"/>
              </a:rPr>
              <a:t>年</a:t>
            </a:r>
            <a:r>
              <a:rPr lang="en-US" altLang="zh-CN" sz="1400" b="1" dirty="0">
                <a:latin typeface="微软雅黑" panose="020B0503020204020204" pitchFamily="34" charset="-122"/>
                <a:ea typeface="微软雅黑" panose="020B0503020204020204" pitchFamily="34" charset="-122"/>
              </a:rPr>
              <a:t>8</a:t>
            </a:r>
            <a:r>
              <a:rPr lang="zh-CN" altLang="en-US" sz="1400" b="1" dirty="0">
                <a:latin typeface="微软雅黑" panose="020B0503020204020204" pitchFamily="34" charset="-122"/>
                <a:ea typeface="微软雅黑" panose="020B0503020204020204" pitchFamily="34" charset="-122"/>
              </a:rPr>
              <a:t>月</a:t>
            </a:r>
            <a:r>
              <a:rPr lang="en-US" altLang="zh-CN" sz="1400" b="1" dirty="0">
                <a:latin typeface="微软雅黑" panose="020B0503020204020204" pitchFamily="34" charset="-122"/>
                <a:ea typeface="微软雅黑" panose="020B0503020204020204" pitchFamily="34" charset="-122"/>
              </a:rPr>
              <a:t>26</a:t>
            </a:r>
            <a:r>
              <a:rPr lang="zh-CN" altLang="en-US" sz="1400" b="1" dirty="0">
                <a:latin typeface="微软雅黑" panose="020B0503020204020204" pitchFamily="34" charset="-122"/>
                <a:ea typeface="微软雅黑" panose="020B0503020204020204" pitchFamily="34" charset="-122"/>
              </a:rPr>
              <a:t>日，新修订的</a:t>
            </a:r>
            <a:r>
              <a:rPr lang="en-US" altLang="zh-CN" sz="1400" b="1" dirty="0">
                <a:latin typeface="微软雅黑" panose="020B0503020204020204" pitchFamily="34" charset="-122"/>
                <a:ea typeface="微软雅黑" panose="020B0503020204020204" pitchFamily="34" charset="-122"/>
              </a:rPr>
              <a:t>《</a:t>
            </a:r>
            <a:r>
              <a:rPr lang="zh-CN" altLang="en-US" sz="1400" b="1" dirty="0">
                <a:latin typeface="微软雅黑" panose="020B0503020204020204" pitchFamily="34" charset="-122"/>
                <a:ea typeface="微软雅黑" panose="020B0503020204020204" pitchFamily="34" charset="-122"/>
              </a:rPr>
              <a:t>中国共产党纪律处分条例</a:t>
            </a:r>
            <a:r>
              <a:rPr lang="en-US" altLang="zh-CN" sz="1400" b="1" dirty="0">
                <a:latin typeface="微软雅黑" panose="020B0503020204020204" pitchFamily="34" charset="-122"/>
                <a:ea typeface="微软雅黑" panose="020B0503020204020204" pitchFamily="34" charset="-122"/>
              </a:rPr>
              <a:t>》</a:t>
            </a:r>
            <a:r>
              <a:rPr lang="zh-CN" altLang="en-US" sz="1400" b="1" dirty="0">
                <a:latin typeface="微软雅黑" panose="020B0503020204020204" pitchFamily="34" charset="-122"/>
                <a:ea typeface="微软雅黑" panose="020B0503020204020204" pitchFamily="34" charset="-122"/>
              </a:rPr>
              <a:t>正式公布，</a:t>
            </a:r>
            <a:r>
              <a:rPr lang="en-US" altLang="zh-CN" sz="1400" b="1" dirty="0">
                <a:latin typeface="微软雅黑" panose="020B0503020204020204" pitchFamily="34" charset="-122"/>
                <a:ea typeface="微软雅黑" panose="020B0503020204020204" pitchFamily="34" charset="-122"/>
              </a:rPr>
              <a:t>2018</a:t>
            </a:r>
            <a:r>
              <a:rPr lang="zh-CN" altLang="en-US" sz="1400" b="1" dirty="0">
                <a:latin typeface="微软雅黑" panose="020B0503020204020204" pitchFamily="34" charset="-122"/>
                <a:ea typeface="微软雅黑" panose="020B0503020204020204" pitchFamily="34" charset="-122"/>
              </a:rPr>
              <a:t>年</a:t>
            </a:r>
            <a:r>
              <a:rPr lang="en-US" altLang="zh-CN" sz="1400" b="1" dirty="0">
                <a:latin typeface="微软雅黑" panose="020B0503020204020204" pitchFamily="34" charset="-122"/>
                <a:ea typeface="微软雅黑" panose="020B0503020204020204" pitchFamily="34" charset="-122"/>
              </a:rPr>
              <a:t>10</a:t>
            </a:r>
            <a:r>
              <a:rPr lang="zh-CN" altLang="en-US" sz="1400" b="1" dirty="0">
                <a:latin typeface="微软雅黑" panose="020B0503020204020204" pitchFamily="34" charset="-122"/>
                <a:ea typeface="微软雅黑" panose="020B0503020204020204" pitchFamily="34" charset="-122"/>
              </a:rPr>
              <a:t>月</a:t>
            </a:r>
            <a:r>
              <a:rPr lang="en-US" altLang="zh-CN" sz="1400" b="1" dirty="0">
                <a:latin typeface="微软雅黑" panose="020B0503020204020204" pitchFamily="34" charset="-122"/>
                <a:ea typeface="微软雅黑" panose="020B0503020204020204" pitchFamily="34" charset="-122"/>
              </a:rPr>
              <a:t>1</a:t>
            </a:r>
            <a:r>
              <a:rPr lang="zh-CN" altLang="en-US" sz="1400" b="1" dirty="0">
                <a:latin typeface="微软雅黑" panose="020B0503020204020204" pitchFamily="34" charset="-122"/>
                <a:ea typeface="微软雅黑" panose="020B0503020204020204" pitchFamily="34" charset="-122"/>
              </a:rPr>
              <a:t>日正式实施，共</a:t>
            </a:r>
            <a:r>
              <a:rPr lang="en-US" altLang="zh-CN" sz="1400" b="1" dirty="0">
                <a:latin typeface="微软雅黑" panose="020B0503020204020204" pitchFamily="34" charset="-122"/>
                <a:ea typeface="微软雅黑" panose="020B0503020204020204" pitchFamily="34" charset="-122"/>
              </a:rPr>
              <a:t>3</a:t>
            </a:r>
            <a:r>
              <a:rPr lang="zh-CN" altLang="en-US" sz="1400" b="1" dirty="0">
                <a:latin typeface="微软雅黑" panose="020B0503020204020204" pitchFamily="34" charset="-122"/>
                <a:ea typeface="微软雅黑" panose="020B0503020204020204" pitchFamily="34" charset="-122"/>
              </a:rPr>
              <a:t>编、</a:t>
            </a:r>
            <a:r>
              <a:rPr lang="en-US" altLang="zh-CN" sz="1400" b="1" dirty="0">
                <a:latin typeface="微软雅黑" panose="020B0503020204020204" pitchFamily="34" charset="-122"/>
                <a:ea typeface="微软雅黑" panose="020B0503020204020204" pitchFamily="34" charset="-122"/>
              </a:rPr>
              <a:t>11</a:t>
            </a:r>
            <a:r>
              <a:rPr lang="zh-CN" altLang="en-US" sz="1400" b="1" dirty="0">
                <a:latin typeface="微软雅黑" panose="020B0503020204020204" pitchFamily="34" charset="-122"/>
                <a:ea typeface="微软雅黑" panose="020B0503020204020204" pitchFamily="34" charset="-122"/>
              </a:rPr>
              <a:t>章、</a:t>
            </a:r>
            <a:r>
              <a:rPr lang="en-US" altLang="zh-CN" sz="1400" b="1" dirty="0">
                <a:latin typeface="微软雅黑" panose="020B0503020204020204" pitchFamily="34" charset="-122"/>
                <a:ea typeface="微软雅黑" panose="020B0503020204020204" pitchFamily="34" charset="-122"/>
              </a:rPr>
              <a:t>142</a:t>
            </a:r>
            <a:r>
              <a:rPr lang="zh-CN" altLang="en-US" sz="1400" b="1" dirty="0">
                <a:latin typeface="微软雅黑" panose="020B0503020204020204" pitchFamily="34" charset="-122"/>
                <a:ea typeface="微软雅黑" panose="020B0503020204020204" pitchFamily="34" charset="-122"/>
              </a:rPr>
              <a:t>条，分为“总则”“分则”和“附则”等</a:t>
            </a:r>
            <a:r>
              <a:rPr lang="en-US" altLang="zh-CN" sz="1400" b="1" dirty="0">
                <a:latin typeface="微软雅黑" panose="020B0503020204020204" pitchFamily="34" charset="-122"/>
                <a:ea typeface="微软雅黑" panose="020B0503020204020204" pitchFamily="34" charset="-122"/>
              </a:rPr>
              <a:t>3</a:t>
            </a:r>
            <a:r>
              <a:rPr lang="zh-CN" altLang="en-US" sz="1400" b="1" dirty="0">
                <a:latin typeface="微软雅黑" panose="020B0503020204020204" pitchFamily="34" charset="-122"/>
                <a:ea typeface="微软雅黑" panose="020B0503020204020204" pitchFamily="34" charset="-122"/>
              </a:rPr>
              <a:t>部分。</a:t>
            </a:r>
            <a:r>
              <a:rPr lang="en-US" altLang="zh-CN" sz="1400" b="1" dirty="0">
                <a:latin typeface="微软雅黑" panose="020B0503020204020204" pitchFamily="34" charset="-122"/>
                <a:ea typeface="微软雅黑" panose="020B0503020204020204" pitchFamily="34" charset="-122"/>
              </a:rPr>
              <a:t>18</a:t>
            </a:r>
            <a:r>
              <a:rPr lang="zh-CN" altLang="en-US" sz="1400" b="1" dirty="0">
                <a:latin typeface="微软雅黑" panose="020B0503020204020204" pitchFamily="34" charset="-122"/>
                <a:ea typeface="微软雅黑" panose="020B0503020204020204" pitchFamily="34" charset="-122"/>
              </a:rPr>
              <a:t>年条例是在</a:t>
            </a:r>
            <a:r>
              <a:rPr lang="en-US" altLang="zh-CN" sz="1400" b="1" dirty="0">
                <a:latin typeface="微软雅黑" panose="020B0503020204020204" pitchFamily="34" charset="-122"/>
                <a:ea typeface="微软雅黑" panose="020B0503020204020204" pitchFamily="34" charset="-122"/>
              </a:rPr>
              <a:t>16</a:t>
            </a:r>
            <a:r>
              <a:rPr lang="zh-CN" altLang="en-US" sz="1400" b="1" dirty="0">
                <a:latin typeface="微软雅黑" panose="020B0503020204020204" pitchFamily="34" charset="-122"/>
                <a:ea typeface="微软雅黑" panose="020B0503020204020204" pitchFamily="34" charset="-122"/>
              </a:rPr>
              <a:t>年条例的基础上修订的，表面上多了</a:t>
            </a:r>
            <a:r>
              <a:rPr lang="en-US" altLang="zh-CN" sz="1400" b="1" dirty="0">
                <a:latin typeface="微软雅黑" panose="020B0503020204020204" pitchFamily="34" charset="-122"/>
                <a:ea typeface="微软雅黑" panose="020B0503020204020204" pitchFamily="34" charset="-122"/>
              </a:rPr>
              <a:t>9</a:t>
            </a:r>
            <a:r>
              <a:rPr lang="zh-CN" altLang="en-US" sz="1400" b="1" dirty="0">
                <a:latin typeface="微软雅黑" panose="020B0503020204020204" pitchFamily="34" charset="-122"/>
                <a:ea typeface="微软雅黑" panose="020B0503020204020204" pitchFamily="34" charset="-122"/>
              </a:rPr>
              <a:t>条，实际上新增了</a:t>
            </a:r>
            <a:r>
              <a:rPr lang="en-US" altLang="zh-CN" sz="1400" b="1" dirty="0">
                <a:latin typeface="微软雅黑" panose="020B0503020204020204" pitchFamily="34" charset="-122"/>
                <a:ea typeface="微软雅黑" panose="020B0503020204020204" pitchFamily="34" charset="-122"/>
              </a:rPr>
              <a:t>11</a:t>
            </a:r>
            <a:r>
              <a:rPr lang="zh-CN" altLang="en-US" sz="1400" b="1" dirty="0">
                <a:latin typeface="微软雅黑" panose="020B0503020204020204" pitchFamily="34" charset="-122"/>
                <a:ea typeface="微软雅黑" panose="020B0503020204020204" pitchFamily="34" charset="-122"/>
              </a:rPr>
              <a:t>条，修改了</a:t>
            </a:r>
            <a:r>
              <a:rPr lang="en-US" altLang="zh-CN" sz="1400" b="1" dirty="0">
                <a:latin typeface="微软雅黑" panose="020B0503020204020204" pitchFamily="34" charset="-122"/>
                <a:ea typeface="微软雅黑" panose="020B0503020204020204" pitchFamily="34" charset="-122"/>
              </a:rPr>
              <a:t>65</a:t>
            </a:r>
            <a:r>
              <a:rPr lang="zh-CN" altLang="en-US" sz="1400" b="1" dirty="0">
                <a:latin typeface="微软雅黑" panose="020B0503020204020204" pitchFamily="34" charset="-122"/>
                <a:ea typeface="微软雅黑" panose="020B0503020204020204" pitchFamily="34" charset="-122"/>
              </a:rPr>
              <a:t>条，整合了</a:t>
            </a:r>
            <a:r>
              <a:rPr lang="en-US" altLang="zh-CN" sz="1400" b="1" dirty="0">
                <a:latin typeface="微软雅黑" panose="020B0503020204020204" pitchFamily="34" charset="-122"/>
                <a:ea typeface="微软雅黑" panose="020B0503020204020204" pitchFamily="34" charset="-122"/>
              </a:rPr>
              <a:t>2</a:t>
            </a:r>
            <a:r>
              <a:rPr lang="zh-CN" altLang="en-US" sz="1400" b="1" dirty="0">
                <a:latin typeface="微软雅黑" panose="020B0503020204020204" pitchFamily="34" charset="-122"/>
                <a:ea typeface="微软雅黑" panose="020B0503020204020204" pitchFamily="34" charset="-122"/>
              </a:rPr>
              <a:t>条。</a:t>
            </a:r>
          </a:p>
        </p:txBody>
      </p:sp>
    </p:spTree>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35" presetClass="path" presetSubtype="0" accel="50000" decel="50000" fill="hold" nodeType="withEffect">
                                  <p:stCondLst>
                                    <p:cond delay="0"/>
                                  </p:stCondLst>
                                  <p:childTnLst>
                                    <p:animMotion origin="layout" path="M -6.25E-7 -3.7037E-6 L 0.18997 -3.7037E-6 " pathEditMode="relative" rAng="0" ptsTypes="AA">
                                      <p:cBhvr>
                                        <p:cTn id="11" dur="1000" spd="-100000" fill="hold"/>
                                        <p:tgtEl>
                                          <p:spTgt spid="9"/>
                                        </p:tgtEl>
                                        <p:attrNameLst>
                                          <p:attrName>ppt_x</p:attrName>
                                          <p:attrName>ppt_y</p:attrName>
                                        </p:attrNameLst>
                                      </p:cBhvr>
                                      <p:rCtr x="9492" y="0"/>
                                    </p:animMotion>
                                  </p:childTnLst>
                                </p:cTn>
                              </p:par>
                              <p:par>
                                <p:cTn id="12" presetID="53" presetClass="entr" presetSubtype="16" fill="hold" grpId="0" nodeType="withEffect">
                                  <p:stCondLst>
                                    <p:cond delay="300"/>
                                  </p:stCondLst>
                                  <p:childTnLst>
                                    <p:set>
                                      <p:cBhvr>
                                        <p:cTn id="13" dur="1" fill="hold">
                                          <p:stCondLst>
                                            <p:cond delay="0"/>
                                          </p:stCondLst>
                                        </p:cTn>
                                        <p:tgtEl>
                                          <p:spTgt spid="10"/>
                                        </p:tgtEl>
                                        <p:attrNameLst>
                                          <p:attrName>style.visibility</p:attrName>
                                        </p:attrNameLst>
                                      </p:cBhvr>
                                      <p:to>
                                        <p:strVal val="visible"/>
                                      </p:to>
                                    </p:set>
                                    <p:anim calcmode="lin" valueType="num">
                                      <p:cBhvr>
                                        <p:cTn id="14" dur="500" fill="hold"/>
                                        <p:tgtEl>
                                          <p:spTgt spid="10"/>
                                        </p:tgtEl>
                                        <p:attrNameLst>
                                          <p:attrName>ppt_w</p:attrName>
                                        </p:attrNameLst>
                                      </p:cBhvr>
                                      <p:tavLst>
                                        <p:tav tm="0">
                                          <p:val>
                                            <p:fltVal val="0"/>
                                          </p:val>
                                        </p:tav>
                                        <p:tav tm="100000">
                                          <p:val>
                                            <p:strVal val="#ppt_w"/>
                                          </p:val>
                                        </p:tav>
                                      </p:tavLst>
                                    </p:anim>
                                    <p:anim calcmode="lin" valueType="num">
                                      <p:cBhvr>
                                        <p:cTn id="15" dur="500" fill="hold"/>
                                        <p:tgtEl>
                                          <p:spTgt spid="10"/>
                                        </p:tgtEl>
                                        <p:attrNameLst>
                                          <p:attrName>ppt_h</p:attrName>
                                        </p:attrNameLst>
                                      </p:cBhvr>
                                      <p:tavLst>
                                        <p:tav tm="0">
                                          <p:val>
                                            <p:fltVal val="0"/>
                                          </p:val>
                                        </p:tav>
                                        <p:tav tm="100000">
                                          <p:val>
                                            <p:strVal val="#ppt_h"/>
                                          </p:val>
                                        </p:tav>
                                      </p:tavLst>
                                    </p:anim>
                                    <p:animEffect transition="in" filter="fade">
                                      <p:cBhvr>
                                        <p:cTn id="16" dur="500"/>
                                        <p:tgtEl>
                                          <p:spTgt spid="10"/>
                                        </p:tgtEl>
                                      </p:cBhvr>
                                    </p:animEffect>
                                  </p:childTnLst>
                                </p:cTn>
                              </p:par>
                              <p:par>
                                <p:cTn id="17" presetID="35" presetClass="path" presetSubtype="0" accel="50000" decel="50000" fill="hold" grpId="1" nodeType="withEffect">
                                  <p:stCondLst>
                                    <p:cond delay="300"/>
                                  </p:stCondLst>
                                  <p:childTnLst>
                                    <p:animMotion origin="layout" path="M -6.25E-7 -3.7037E-6 L 0.18997 -3.7037E-6 " pathEditMode="relative" rAng="0" ptsTypes="AA">
                                      <p:cBhvr>
                                        <p:cTn id="18" dur="1000" spd="-100000" fill="hold"/>
                                        <p:tgtEl>
                                          <p:spTgt spid="10"/>
                                        </p:tgtEl>
                                        <p:attrNameLst>
                                          <p:attrName>ppt_x</p:attrName>
                                          <p:attrName>ppt_y</p:attrName>
                                        </p:attrNameLst>
                                      </p:cBhvr>
                                      <p:rCtr x="9492" y="0"/>
                                    </p:animMotion>
                                  </p:childTnLst>
                                </p:cTn>
                              </p:par>
                            </p:childTnLst>
                          </p:cTn>
                        </p:par>
                        <p:par>
                          <p:cTn id="19" fill="hold">
                            <p:stCondLst>
                              <p:cond delay="500"/>
                            </p:stCondLst>
                            <p:childTnLst>
                              <p:par>
                                <p:cTn id="20" presetID="53" presetClass="entr" presetSubtype="16" fill="hold" nodeType="afterEffect">
                                  <p:stCondLst>
                                    <p:cond delay="0"/>
                                  </p:stCondLst>
                                  <p:childTnLst>
                                    <p:set>
                                      <p:cBhvr>
                                        <p:cTn id="21" dur="1" fill="hold">
                                          <p:stCondLst>
                                            <p:cond delay="0"/>
                                          </p:stCondLst>
                                        </p:cTn>
                                        <p:tgtEl>
                                          <p:spTgt spid="23"/>
                                        </p:tgtEl>
                                        <p:attrNameLst>
                                          <p:attrName>style.visibility</p:attrName>
                                        </p:attrNameLst>
                                      </p:cBhvr>
                                      <p:to>
                                        <p:strVal val="visible"/>
                                      </p:to>
                                    </p:set>
                                    <p:anim calcmode="lin" valueType="num">
                                      <p:cBhvr>
                                        <p:cTn id="22" dur="250" fill="hold"/>
                                        <p:tgtEl>
                                          <p:spTgt spid="23"/>
                                        </p:tgtEl>
                                        <p:attrNameLst>
                                          <p:attrName>ppt_w</p:attrName>
                                        </p:attrNameLst>
                                      </p:cBhvr>
                                      <p:tavLst>
                                        <p:tav tm="0">
                                          <p:val>
                                            <p:fltVal val="0"/>
                                          </p:val>
                                        </p:tav>
                                        <p:tav tm="100000">
                                          <p:val>
                                            <p:strVal val="#ppt_w"/>
                                          </p:val>
                                        </p:tav>
                                      </p:tavLst>
                                    </p:anim>
                                    <p:anim calcmode="lin" valueType="num">
                                      <p:cBhvr>
                                        <p:cTn id="23" dur="250" fill="hold"/>
                                        <p:tgtEl>
                                          <p:spTgt spid="23"/>
                                        </p:tgtEl>
                                        <p:attrNameLst>
                                          <p:attrName>ppt_h</p:attrName>
                                        </p:attrNameLst>
                                      </p:cBhvr>
                                      <p:tavLst>
                                        <p:tav tm="0">
                                          <p:val>
                                            <p:fltVal val="0"/>
                                          </p:val>
                                        </p:tav>
                                        <p:tav tm="100000">
                                          <p:val>
                                            <p:strVal val="#ppt_h"/>
                                          </p:val>
                                        </p:tav>
                                      </p:tavLst>
                                    </p:anim>
                                    <p:animEffect transition="in" filter="fade">
                                      <p:cBhvr>
                                        <p:cTn id="24" dur="250"/>
                                        <p:tgtEl>
                                          <p:spTgt spid="23"/>
                                        </p:tgtEl>
                                      </p:cBhvr>
                                    </p:animEffect>
                                  </p:childTnLst>
                                </p:cTn>
                              </p:par>
                            </p:childTnLst>
                          </p:cTn>
                        </p:par>
                        <p:par>
                          <p:cTn id="25" fill="hold">
                            <p:stCondLst>
                              <p:cond delay="1000"/>
                            </p:stCondLst>
                            <p:childTnLst>
                              <p:par>
                                <p:cTn id="26" presetID="12" presetClass="entr" presetSubtype="8" fill="hold" grpId="0" nodeType="afterEffect">
                                  <p:stCondLst>
                                    <p:cond delay="0"/>
                                  </p:stCondLst>
                                  <p:childTnLst>
                                    <p:set>
                                      <p:cBhvr>
                                        <p:cTn id="27" dur="1" fill="hold">
                                          <p:stCondLst>
                                            <p:cond delay="0"/>
                                          </p:stCondLst>
                                        </p:cTn>
                                        <p:tgtEl>
                                          <p:spTgt spid="21"/>
                                        </p:tgtEl>
                                        <p:attrNameLst>
                                          <p:attrName>style.visibility</p:attrName>
                                        </p:attrNameLst>
                                      </p:cBhvr>
                                      <p:to>
                                        <p:strVal val="visible"/>
                                      </p:to>
                                    </p:set>
                                    <p:anim calcmode="lin" valueType="num">
                                      <p:cBhvr additive="base">
                                        <p:cTn id="28" dur="500"/>
                                        <p:tgtEl>
                                          <p:spTgt spid="21"/>
                                        </p:tgtEl>
                                        <p:attrNameLst>
                                          <p:attrName>ppt_x</p:attrName>
                                        </p:attrNameLst>
                                      </p:cBhvr>
                                      <p:tavLst>
                                        <p:tav tm="0">
                                          <p:val>
                                            <p:strVal val="#ppt_x-#ppt_w*1.125000"/>
                                          </p:val>
                                        </p:tav>
                                        <p:tav tm="100000">
                                          <p:val>
                                            <p:strVal val="#ppt_x"/>
                                          </p:val>
                                        </p:tav>
                                      </p:tavLst>
                                    </p:anim>
                                    <p:animEffect transition="in" filter="wipe(right)">
                                      <p:cBhvr>
                                        <p:cTn id="29" dur="500"/>
                                        <p:tgtEl>
                                          <p:spTgt spid="21"/>
                                        </p:tgtEl>
                                      </p:cBhvr>
                                    </p:animEffect>
                                  </p:childTnLst>
                                </p:cTn>
                              </p:par>
                            </p:childTnLst>
                          </p:cTn>
                        </p:par>
                        <p:par>
                          <p:cTn id="30" fill="hold">
                            <p:stCondLst>
                              <p:cond delay="1500"/>
                            </p:stCondLst>
                            <p:childTnLst>
                              <p:par>
                                <p:cTn id="31" presetID="53" presetClass="entr" presetSubtype="16" fill="hold" nodeType="afterEffect">
                                  <p:stCondLst>
                                    <p:cond delay="0"/>
                                  </p:stCondLst>
                                  <p:childTnLst>
                                    <p:set>
                                      <p:cBhvr>
                                        <p:cTn id="32" dur="1" fill="hold">
                                          <p:stCondLst>
                                            <p:cond delay="0"/>
                                          </p:stCondLst>
                                        </p:cTn>
                                        <p:tgtEl>
                                          <p:spTgt spid="25"/>
                                        </p:tgtEl>
                                        <p:attrNameLst>
                                          <p:attrName>style.visibility</p:attrName>
                                        </p:attrNameLst>
                                      </p:cBhvr>
                                      <p:to>
                                        <p:strVal val="visible"/>
                                      </p:to>
                                    </p:set>
                                    <p:anim calcmode="lin" valueType="num">
                                      <p:cBhvr>
                                        <p:cTn id="33" dur="250" fill="hold"/>
                                        <p:tgtEl>
                                          <p:spTgt spid="25"/>
                                        </p:tgtEl>
                                        <p:attrNameLst>
                                          <p:attrName>ppt_w</p:attrName>
                                        </p:attrNameLst>
                                      </p:cBhvr>
                                      <p:tavLst>
                                        <p:tav tm="0">
                                          <p:val>
                                            <p:fltVal val="0"/>
                                          </p:val>
                                        </p:tav>
                                        <p:tav tm="100000">
                                          <p:val>
                                            <p:strVal val="#ppt_w"/>
                                          </p:val>
                                        </p:tav>
                                      </p:tavLst>
                                    </p:anim>
                                    <p:anim calcmode="lin" valueType="num">
                                      <p:cBhvr>
                                        <p:cTn id="34" dur="250" fill="hold"/>
                                        <p:tgtEl>
                                          <p:spTgt spid="25"/>
                                        </p:tgtEl>
                                        <p:attrNameLst>
                                          <p:attrName>ppt_h</p:attrName>
                                        </p:attrNameLst>
                                      </p:cBhvr>
                                      <p:tavLst>
                                        <p:tav tm="0">
                                          <p:val>
                                            <p:fltVal val="0"/>
                                          </p:val>
                                        </p:tav>
                                        <p:tav tm="100000">
                                          <p:val>
                                            <p:strVal val="#ppt_h"/>
                                          </p:val>
                                        </p:tav>
                                      </p:tavLst>
                                    </p:anim>
                                    <p:animEffect transition="in" filter="fade">
                                      <p:cBhvr>
                                        <p:cTn id="35" dur="250"/>
                                        <p:tgtEl>
                                          <p:spTgt spid="25"/>
                                        </p:tgtEl>
                                      </p:cBhvr>
                                    </p:animEffect>
                                  </p:childTnLst>
                                </p:cTn>
                              </p:par>
                            </p:childTnLst>
                          </p:cTn>
                        </p:par>
                        <p:par>
                          <p:cTn id="36" fill="hold">
                            <p:stCondLst>
                              <p:cond delay="2000"/>
                            </p:stCondLst>
                            <p:childTnLst>
                              <p:par>
                                <p:cTn id="37" presetID="12" presetClass="entr" presetSubtype="8" fill="hold" grpId="0" nodeType="afterEffect">
                                  <p:stCondLst>
                                    <p:cond delay="0"/>
                                  </p:stCondLst>
                                  <p:childTnLst>
                                    <p:set>
                                      <p:cBhvr>
                                        <p:cTn id="38" dur="1" fill="hold">
                                          <p:stCondLst>
                                            <p:cond delay="0"/>
                                          </p:stCondLst>
                                        </p:cTn>
                                        <p:tgtEl>
                                          <p:spTgt spid="22"/>
                                        </p:tgtEl>
                                        <p:attrNameLst>
                                          <p:attrName>style.visibility</p:attrName>
                                        </p:attrNameLst>
                                      </p:cBhvr>
                                      <p:to>
                                        <p:strVal val="visible"/>
                                      </p:to>
                                    </p:set>
                                    <p:anim calcmode="lin" valueType="num">
                                      <p:cBhvr additive="base">
                                        <p:cTn id="39" dur="500"/>
                                        <p:tgtEl>
                                          <p:spTgt spid="22"/>
                                        </p:tgtEl>
                                        <p:attrNameLst>
                                          <p:attrName>ppt_x</p:attrName>
                                        </p:attrNameLst>
                                      </p:cBhvr>
                                      <p:tavLst>
                                        <p:tav tm="0">
                                          <p:val>
                                            <p:strVal val="#ppt_x-#ppt_w*1.125000"/>
                                          </p:val>
                                        </p:tav>
                                        <p:tav tm="100000">
                                          <p:val>
                                            <p:strVal val="#ppt_x"/>
                                          </p:val>
                                        </p:tav>
                                      </p:tavLst>
                                    </p:anim>
                                    <p:animEffect transition="in" filter="wipe(right)">
                                      <p:cBhvr>
                                        <p:cTn id="40" dur="500"/>
                                        <p:tgtEl>
                                          <p:spTgt spid="22"/>
                                        </p:tgtEl>
                                      </p:cBhvr>
                                    </p:animEffect>
                                  </p:childTnLst>
                                </p:cTn>
                              </p:par>
                            </p:childTnLst>
                          </p:cTn>
                        </p:par>
                        <p:par>
                          <p:cTn id="41" fill="hold">
                            <p:stCondLst>
                              <p:cond delay="2500"/>
                            </p:stCondLst>
                            <p:childTnLst>
                              <p:par>
                                <p:cTn id="42" presetID="53" presetClass="entr" presetSubtype="16" fill="hold" grpId="0" nodeType="afterEffect">
                                  <p:stCondLst>
                                    <p:cond delay="0"/>
                                  </p:stCondLst>
                                  <p:iterate type="lt">
                                    <p:tmPct val="10000"/>
                                  </p:iterate>
                                  <p:childTnLst>
                                    <p:set>
                                      <p:cBhvr>
                                        <p:cTn id="43" dur="1" fill="hold">
                                          <p:stCondLst>
                                            <p:cond delay="0"/>
                                          </p:stCondLst>
                                        </p:cTn>
                                        <p:tgtEl>
                                          <p:spTgt spid="6"/>
                                        </p:tgtEl>
                                        <p:attrNameLst>
                                          <p:attrName>style.visibility</p:attrName>
                                        </p:attrNameLst>
                                      </p:cBhvr>
                                      <p:to>
                                        <p:strVal val="visible"/>
                                      </p:to>
                                    </p:set>
                                    <p:anim calcmode="lin" valueType="num">
                                      <p:cBhvr>
                                        <p:cTn id="44" dur="250" fill="hold"/>
                                        <p:tgtEl>
                                          <p:spTgt spid="6"/>
                                        </p:tgtEl>
                                        <p:attrNameLst>
                                          <p:attrName>ppt_w</p:attrName>
                                        </p:attrNameLst>
                                      </p:cBhvr>
                                      <p:tavLst>
                                        <p:tav tm="0">
                                          <p:val>
                                            <p:fltVal val="0"/>
                                          </p:val>
                                        </p:tav>
                                        <p:tav tm="100000">
                                          <p:val>
                                            <p:strVal val="#ppt_w"/>
                                          </p:val>
                                        </p:tav>
                                      </p:tavLst>
                                    </p:anim>
                                    <p:anim calcmode="lin" valueType="num">
                                      <p:cBhvr>
                                        <p:cTn id="45" dur="250" fill="hold"/>
                                        <p:tgtEl>
                                          <p:spTgt spid="6"/>
                                        </p:tgtEl>
                                        <p:attrNameLst>
                                          <p:attrName>ppt_h</p:attrName>
                                        </p:attrNameLst>
                                      </p:cBhvr>
                                      <p:tavLst>
                                        <p:tav tm="0">
                                          <p:val>
                                            <p:fltVal val="0"/>
                                          </p:val>
                                        </p:tav>
                                        <p:tav tm="100000">
                                          <p:val>
                                            <p:strVal val="#ppt_h"/>
                                          </p:val>
                                        </p:tav>
                                      </p:tavLst>
                                    </p:anim>
                                    <p:animEffect transition="in" filter="fade">
                                      <p:cBhvr>
                                        <p:cTn id="46" dur="250"/>
                                        <p:tgtEl>
                                          <p:spTgt spid="6"/>
                                        </p:tgtEl>
                                      </p:cBhvr>
                                    </p:animEffect>
                                  </p:childTnLst>
                                </p:cTn>
                              </p:par>
                            </p:childTnLst>
                          </p:cTn>
                        </p:par>
                        <p:par>
                          <p:cTn id="47" fill="hold">
                            <p:stCondLst>
                              <p:cond delay="5550"/>
                            </p:stCondLst>
                            <p:childTnLst>
                              <p:par>
                                <p:cTn id="48" presetID="53" presetClass="entr" presetSubtype="16" fill="hold" grpId="0" nodeType="afterEffect">
                                  <p:stCondLst>
                                    <p:cond delay="0"/>
                                  </p:stCondLst>
                                  <p:iterate type="lt">
                                    <p:tmPct val="10000"/>
                                  </p:iterate>
                                  <p:childTnLst>
                                    <p:set>
                                      <p:cBhvr>
                                        <p:cTn id="49" dur="1" fill="hold">
                                          <p:stCondLst>
                                            <p:cond delay="0"/>
                                          </p:stCondLst>
                                        </p:cTn>
                                        <p:tgtEl>
                                          <p:spTgt spid="27"/>
                                        </p:tgtEl>
                                        <p:attrNameLst>
                                          <p:attrName>style.visibility</p:attrName>
                                        </p:attrNameLst>
                                      </p:cBhvr>
                                      <p:to>
                                        <p:strVal val="visible"/>
                                      </p:to>
                                    </p:set>
                                    <p:anim calcmode="lin" valueType="num">
                                      <p:cBhvr>
                                        <p:cTn id="50" dur="250" fill="hold"/>
                                        <p:tgtEl>
                                          <p:spTgt spid="27"/>
                                        </p:tgtEl>
                                        <p:attrNameLst>
                                          <p:attrName>ppt_w</p:attrName>
                                        </p:attrNameLst>
                                      </p:cBhvr>
                                      <p:tavLst>
                                        <p:tav tm="0">
                                          <p:val>
                                            <p:fltVal val="0"/>
                                          </p:val>
                                        </p:tav>
                                        <p:tav tm="100000">
                                          <p:val>
                                            <p:strVal val="#ppt_w"/>
                                          </p:val>
                                        </p:tav>
                                      </p:tavLst>
                                    </p:anim>
                                    <p:anim calcmode="lin" valueType="num">
                                      <p:cBhvr>
                                        <p:cTn id="51" dur="250" fill="hold"/>
                                        <p:tgtEl>
                                          <p:spTgt spid="27"/>
                                        </p:tgtEl>
                                        <p:attrNameLst>
                                          <p:attrName>ppt_h</p:attrName>
                                        </p:attrNameLst>
                                      </p:cBhvr>
                                      <p:tavLst>
                                        <p:tav tm="0">
                                          <p:val>
                                            <p:fltVal val="0"/>
                                          </p:val>
                                        </p:tav>
                                        <p:tav tm="100000">
                                          <p:val>
                                            <p:strVal val="#ppt_h"/>
                                          </p:val>
                                        </p:tav>
                                      </p:tavLst>
                                    </p:anim>
                                    <p:animEffect transition="in" filter="fade">
                                      <p:cBhvr>
                                        <p:cTn id="52" dur="25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P spid="10" grpId="1"/>
      <p:bldP spid="21" grpId="0" animBg="1"/>
      <p:bldP spid="22" grpId="0" animBg="1"/>
      <p:bldP spid="27"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98155" y="246380"/>
            <a:ext cx="4093845" cy="673735"/>
          </a:xfrm>
          <a:prstGeom prst="rect">
            <a:avLst/>
          </a:prstGeom>
        </p:spPr>
      </p:pic>
      <p:cxnSp>
        <p:nvCxnSpPr>
          <p:cNvPr id="3" name="直接连接符 2"/>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060287" y="353095"/>
            <a:ext cx="5262188" cy="461665"/>
          </a:xfrm>
          <a:prstGeom prst="rect">
            <a:avLst/>
          </a:prstGeom>
        </p:spPr>
        <p:txBody>
          <a:bodyPr wrap="square">
            <a:spAutoFit/>
          </a:bodyPr>
          <a:lstStyle/>
          <a:p>
            <a:r>
              <a:rPr lang="zh-CN" altLang="en-US" sz="2400" b="1" dirty="0">
                <a:solidFill>
                  <a:schemeClr val="accent1"/>
                </a:solidFill>
                <a:latin typeface="微软雅黑" panose="020B0503020204020204" pitchFamily="34" charset="-122"/>
                <a:ea typeface="微软雅黑" panose="020B0503020204020204" pitchFamily="34" charset="-122"/>
              </a:rPr>
              <a:t>第三部分</a:t>
            </a:r>
            <a:r>
              <a:rPr lang="zh-CN" altLang="en-US" sz="2400" b="1" dirty="0" smtClean="0">
                <a:solidFill>
                  <a:schemeClr val="accent1"/>
                </a:solidFill>
                <a:latin typeface="微软雅黑" panose="020B0503020204020204" pitchFamily="34" charset="-122"/>
                <a:ea typeface="微软雅黑" panose="020B0503020204020204" pitchFamily="34" charset="-122"/>
              </a:rPr>
              <a:t>：分则</a:t>
            </a:r>
            <a:endParaRPr lang="zh-CN" altLang="en-US" sz="2400" b="1" dirty="0">
              <a:solidFill>
                <a:schemeClr val="accent1"/>
              </a:solidFill>
              <a:latin typeface="微软雅黑" panose="020B0503020204020204" pitchFamily="34" charset="-122"/>
              <a:ea typeface="微软雅黑" panose="020B0503020204020204" pitchFamily="34" charset="-122"/>
            </a:endParaRPr>
          </a:p>
        </p:txBody>
      </p:sp>
      <p:sp>
        <p:nvSpPr>
          <p:cNvPr id="5" name="Freeform 29"/>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8" name="矩形 7"/>
          <p:cNvSpPr/>
          <p:nvPr/>
        </p:nvSpPr>
        <p:spPr>
          <a:xfrm>
            <a:off x="1943100" y="1743075"/>
            <a:ext cx="8392160" cy="3881120"/>
          </a:xfrm>
          <a:prstGeom prst="rect">
            <a:avLst/>
          </a:prstGeom>
          <a:solidFill>
            <a:schemeClr val="accent1"/>
          </a:solidFill>
          <a:ln>
            <a:noFill/>
          </a:ln>
          <a:effectLst>
            <a:outerShdw blurRad="889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2421255" y="1926590"/>
            <a:ext cx="7247890" cy="3399790"/>
          </a:xfrm>
          <a:prstGeom prst="rect">
            <a:avLst/>
          </a:prstGeom>
          <a:ln>
            <a:noFill/>
          </a:ln>
        </p:spPr>
        <p:txBody>
          <a:bodyPr wrap="square">
            <a:spAutoFit/>
          </a:bodyPr>
          <a:lstStyle>
            <a:defPPr>
              <a:defRPr lang="zh-CN"/>
            </a:defPPr>
            <a:lvl1pPr>
              <a:lnSpc>
                <a:spcPct val="150000"/>
              </a:lnSpc>
              <a:spcAft>
                <a:spcPts val="2000"/>
              </a:spcAft>
              <a:defRPr sz="1600">
                <a:solidFill>
                  <a:srgbClr val="591300"/>
                </a:solidFill>
                <a:latin typeface="微软雅黑" panose="020B0503020204020204" pitchFamily="34" charset="-122"/>
                <a:ea typeface="微软雅黑" panose="020B0503020204020204" pitchFamily="34" charset="-122"/>
              </a:defRPr>
            </a:lvl1pPr>
          </a:lstStyle>
          <a:p>
            <a:pPr algn="just" fontAlgn="auto">
              <a:lnSpc>
                <a:spcPts val="2600"/>
              </a:lnSpc>
            </a:pPr>
            <a:r>
              <a:rPr lang="en-US" sz="2000" dirty="0">
                <a:solidFill>
                  <a:schemeClr val="bg1"/>
                </a:solidFill>
                <a:sym typeface="+mn-ea"/>
              </a:rPr>
              <a:t>       </a:t>
            </a:r>
            <a:r>
              <a:rPr sz="2000" b="1" dirty="0">
                <a:solidFill>
                  <a:schemeClr val="bg1"/>
                </a:solidFill>
                <a:sym typeface="+mn-ea"/>
              </a:rPr>
              <a:t>第五十六条　对抗组织审查，有下列行为之一的，给予警告或者严重警告处分;情节较重的，给予撤销党内职务或者留党察看处分;情节严重的，给予开除党籍处分：</a:t>
            </a:r>
            <a:endParaRPr sz="2000" b="1" dirty="0">
              <a:solidFill>
                <a:schemeClr val="bg1"/>
              </a:solidFill>
            </a:endParaRPr>
          </a:p>
          <a:p>
            <a:pPr algn="just" fontAlgn="auto">
              <a:lnSpc>
                <a:spcPts val="1600"/>
              </a:lnSpc>
            </a:pPr>
            <a:r>
              <a:rPr sz="2000" b="1" dirty="0">
                <a:solidFill>
                  <a:schemeClr val="bg1"/>
                </a:solidFill>
                <a:sym typeface="+mn-ea"/>
              </a:rPr>
              <a:t>      (一)串供或者伪造、销毁、转移、隐匿证据的;</a:t>
            </a:r>
            <a:endParaRPr sz="2000" b="1" dirty="0">
              <a:solidFill>
                <a:schemeClr val="bg1"/>
              </a:solidFill>
            </a:endParaRPr>
          </a:p>
          <a:p>
            <a:pPr algn="just" fontAlgn="auto">
              <a:lnSpc>
                <a:spcPts val="1600"/>
              </a:lnSpc>
            </a:pPr>
            <a:r>
              <a:rPr sz="2000" b="1" dirty="0">
                <a:solidFill>
                  <a:schemeClr val="bg1"/>
                </a:solidFill>
                <a:sym typeface="+mn-ea"/>
              </a:rPr>
              <a:t>      (二)阻止他人揭发检举、提供证据材料的;</a:t>
            </a:r>
            <a:endParaRPr sz="2000" b="1" dirty="0">
              <a:solidFill>
                <a:schemeClr val="bg1"/>
              </a:solidFill>
            </a:endParaRPr>
          </a:p>
          <a:p>
            <a:pPr algn="just" fontAlgn="auto">
              <a:lnSpc>
                <a:spcPts val="1600"/>
              </a:lnSpc>
            </a:pPr>
            <a:r>
              <a:rPr sz="2000" b="1" dirty="0">
                <a:solidFill>
                  <a:schemeClr val="bg1"/>
                </a:solidFill>
                <a:sym typeface="+mn-ea"/>
              </a:rPr>
              <a:t>      (三)包庇同案人员的;</a:t>
            </a:r>
            <a:endParaRPr sz="2000" b="1" dirty="0">
              <a:solidFill>
                <a:schemeClr val="bg1"/>
              </a:solidFill>
            </a:endParaRPr>
          </a:p>
          <a:p>
            <a:pPr algn="just" fontAlgn="auto">
              <a:lnSpc>
                <a:spcPts val="1600"/>
              </a:lnSpc>
            </a:pPr>
            <a:r>
              <a:rPr sz="2000" b="1" dirty="0">
                <a:solidFill>
                  <a:schemeClr val="bg1"/>
                </a:solidFill>
                <a:sym typeface="+mn-ea"/>
              </a:rPr>
              <a:t>      (四)向组织提供虚假情况，掩盖事实的;</a:t>
            </a:r>
            <a:endParaRPr sz="2000" b="1" dirty="0">
              <a:solidFill>
                <a:schemeClr val="bg1"/>
              </a:solidFill>
            </a:endParaRPr>
          </a:p>
          <a:p>
            <a:pPr algn="just" fontAlgn="auto">
              <a:lnSpc>
                <a:spcPts val="1600"/>
              </a:lnSpc>
            </a:pPr>
            <a:r>
              <a:rPr sz="2000" b="1" dirty="0">
                <a:solidFill>
                  <a:schemeClr val="bg1"/>
                </a:solidFill>
                <a:sym typeface="+mn-ea"/>
              </a:rPr>
              <a:t>      (五)有其他对抗组织审查行为的。</a:t>
            </a:r>
            <a:endParaRPr lang="zh-CN" altLang="en-US" b="1" dirty="0">
              <a:solidFill>
                <a:schemeClr val="bg1"/>
              </a:solidFill>
            </a:endParaRPr>
          </a:p>
        </p:txBody>
      </p:sp>
      <p:pic>
        <p:nvPicPr>
          <p:cNvPr id="23" name="图片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7656" y="5943600"/>
            <a:ext cx="6228769" cy="9144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53" presetClass="entr" presetSubtype="16" fill="hold" grpId="0" nodeType="afterEffect">
                                  <p:stCondLst>
                                    <p:cond delay="0"/>
                                  </p:stCondLst>
                                  <p:iterate type="lt">
                                    <p:tmPct val="10000"/>
                                  </p:iterate>
                                  <p:childTnLst>
                                    <p:set>
                                      <p:cBhvr>
                                        <p:cTn id="12" dur="1" fill="hold">
                                          <p:stCondLst>
                                            <p:cond delay="0"/>
                                          </p:stCondLst>
                                        </p:cTn>
                                        <p:tgtEl>
                                          <p:spTgt spid="10"/>
                                        </p:tgtEl>
                                        <p:attrNameLst>
                                          <p:attrName>style.visibility</p:attrName>
                                        </p:attrNameLst>
                                      </p:cBhvr>
                                      <p:to>
                                        <p:strVal val="visible"/>
                                      </p:to>
                                    </p:set>
                                    <p:anim calcmode="lin" valueType="num">
                                      <p:cBhvr>
                                        <p:cTn id="13" dur="250" fill="hold"/>
                                        <p:tgtEl>
                                          <p:spTgt spid="10"/>
                                        </p:tgtEl>
                                        <p:attrNameLst>
                                          <p:attrName>ppt_w</p:attrName>
                                        </p:attrNameLst>
                                      </p:cBhvr>
                                      <p:tavLst>
                                        <p:tav tm="0">
                                          <p:val>
                                            <p:fltVal val="0"/>
                                          </p:val>
                                        </p:tav>
                                        <p:tav tm="100000">
                                          <p:val>
                                            <p:strVal val="#ppt_w"/>
                                          </p:val>
                                        </p:tav>
                                      </p:tavLst>
                                    </p:anim>
                                    <p:anim calcmode="lin" valueType="num">
                                      <p:cBhvr>
                                        <p:cTn id="14" dur="250" fill="hold"/>
                                        <p:tgtEl>
                                          <p:spTgt spid="10"/>
                                        </p:tgtEl>
                                        <p:attrNameLst>
                                          <p:attrName>ppt_h</p:attrName>
                                        </p:attrNameLst>
                                      </p:cBhvr>
                                      <p:tavLst>
                                        <p:tav tm="0">
                                          <p:val>
                                            <p:fltVal val="0"/>
                                          </p:val>
                                        </p:tav>
                                        <p:tav tm="100000">
                                          <p:val>
                                            <p:strVal val="#ppt_h"/>
                                          </p:val>
                                        </p:tav>
                                      </p:tavLst>
                                    </p:anim>
                                    <p:animEffect transition="in" filter="fade">
                                      <p:cBhvr>
                                        <p:cTn id="15" dur="2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0"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88923" y="246423"/>
            <a:ext cx="4103077" cy="675011"/>
          </a:xfrm>
          <a:prstGeom prst="rect">
            <a:avLst/>
          </a:prstGeom>
        </p:spPr>
      </p:pic>
      <p:cxnSp>
        <p:nvCxnSpPr>
          <p:cNvPr id="3" name="直接连接符 2"/>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060287" y="353095"/>
            <a:ext cx="5262188" cy="461665"/>
          </a:xfrm>
          <a:prstGeom prst="rect">
            <a:avLst/>
          </a:prstGeom>
        </p:spPr>
        <p:txBody>
          <a:bodyPr wrap="square">
            <a:spAutoFit/>
          </a:bodyPr>
          <a:lstStyle/>
          <a:p>
            <a:r>
              <a:rPr lang="zh-CN" altLang="en-US" sz="2400" b="1" dirty="0">
                <a:solidFill>
                  <a:schemeClr val="accent1"/>
                </a:solidFill>
                <a:latin typeface="微软雅黑" panose="020B0503020204020204" pitchFamily="34" charset="-122"/>
                <a:ea typeface="微软雅黑" panose="020B0503020204020204" pitchFamily="34" charset="-122"/>
              </a:rPr>
              <a:t>第三部分</a:t>
            </a:r>
            <a:r>
              <a:rPr lang="zh-CN" altLang="en-US" sz="2400" b="1" dirty="0" smtClean="0">
                <a:solidFill>
                  <a:schemeClr val="accent1"/>
                </a:solidFill>
                <a:latin typeface="微软雅黑" panose="020B0503020204020204" pitchFamily="34" charset="-122"/>
                <a:ea typeface="微软雅黑" panose="020B0503020204020204" pitchFamily="34" charset="-122"/>
              </a:rPr>
              <a:t>：分则</a:t>
            </a:r>
            <a:endParaRPr lang="zh-CN" altLang="en-US" sz="2400" b="1" dirty="0">
              <a:solidFill>
                <a:schemeClr val="accent1"/>
              </a:solidFill>
              <a:latin typeface="微软雅黑" panose="020B0503020204020204" pitchFamily="34" charset="-122"/>
              <a:ea typeface="微软雅黑" panose="020B0503020204020204" pitchFamily="34" charset="-122"/>
            </a:endParaRPr>
          </a:p>
        </p:txBody>
      </p:sp>
      <p:sp>
        <p:nvSpPr>
          <p:cNvPr id="5" name="Freeform 29"/>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6" name="矩形 5"/>
          <p:cNvSpPr>
            <a:spLocks noChangeAspect="1"/>
          </p:cNvSpPr>
          <p:nvPr/>
        </p:nvSpPr>
        <p:spPr>
          <a:xfrm>
            <a:off x="4449231" y="3855977"/>
            <a:ext cx="7065970" cy="2137429"/>
          </a:xfrm>
          <a:prstGeom prst="rect">
            <a:avLst/>
          </a:prstGeom>
          <a:solidFill>
            <a:schemeClr val="accent1"/>
          </a:solidFill>
          <a:ln>
            <a:noFill/>
          </a:ln>
          <a:effectLst>
            <a:outerShdw blurRad="889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89989" y="1646283"/>
            <a:ext cx="7330965" cy="1989972"/>
          </a:xfrm>
          <a:prstGeom prst="rect">
            <a:avLst/>
          </a:prstGeom>
          <a:solidFill>
            <a:schemeClr val="accent1"/>
          </a:solidFill>
          <a:ln>
            <a:noFill/>
          </a:ln>
          <a:effectLst>
            <a:outerShdw blurRad="889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18416" y="1819620"/>
            <a:ext cx="4326826" cy="461665"/>
          </a:xfrm>
          <a:prstGeom prst="rect">
            <a:avLst/>
          </a:prstGeom>
        </p:spPr>
        <p:txBody>
          <a:bodyPr wrap="none">
            <a:spAutoFit/>
          </a:bodyPr>
          <a:lstStyle/>
          <a:p>
            <a:r>
              <a:rPr lang="en-US" altLang="zh-CN" sz="2400" b="1" dirty="0" smtClean="0">
                <a:solidFill>
                  <a:schemeClr val="accent4">
                    <a:lumMod val="40000"/>
                    <a:lumOff val="60000"/>
                  </a:schemeClr>
                </a:solidFill>
                <a:latin typeface="微软雅黑" panose="020B0503020204020204" pitchFamily="34" charset="-122"/>
                <a:ea typeface="微软雅黑" panose="020B0503020204020204" pitchFamily="34" charset="-122"/>
              </a:rPr>
              <a:t>2018</a:t>
            </a:r>
            <a:r>
              <a:rPr lang="zh-CN" altLang="en-US" sz="2400" b="1" dirty="0">
                <a:solidFill>
                  <a:schemeClr val="accent4">
                    <a:lumMod val="40000"/>
                    <a:lumOff val="60000"/>
                  </a:schemeClr>
                </a:solidFill>
                <a:latin typeface="微软雅黑" panose="020B0503020204020204" pitchFamily="34" charset="-122"/>
                <a:ea typeface="微软雅黑" panose="020B0503020204020204" pitchFamily="34" charset="-122"/>
              </a:rPr>
              <a:t>年条例新增：</a:t>
            </a:r>
            <a:r>
              <a:rPr lang="zh-CN" altLang="en-US" sz="2400" b="1" dirty="0" smtClean="0">
                <a:solidFill>
                  <a:schemeClr val="accent4">
                    <a:lumMod val="40000"/>
                    <a:lumOff val="60000"/>
                  </a:schemeClr>
                </a:solidFill>
                <a:latin typeface="微软雅黑" panose="020B0503020204020204" pitchFamily="34" charset="-122"/>
                <a:ea typeface="微软雅黑" panose="020B0503020204020204" pitchFamily="34" charset="-122"/>
              </a:rPr>
              <a:t>第六十二条</a:t>
            </a:r>
            <a:endParaRPr lang="zh-CN" altLang="en-US" sz="2400" b="1" dirty="0">
              <a:solidFill>
                <a:schemeClr val="accent4">
                  <a:lumMod val="40000"/>
                  <a:lumOff val="60000"/>
                </a:schemeClr>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674377" y="2433711"/>
            <a:ext cx="7162191" cy="829945"/>
          </a:xfrm>
          <a:prstGeom prst="rect">
            <a:avLst/>
          </a:prstGeom>
          <a:ln>
            <a:noFill/>
          </a:ln>
        </p:spPr>
        <p:txBody>
          <a:bodyPr wrap="square">
            <a:spAutoFit/>
          </a:bodyPr>
          <a:lstStyle>
            <a:defPPr>
              <a:defRPr lang="zh-CN"/>
            </a:defPPr>
            <a:lvl1pPr>
              <a:lnSpc>
                <a:spcPct val="150000"/>
              </a:lnSpc>
              <a:spcAft>
                <a:spcPts val="2000"/>
              </a:spcAft>
              <a:defRPr sz="1600">
                <a:solidFill>
                  <a:srgbClr val="591300"/>
                </a:solidFill>
                <a:latin typeface="微软雅黑" panose="020B0503020204020204" pitchFamily="34" charset="-122"/>
                <a:ea typeface="微软雅黑" panose="020B0503020204020204" pitchFamily="34" charset="-122"/>
              </a:defRPr>
            </a:lvl1pPr>
          </a:lstStyle>
          <a:p>
            <a:pPr algn="just">
              <a:lnSpc>
                <a:spcPct val="100000"/>
              </a:lnSpc>
            </a:pPr>
            <a:r>
              <a:rPr lang="zh-CN" altLang="en-US" b="1" dirty="0">
                <a:solidFill>
                  <a:schemeClr val="bg1"/>
                </a:solidFill>
              </a:rPr>
              <a:t>对信仰宗教的党员，应当加强思想教育，经党组织帮助教育仍没有转变的，应当劝其退党；劝而不退的，予以除名；参与利用宗教搞煽动活动的，给予开除党籍处分。 </a:t>
            </a:r>
          </a:p>
        </p:txBody>
      </p:sp>
      <p:sp>
        <p:nvSpPr>
          <p:cNvPr id="13" name="任意多边形 12"/>
          <p:cNvSpPr/>
          <p:nvPr/>
        </p:nvSpPr>
        <p:spPr>
          <a:xfrm>
            <a:off x="4458623" y="3845585"/>
            <a:ext cx="863498" cy="2137428"/>
          </a:xfrm>
          <a:custGeom>
            <a:avLst/>
            <a:gdLst>
              <a:gd name="connsiteX0" fmla="*/ 0 w 863498"/>
              <a:gd name="connsiteY0" fmla="*/ 0 h 1965350"/>
              <a:gd name="connsiteX1" fmla="*/ 682193 w 863498"/>
              <a:gd name="connsiteY1" fmla="*/ 0 h 1965350"/>
              <a:gd name="connsiteX2" fmla="*/ 682193 w 863498"/>
              <a:gd name="connsiteY2" fmla="*/ 737416 h 1965350"/>
              <a:gd name="connsiteX3" fmla="*/ 863498 w 863498"/>
              <a:gd name="connsiteY3" fmla="*/ 982676 h 1965350"/>
              <a:gd name="connsiteX4" fmla="*/ 682193 w 863498"/>
              <a:gd name="connsiteY4" fmla="*/ 1227935 h 1965350"/>
              <a:gd name="connsiteX5" fmla="*/ 682193 w 863498"/>
              <a:gd name="connsiteY5" fmla="*/ 1965350 h 1965350"/>
              <a:gd name="connsiteX6" fmla="*/ 0 w 863498"/>
              <a:gd name="connsiteY6" fmla="*/ 1965350 h 1965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63498" h="1965350">
                <a:moveTo>
                  <a:pt x="0" y="0"/>
                </a:moveTo>
                <a:lnTo>
                  <a:pt x="682193" y="0"/>
                </a:lnTo>
                <a:lnTo>
                  <a:pt x="682193" y="737416"/>
                </a:lnTo>
                <a:lnTo>
                  <a:pt x="863498" y="982676"/>
                </a:lnTo>
                <a:lnTo>
                  <a:pt x="682193" y="1227935"/>
                </a:lnTo>
                <a:lnTo>
                  <a:pt x="682193" y="1965350"/>
                </a:lnTo>
                <a:lnTo>
                  <a:pt x="0" y="1965350"/>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553498" y="3918409"/>
            <a:ext cx="492443" cy="1938992"/>
          </a:xfrm>
          <a:prstGeom prst="rect">
            <a:avLst/>
          </a:prstGeom>
        </p:spPr>
        <p:txBody>
          <a:bodyPr wrap="none">
            <a:spAutoFit/>
          </a:bodyPr>
          <a:lstStyle/>
          <a:p>
            <a:pPr algn="ctr"/>
            <a:r>
              <a:rPr lang="zh-CN" altLang="en-US" sz="2400" b="1" dirty="0" smtClean="0">
                <a:solidFill>
                  <a:schemeClr val="bg1"/>
                </a:solidFill>
                <a:latin typeface="微软雅黑" panose="020B0503020204020204" pitchFamily="34" charset="-122"/>
                <a:ea typeface="微软雅黑" panose="020B0503020204020204" pitchFamily="34" charset="-122"/>
              </a:rPr>
              <a:t>第</a:t>
            </a:r>
            <a:endParaRPr lang="en-US" altLang="zh-CN" sz="2400" b="1" dirty="0" smtClean="0">
              <a:solidFill>
                <a:schemeClr val="bg1"/>
              </a:solidFill>
              <a:latin typeface="微软雅黑" panose="020B0503020204020204" pitchFamily="34" charset="-122"/>
              <a:ea typeface="微软雅黑" panose="020B0503020204020204" pitchFamily="34" charset="-122"/>
            </a:endParaRPr>
          </a:p>
          <a:p>
            <a:pPr algn="ctr"/>
            <a:r>
              <a:rPr lang="zh-CN" altLang="en-US" sz="2400" b="1" dirty="0" smtClean="0">
                <a:solidFill>
                  <a:schemeClr val="bg1"/>
                </a:solidFill>
                <a:latin typeface="微软雅黑" panose="020B0503020204020204" pitchFamily="34" charset="-122"/>
                <a:ea typeface="微软雅黑" panose="020B0503020204020204" pitchFamily="34" charset="-122"/>
              </a:rPr>
              <a:t>六</a:t>
            </a:r>
            <a:endParaRPr lang="en-US" altLang="zh-CN" sz="2400" b="1" dirty="0" smtClean="0">
              <a:solidFill>
                <a:schemeClr val="bg1"/>
              </a:solidFill>
              <a:latin typeface="微软雅黑" panose="020B0503020204020204" pitchFamily="34" charset="-122"/>
              <a:ea typeface="微软雅黑" panose="020B0503020204020204" pitchFamily="34" charset="-122"/>
            </a:endParaRPr>
          </a:p>
          <a:p>
            <a:pPr algn="ctr"/>
            <a:r>
              <a:rPr lang="zh-CN" altLang="en-US" sz="2400" b="1" dirty="0" smtClean="0">
                <a:solidFill>
                  <a:schemeClr val="bg1"/>
                </a:solidFill>
                <a:latin typeface="微软雅黑" panose="020B0503020204020204" pitchFamily="34" charset="-122"/>
                <a:ea typeface="微软雅黑" panose="020B0503020204020204" pitchFamily="34" charset="-122"/>
              </a:rPr>
              <a:t>十</a:t>
            </a:r>
            <a:endParaRPr lang="en-US" altLang="zh-CN" sz="2400" b="1" dirty="0" smtClean="0">
              <a:solidFill>
                <a:schemeClr val="bg1"/>
              </a:solidFill>
              <a:latin typeface="微软雅黑" panose="020B0503020204020204" pitchFamily="34" charset="-122"/>
              <a:ea typeface="微软雅黑" panose="020B0503020204020204" pitchFamily="34" charset="-122"/>
            </a:endParaRPr>
          </a:p>
          <a:p>
            <a:pPr algn="ctr"/>
            <a:r>
              <a:rPr lang="zh-CN" altLang="en-US" sz="2400" b="1" dirty="0" smtClean="0">
                <a:solidFill>
                  <a:schemeClr val="bg1"/>
                </a:solidFill>
                <a:latin typeface="微软雅黑" panose="020B0503020204020204" pitchFamily="34" charset="-122"/>
                <a:ea typeface="微软雅黑" panose="020B0503020204020204" pitchFamily="34" charset="-122"/>
              </a:rPr>
              <a:t>四</a:t>
            </a:r>
            <a:endParaRPr lang="en-US" altLang="zh-CN" sz="2400" b="1" dirty="0" smtClean="0">
              <a:solidFill>
                <a:schemeClr val="bg1"/>
              </a:solidFill>
              <a:latin typeface="微软雅黑" panose="020B0503020204020204" pitchFamily="34" charset="-122"/>
              <a:ea typeface="微软雅黑" panose="020B0503020204020204" pitchFamily="34" charset="-122"/>
            </a:endParaRPr>
          </a:p>
          <a:p>
            <a:pPr algn="ctr"/>
            <a:r>
              <a:rPr lang="zh-CN" altLang="en-US" sz="2400" b="1" dirty="0">
                <a:solidFill>
                  <a:schemeClr val="bg1"/>
                </a:solidFill>
                <a:latin typeface="微软雅黑" panose="020B0503020204020204" pitchFamily="34" charset="-122"/>
                <a:ea typeface="微软雅黑" panose="020B0503020204020204" pitchFamily="34" charset="-122"/>
              </a:rPr>
              <a:t>条</a:t>
            </a:r>
          </a:p>
        </p:txBody>
      </p:sp>
      <p:sp>
        <p:nvSpPr>
          <p:cNvPr id="19" name="文本框 18"/>
          <p:cNvSpPr txBox="1"/>
          <p:nvPr/>
        </p:nvSpPr>
        <p:spPr>
          <a:xfrm>
            <a:off x="5416712" y="4129469"/>
            <a:ext cx="5910812" cy="1578610"/>
          </a:xfrm>
          <a:prstGeom prst="rect">
            <a:avLst/>
          </a:prstGeom>
          <a:ln>
            <a:noFill/>
          </a:ln>
        </p:spPr>
        <p:txBody>
          <a:bodyPr wrap="square">
            <a:spAutoFit/>
          </a:bodyPr>
          <a:lstStyle>
            <a:defPPr>
              <a:defRPr lang="zh-CN"/>
            </a:defPPr>
            <a:lvl1pPr>
              <a:lnSpc>
                <a:spcPct val="150000"/>
              </a:lnSpc>
              <a:spcAft>
                <a:spcPts val="2000"/>
              </a:spcAft>
              <a:defRPr sz="1600">
                <a:solidFill>
                  <a:srgbClr val="591300"/>
                </a:solidFill>
                <a:latin typeface="微软雅黑" panose="020B0503020204020204" pitchFamily="34" charset="-122"/>
                <a:ea typeface="微软雅黑" panose="020B0503020204020204" pitchFamily="34" charset="-122"/>
              </a:defRPr>
            </a:lvl1pPr>
          </a:lstStyle>
          <a:p>
            <a:pPr algn="just">
              <a:lnSpc>
                <a:spcPct val="100000"/>
              </a:lnSpc>
            </a:pPr>
            <a:r>
              <a:rPr lang="zh-CN" altLang="en-US" b="1" dirty="0">
                <a:solidFill>
                  <a:schemeClr val="bg1"/>
                </a:solidFill>
              </a:rPr>
              <a:t>组织、利用宗族势力对抗党和政府，妨碍党和国家的方针政策以及决策部署的实施，或者破坏党的基层组织建设的，对策划者、组织者和骨干分子，给予开除党籍处分</a:t>
            </a:r>
            <a:r>
              <a:rPr lang="zh-CN" altLang="en-US" b="1" dirty="0" smtClean="0">
                <a:solidFill>
                  <a:schemeClr val="bg1"/>
                </a:solidFill>
              </a:rPr>
              <a:t>。</a:t>
            </a:r>
            <a:endParaRPr lang="zh-CN" altLang="en-US" b="1" dirty="0">
              <a:solidFill>
                <a:schemeClr val="bg1"/>
              </a:solidFill>
            </a:endParaRPr>
          </a:p>
          <a:p>
            <a:pPr algn="just">
              <a:lnSpc>
                <a:spcPct val="100000"/>
              </a:lnSpc>
            </a:pPr>
            <a:r>
              <a:rPr lang="zh-CN" altLang="en-US" b="1" dirty="0">
                <a:solidFill>
                  <a:schemeClr val="bg1"/>
                </a:solidFill>
              </a:rPr>
              <a:t>对其他参加人员，给予撤销党内职务或者留党察看处分；情节严重的，给予开除党籍处分。 </a:t>
            </a:r>
          </a:p>
        </p:txBody>
      </p:sp>
      <p:pic>
        <p:nvPicPr>
          <p:cNvPr id="23" name="图片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7480" y="6028690"/>
            <a:ext cx="5649595" cy="82931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53" presetClass="entr" presetSubtype="16" fill="hold" grpId="0" nodeType="withEffect">
                                  <p:stCondLst>
                                    <p:cond delay="60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childTnLst>
                          </p:cTn>
                        </p:par>
                        <p:par>
                          <p:cTn id="15" fill="hold">
                            <p:stCondLst>
                              <p:cond delay="500"/>
                            </p:stCondLst>
                            <p:childTnLst>
                              <p:par>
                                <p:cTn id="16" presetID="23" presetClass="entr" presetSubtype="36"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p:cTn id="18" dur="750" fill="hold"/>
                                        <p:tgtEl>
                                          <p:spTgt spid="9"/>
                                        </p:tgtEl>
                                        <p:attrNameLst>
                                          <p:attrName>ppt_w</p:attrName>
                                        </p:attrNameLst>
                                      </p:cBhvr>
                                      <p:tavLst>
                                        <p:tav tm="0">
                                          <p:val>
                                            <p:strVal val="(6*min(max(#ppt_w*#ppt_h,.3),1)-7.4)/-.7*#ppt_w"/>
                                          </p:val>
                                        </p:tav>
                                        <p:tav tm="100000">
                                          <p:val>
                                            <p:strVal val="#ppt_w"/>
                                          </p:val>
                                        </p:tav>
                                      </p:tavLst>
                                    </p:anim>
                                    <p:anim calcmode="lin" valueType="num">
                                      <p:cBhvr>
                                        <p:cTn id="19" dur="750" fill="hold"/>
                                        <p:tgtEl>
                                          <p:spTgt spid="9"/>
                                        </p:tgtEl>
                                        <p:attrNameLst>
                                          <p:attrName>ppt_h</p:attrName>
                                        </p:attrNameLst>
                                      </p:cBhvr>
                                      <p:tavLst>
                                        <p:tav tm="0">
                                          <p:val>
                                            <p:strVal val="(6*min(max(#ppt_w*#ppt_h,.3),1)-7.4)/-.7*#ppt_h"/>
                                          </p:val>
                                        </p:tav>
                                        <p:tav tm="100000">
                                          <p:val>
                                            <p:strVal val="#ppt_h"/>
                                          </p:val>
                                        </p:tav>
                                      </p:tavLst>
                                    </p:anim>
                                    <p:anim calcmode="lin" valueType="num">
                                      <p:cBhvr>
                                        <p:cTn id="20" dur="750" fill="hold"/>
                                        <p:tgtEl>
                                          <p:spTgt spid="9"/>
                                        </p:tgtEl>
                                        <p:attrNameLst>
                                          <p:attrName>ppt_x</p:attrName>
                                        </p:attrNameLst>
                                      </p:cBhvr>
                                      <p:tavLst>
                                        <p:tav tm="0">
                                          <p:val>
                                            <p:fltVal val="0.5"/>
                                          </p:val>
                                        </p:tav>
                                        <p:tav tm="100000">
                                          <p:val>
                                            <p:strVal val="#ppt_x"/>
                                          </p:val>
                                        </p:tav>
                                      </p:tavLst>
                                    </p:anim>
                                    <p:anim calcmode="lin" valueType="num">
                                      <p:cBhvr>
                                        <p:cTn id="21" dur="750" fill="hold"/>
                                        <p:tgtEl>
                                          <p:spTgt spid="9"/>
                                        </p:tgtEl>
                                        <p:attrNameLst>
                                          <p:attrName>ppt_y</p:attrName>
                                        </p:attrNameLst>
                                      </p:cBhvr>
                                      <p:tavLst>
                                        <p:tav tm="0">
                                          <p:val>
                                            <p:strVal val="1+(6*min(max(#ppt_w*#ppt_h,.3),1)-7.4)/-.7*#ppt_h/2"/>
                                          </p:val>
                                        </p:tav>
                                        <p:tav tm="100000">
                                          <p:val>
                                            <p:strVal val="#ppt_y"/>
                                          </p:val>
                                        </p:tav>
                                      </p:tavLst>
                                    </p:anim>
                                  </p:childTnLst>
                                </p:cTn>
                              </p:par>
                            </p:childTnLst>
                          </p:cTn>
                        </p:par>
                        <p:par>
                          <p:cTn id="22" fill="hold">
                            <p:stCondLst>
                              <p:cond delay="1500"/>
                            </p:stCondLst>
                            <p:childTnLst>
                              <p:par>
                                <p:cTn id="23" presetID="53" presetClass="entr" presetSubtype="16" fill="hold" grpId="0" nodeType="afterEffect">
                                  <p:stCondLst>
                                    <p:cond delay="0"/>
                                  </p:stCondLst>
                                  <p:iterate type="lt">
                                    <p:tmPct val="10000"/>
                                  </p:iterate>
                                  <p:childTnLst>
                                    <p:set>
                                      <p:cBhvr>
                                        <p:cTn id="24" dur="1" fill="hold">
                                          <p:stCondLst>
                                            <p:cond delay="0"/>
                                          </p:stCondLst>
                                        </p:cTn>
                                        <p:tgtEl>
                                          <p:spTgt spid="10"/>
                                        </p:tgtEl>
                                        <p:attrNameLst>
                                          <p:attrName>style.visibility</p:attrName>
                                        </p:attrNameLst>
                                      </p:cBhvr>
                                      <p:to>
                                        <p:strVal val="visible"/>
                                      </p:to>
                                    </p:set>
                                    <p:anim calcmode="lin" valueType="num">
                                      <p:cBhvr>
                                        <p:cTn id="25" dur="250" fill="hold"/>
                                        <p:tgtEl>
                                          <p:spTgt spid="10"/>
                                        </p:tgtEl>
                                        <p:attrNameLst>
                                          <p:attrName>ppt_w</p:attrName>
                                        </p:attrNameLst>
                                      </p:cBhvr>
                                      <p:tavLst>
                                        <p:tav tm="0">
                                          <p:val>
                                            <p:fltVal val="0"/>
                                          </p:val>
                                        </p:tav>
                                        <p:tav tm="100000">
                                          <p:val>
                                            <p:strVal val="#ppt_w"/>
                                          </p:val>
                                        </p:tav>
                                      </p:tavLst>
                                    </p:anim>
                                    <p:anim calcmode="lin" valueType="num">
                                      <p:cBhvr>
                                        <p:cTn id="26" dur="250" fill="hold"/>
                                        <p:tgtEl>
                                          <p:spTgt spid="10"/>
                                        </p:tgtEl>
                                        <p:attrNameLst>
                                          <p:attrName>ppt_h</p:attrName>
                                        </p:attrNameLst>
                                      </p:cBhvr>
                                      <p:tavLst>
                                        <p:tav tm="0">
                                          <p:val>
                                            <p:fltVal val="0"/>
                                          </p:val>
                                        </p:tav>
                                        <p:tav tm="100000">
                                          <p:val>
                                            <p:strVal val="#ppt_h"/>
                                          </p:val>
                                        </p:tav>
                                      </p:tavLst>
                                    </p:anim>
                                    <p:animEffect transition="in" filter="fade">
                                      <p:cBhvr>
                                        <p:cTn id="27" dur="250"/>
                                        <p:tgtEl>
                                          <p:spTgt spid="10"/>
                                        </p:tgtEl>
                                      </p:cBhvr>
                                    </p:animEffect>
                                  </p:childTnLst>
                                </p:cTn>
                              </p:par>
                            </p:childTnLst>
                          </p:cTn>
                        </p:par>
                        <p:par>
                          <p:cTn id="28" fill="hold">
                            <p:stCondLst>
                              <p:cond delay="2825"/>
                            </p:stCondLst>
                            <p:childTnLst>
                              <p:par>
                                <p:cTn id="29" presetID="12" presetClass="entr" presetSubtype="8"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p:tgtEl>
                                          <p:spTgt spid="13"/>
                                        </p:tgtEl>
                                        <p:attrNameLst>
                                          <p:attrName>ppt_x</p:attrName>
                                        </p:attrNameLst>
                                      </p:cBhvr>
                                      <p:tavLst>
                                        <p:tav tm="0">
                                          <p:val>
                                            <p:strVal val="#ppt_x-#ppt_w*1.125000"/>
                                          </p:val>
                                        </p:tav>
                                        <p:tav tm="100000">
                                          <p:val>
                                            <p:strVal val="#ppt_x"/>
                                          </p:val>
                                        </p:tav>
                                      </p:tavLst>
                                    </p:anim>
                                    <p:animEffect transition="in" filter="wipe(right)">
                                      <p:cBhvr>
                                        <p:cTn id="32" dur="500"/>
                                        <p:tgtEl>
                                          <p:spTgt spid="13"/>
                                        </p:tgtEl>
                                      </p:cBhvr>
                                    </p:animEffect>
                                  </p:childTnLst>
                                </p:cTn>
                              </p:par>
                            </p:childTnLst>
                          </p:cTn>
                        </p:par>
                        <p:par>
                          <p:cTn id="33" fill="hold">
                            <p:stCondLst>
                              <p:cond delay="3325"/>
                            </p:stCondLst>
                            <p:childTnLst>
                              <p:par>
                                <p:cTn id="34" presetID="53" presetClass="entr" presetSubtype="16"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p:cTn id="36" dur="500" fill="hold"/>
                                        <p:tgtEl>
                                          <p:spTgt spid="14"/>
                                        </p:tgtEl>
                                        <p:attrNameLst>
                                          <p:attrName>ppt_w</p:attrName>
                                        </p:attrNameLst>
                                      </p:cBhvr>
                                      <p:tavLst>
                                        <p:tav tm="0">
                                          <p:val>
                                            <p:fltVal val="0"/>
                                          </p:val>
                                        </p:tav>
                                        <p:tav tm="100000">
                                          <p:val>
                                            <p:strVal val="#ppt_w"/>
                                          </p:val>
                                        </p:tav>
                                      </p:tavLst>
                                    </p:anim>
                                    <p:anim calcmode="lin" valueType="num">
                                      <p:cBhvr>
                                        <p:cTn id="37" dur="500" fill="hold"/>
                                        <p:tgtEl>
                                          <p:spTgt spid="14"/>
                                        </p:tgtEl>
                                        <p:attrNameLst>
                                          <p:attrName>ppt_h</p:attrName>
                                        </p:attrNameLst>
                                      </p:cBhvr>
                                      <p:tavLst>
                                        <p:tav tm="0">
                                          <p:val>
                                            <p:fltVal val="0"/>
                                          </p:val>
                                        </p:tav>
                                        <p:tav tm="100000">
                                          <p:val>
                                            <p:strVal val="#ppt_h"/>
                                          </p:val>
                                        </p:tav>
                                      </p:tavLst>
                                    </p:anim>
                                    <p:animEffect transition="in" filter="fade">
                                      <p:cBhvr>
                                        <p:cTn id="38" dur="500"/>
                                        <p:tgtEl>
                                          <p:spTgt spid="14"/>
                                        </p:tgtEl>
                                      </p:cBhvr>
                                    </p:animEffect>
                                  </p:childTnLst>
                                </p:cTn>
                              </p:par>
                            </p:childTnLst>
                          </p:cTn>
                        </p:par>
                        <p:par>
                          <p:cTn id="39" fill="hold">
                            <p:stCondLst>
                              <p:cond delay="3825"/>
                            </p:stCondLst>
                            <p:childTnLst>
                              <p:par>
                                <p:cTn id="40" presetID="53" presetClass="entr" presetSubtype="16" fill="hold" grpId="0" nodeType="afterEffect">
                                  <p:stCondLst>
                                    <p:cond delay="0"/>
                                  </p:stCondLst>
                                  <p:iterate type="lt">
                                    <p:tmPct val="10000"/>
                                  </p:iterate>
                                  <p:childTnLst>
                                    <p:set>
                                      <p:cBhvr>
                                        <p:cTn id="41" dur="1" fill="hold">
                                          <p:stCondLst>
                                            <p:cond delay="0"/>
                                          </p:stCondLst>
                                        </p:cTn>
                                        <p:tgtEl>
                                          <p:spTgt spid="19"/>
                                        </p:tgtEl>
                                        <p:attrNameLst>
                                          <p:attrName>style.visibility</p:attrName>
                                        </p:attrNameLst>
                                      </p:cBhvr>
                                      <p:to>
                                        <p:strVal val="visible"/>
                                      </p:to>
                                    </p:set>
                                    <p:anim calcmode="lin" valueType="num">
                                      <p:cBhvr>
                                        <p:cTn id="42" dur="250" fill="hold"/>
                                        <p:tgtEl>
                                          <p:spTgt spid="19"/>
                                        </p:tgtEl>
                                        <p:attrNameLst>
                                          <p:attrName>ppt_w</p:attrName>
                                        </p:attrNameLst>
                                      </p:cBhvr>
                                      <p:tavLst>
                                        <p:tav tm="0">
                                          <p:val>
                                            <p:fltVal val="0"/>
                                          </p:val>
                                        </p:tav>
                                        <p:tav tm="100000">
                                          <p:val>
                                            <p:strVal val="#ppt_w"/>
                                          </p:val>
                                        </p:tav>
                                      </p:tavLst>
                                    </p:anim>
                                    <p:anim calcmode="lin" valueType="num">
                                      <p:cBhvr>
                                        <p:cTn id="43" dur="250" fill="hold"/>
                                        <p:tgtEl>
                                          <p:spTgt spid="19"/>
                                        </p:tgtEl>
                                        <p:attrNameLst>
                                          <p:attrName>ppt_h</p:attrName>
                                        </p:attrNameLst>
                                      </p:cBhvr>
                                      <p:tavLst>
                                        <p:tav tm="0">
                                          <p:val>
                                            <p:fltVal val="0"/>
                                          </p:val>
                                        </p:tav>
                                        <p:tav tm="100000">
                                          <p:val>
                                            <p:strVal val="#ppt_h"/>
                                          </p:val>
                                        </p:tav>
                                      </p:tavLst>
                                    </p:anim>
                                    <p:animEffect transition="in" filter="fade">
                                      <p:cBhvr>
                                        <p:cTn id="44" dur="2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p:bldP spid="10" grpId="0"/>
      <p:bldP spid="13" grpId="0" animBg="1"/>
      <p:bldP spid="14" grpId="0"/>
      <p:bldP spid="19"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88923" y="246423"/>
            <a:ext cx="4103077" cy="675011"/>
          </a:xfrm>
          <a:prstGeom prst="rect">
            <a:avLst/>
          </a:prstGeom>
        </p:spPr>
      </p:pic>
      <p:cxnSp>
        <p:nvCxnSpPr>
          <p:cNvPr id="3" name="直接连接符 2"/>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060287" y="353095"/>
            <a:ext cx="5262188" cy="461665"/>
          </a:xfrm>
          <a:prstGeom prst="rect">
            <a:avLst/>
          </a:prstGeom>
        </p:spPr>
        <p:txBody>
          <a:bodyPr wrap="square">
            <a:spAutoFit/>
          </a:bodyPr>
          <a:lstStyle/>
          <a:p>
            <a:r>
              <a:rPr lang="zh-CN" altLang="en-US" sz="2400" b="1" dirty="0">
                <a:solidFill>
                  <a:schemeClr val="accent1"/>
                </a:solidFill>
                <a:latin typeface="微软雅黑" panose="020B0503020204020204" pitchFamily="34" charset="-122"/>
                <a:ea typeface="微软雅黑" panose="020B0503020204020204" pitchFamily="34" charset="-122"/>
              </a:rPr>
              <a:t>第三部分</a:t>
            </a:r>
            <a:r>
              <a:rPr lang="zh-CN" altLang="en-US" sz="2400" b="1" dirty="0" smtClean="0">
                <a:solidFill>
                  <a:schemeClr val="accent1"/>
                </a:solidFill>
                <a:latin typeface="微软雅黑" panose="020B0503020204020204" pitchFamily="34" charset="-122"/>
                <a:ea typeface="微软雅黑" panose="020B0503020204020204" pitchFamily="34" charset="-122"/>
              </a:rPr>
              <a:t>：分则</a:t>
            </a:r>
            <a:endParaRPr lang="zh-CN" altLang="en-US" sz="2400" b="1" dirty="0">
              <a:solidFill>
                <a:schemeClr val="accent1"/>
              </a:solidFill>
              <a:latin typeface="微软雅黑" panose="020B0503020204020204" pitchFamily="34" charset="-122"/>
              <a:ea typeface="微软雅黑" panose="020B0503020204020204" pitchFamily="34" charset="-122"/>
            </a:endParaRPr>
          </a:p>
        </p:txBody>
      </p:sp>
      <p:sp>
        <p:nvSpPr>
          <p:cNvPr id="5" name="Freeform 29"/>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6" name="矩形 5"/>
          <p:cNvSpPr>
            <a:spLocks noChangeAspect="1"/>
          </p:cNvSpPr>
          <p:nvPr/>
        </p:nvSpPr>
        <p:spPr>
          <a:xfrm>
            <a:off x="4449231" y="3855977"/>
            <a:ext cx="7065970" cy="2137429"/>
          </a:xfrm>
          <a:prstGeom prst="rect">
            <a:avLst/>
          </a:prstGeom>
          <a:solidFill>
            <a:schemeClr val="accent1"/>
          </a:solidFill>
          <a:ln>
            <a:noFill/>
          </a:ln>
          <a:effectLst>
            <a:outerShdw blurRad="889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89989" y="1646283"/>
            <a:ext cx="7330965" cy="1989972"/>
          </a:xfrm>
          <a:prstGeom prst="rect">
            <a:avLst/>
          </a:prstGeom>
          <a:solidFill>
            <a:schemeClr val="accent1"/>
          </a:solidFill>
          <a:ln>
            <a:noFill/>
          </a:ln>
          <a:effectLst>
            <a:outerShdw blurRad="889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18416" y="1819620"/>
            <a:ext cx="3711272" cy="461665"/>
          </a:xfrm>
          <a:prstGeom prst="rect">
            <a:avLst/>
          </a:prstGeom>
        </p:spPr>
        <p:txBody>
          <a:bodyPr wrap="none">
            <a:spAutoFit/>
          </a:bodyPr>
          <a:lstStyle/>
          <a:p>
            <a:r>
              <a:rPr lang="en-US" altLang="zh-CN" sz="2400" b="1" dirty="0" smtClean="0">
                <a:solidFill>
                  <a:schemeClr val="accent4">
                    <a:lumMod val="40000"/>
                    <a:lumOff val="60000"/>
                  </a:schemeClr>
                </a:solidFill>
                <a:latin typeface="微软雅黑" panose="020B0503020204020204" pitchFamily="34" charset="-122"/>
                <a:ea typeface="微软雅黑" panose="020B0503020204020204" pitchFamily="34" charset="-122"/>
              </a:rPr>
              <a:t>2018</a:t>
            </a:r>
            <a:r>
              <a:rPr lang="zh-CN" altLang="en-US" sz="2400" b="1" dirty="0">
                <a:solidFill>
                  <a:schemeClr val="accent4">
                    <a:lumMod val="40000"/>
                    <a:lumOff val="60000"/>
                  </a:schemeClr>
                </a:solidFill>
                <a:latin typeface="微软雅黑" panose="020B0503020204020204" pitchFamily="34" charset="-122"/>
                <a:ea typeface="微软雅黑" panose="020B0503020204020204" pitchFamily="34" charset="-122"/>
              </a:rPr>
              <a:t>年</a:t>
            </a:r>
            <a:r>
              <a:rPr lang="zh-CN" altLang="en-US" sz="2400" b="1" dirty="0" smtClean="0">
                <a:solidFill>
                  <a:schemeClr val="accent4">
                    <a:lumMod val="40000"/>
                    <a:lumOff val="60000"/>
                  </a:schemeClr>
                </a:solidFill>
                <a:latin typeface="微软雅黑" panose="020B0503020204020204" pitchFamily="34" charset="-122"/>
                <a:ea typeface="微软雅黑" panose="020B0503020204020204" pitchFamily="34" charset="-122"/>
              </a:rPr>
              <a:t>条例：第六十七条</a:t>
            </a:r>
            <a:endParaRPr lang="zh-CN" altLang="en-US" sz="2400" b="1" dirty="0">
              <a:solidFill>
                <a:schemeClr val="accent4">
                  <a:lumMod val="40000"/>
                  <a:lumOff val="60000"/>
                </a:schemeClr>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674377" y="2433711"/>
            <a:ext cx="7162191" cy="1076325"/>
          </a:xfrm>
          <a:prstGeom prst="rect">
            <a:avLst/>
          </a:prstGeom>
          <a:ln>
            <a:noFill/>
          </a:ln>
        </p:spPr>
        <p:txBody>
          <a:bodyPr wrap="square">
            <a:spAutoFit/>
          </a:bodyPr>
          <a:lstStyle>
            <a:defPPr>
              <a:defRPr lang="zh-CN"/>
            </a:defPPr>
            <a:lvl1pPr>
              <a:lnSpc>
                <a:spcPct val="150000"/>
              </a:lnSpc>
              <a:spcAft>
                <a:spcPts val="2000"/>
              </a:spcAft>
              <a:defRPr sz="1600">
                <a:solidFill>
                  <a:srgbClr val="591300"/>
                </a:solidFill>
                <a:latin typeface="微软雅黑" panose="020B0503020204020204" pitchFamily="34" charset="-122"/>
                <a:ea typeface="微软雅黑" panose="020B0503020204020204" pitchFamily="34" charset="-122"/>
              </a:defRPr>
            </a:lvl1pPr>
          </a:lstStyle>
          <a:p>
            <a:pPr algn="just">
              <a:lnSpc>
                <a:spcPct val="100000"/>
              </a:lnSpc>
            </a:pPr>
            <a:r>
              <a:rPr lang="zh-CN" altLang="en-US" b="1" dirty="0">
                <a:solidFill>
                  <a:schemeClr val="bg1"/>
                </a:solidFill>
              </a:rPr>
              <a:t>不履行全面从严治党主体责任、</a:t>
            </a:r>
            <a:r>
              <a:rPr lang="zh-CN" altLang="en-US" b="1" dirty="0">
                <a:solidFill>
                  <a:srgbClr val="FFC000"/>
                </a:solidFill>
              </a:rPr>
              <a:t>监督责任</a:t>
            </a:r>
            <a:r>
              <a:rPr lang="zh-CN" altLang="en-US" b="1" dirty="0">
                <a:solidFill>
                  <a:schemeClr val="bg1"/>
                </a:solidFill>
              </a:rPr>
              <a:t>或者履行全面从严治党主体责任、</a:t>
            </a:r>
            <a:r>
              <a:rPr lang="zh-CN" altLang="en-US" b="1" dirty="0">
                <a:solidFill>
                  <a:srgbClr val="FFC000"/>
                </a:solidFill>
              </a:rPr>
              <a:t>监督责任</a:t>
            </a:r>
            <a:r>
              <a:rPr lang="zh-CN" altLang="en-US" b="1" dirty="0">
                <a:solidFill>
                  <a:schemeClr val="bg1"/>
                </a:solidFill>
              </a:rPr>
              <a:t>不力，</a:t>
            </a:r>
            <a:r>
              <a:rPr lang="zh-CN" altLang="en-US" b="1" dirty="0">
                <a:solidFill>
                  <a:srgbClr val="FFC000"/>
                </a:solidFill>
              </a:rPr>
              <a:t>给党组织</a:t>
            </a:r>
            <a:r>
              <a:rPr lang="zh-CN" altLang="en-US" b="1" dirty="0">
                <a:solidFill>
                  <a:schemeClr val="bg1"/>
                </a:solidFill>
              </a:rPr>
              <a:t>造成严重损害或者严重不良影响的，对直接责任者和领导责任者，给予警告或者严重警告处分；情节严重的，给予撤销党内职务或者留党察看处分。</a:t>
            </a:r>
          </a:p>
        </p:txBody>
      </p:sp>
      <p:sp>
        <p:nvSpPr>
          <p:cNvPr id="13" name="任意多边形 12"/>
          <p:cNvSpPr/>
          <p:nvPr/>
        </p:nvSpPr>
        <p:spPr>
          <a:xfrm>
            <a:off x="4458623" y="3845585"/>
            <a:ext cx="863498" cy="2137428"/>
          </a:xfrm>
          <a:custGeom>
            <a:avLst/>
            <a:gdLst>
              <a:gd name="connsiteX0" fmla="*/ 0 w 863498"/>
              <a:gd name="connsiteY0" fmla="*/ 0 h 1965350"/>
              <a:gd name="connsiteX1" fmla="*/ 682193 w 863498"/>
              <a:gd name="connsiteY1" fmla="*/ 0 h 1965350"/>
              <a:gd name="connsiteX2" fmla="*/ 682193 w 863498"/>
              <a:gd name="connsiteY2" fmla="*/ 737416 h 1965350"/>
              <a:gd name="connsiteX3" fmla="*/ 863498 w 863498"/>
              <a:gd name="connsiteY3" fmla="*/ 982676 h 1965350"/>
              <a:gd name="connsiteX4" fmla="*/ 682193 w 863498"/>
              <a:gd name="connsiteY4" fmla="*/ 1227935 h 1965350"/>
              <a:gd name="connsiteX5" fmla="*/ 682193 w 863498"/>
              <a:gd name="connsiteY5" fmla="*/ 1965350 h 1965350"/>
              <a:gd name="connsiteX6" fmla="*/ 0 w 863498"/>
              <a:gd name="connsiteY6" fmla="*/ 1965350 h 1965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63498" h="1965350">
                <a:moveTo>
                  <a:pt x="0" y="0"/>
                </a:moveTo>
                <a:lnTo>
                  <a:pt x="682193" y="0"/>
                </a:lnTo>
                <a:lnTo>
                  <a:pt x="682193" y="737416"/>
                </a:lnTo>
                <a:lnTo>
                  <a:pt x="863498" y="982676"/>
                </a:lnTo>
                <a:lnTo>
                  <a:pt x="682193" y="1227935"/>
                </a:lnTo>
                <a:lnTo>
                  <a:pt x="682193" y="1965350"/>
                </a:lnTo>
                <a:lnTo>
                  <a:pt x="0" y="1965350"/>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553498" y="3918409"/>
            <a:ext cx="492443" cy="1938992"/>
          </a:xfrm>
          <a:prstGeom prst="rect">
            <a:avLst/>
          </a:prstGeom>
        </p:spPr>
        <p:txBody>
          <a:bodyPr wrap="none">
            <a:spAutoFit/>
          </a:bodyPr>
          <a:lstStyle/>
          <a:p>
            <a:pPr algn="ctr"/>
            <a:r>
              <a:rPr lang="zh-CN" altLang="en-US" sz="2400" b="1" dirty="0" smtClean="0">
                <a:solidFill>
                  <a:schemeClr val="bg1"/>
                </a:solidFill>
                <a:latin typeface="微软雅黑" panose="020B0503020204020204" pitchFamily="34" charset="-122"/>
                <a:ea typeface="微软雅黑" panose="020B0503020204020204" pitchFamily="34" charset="-122"/>
              </a:rPr>
              <a:t>第</a:t>
            </a:r>
            <a:endParaRPr lang="en-US" altLang="zh-CN" sz="2400" b="1" dirty="0" smtClean="0">
              <a:solidFill>
                <a:schemeClr val="bg1"/>
              </a:solidFill>
              <a:latin typeface="微软雅黑" panose="020B0503020204020204" pitchFamily="34" charset="-122"/>
              <a:ea typeface="微软雅黑" panose="020B0503020204020204" pitchFamily="34" charset="-122"/>
            </a:endParaRPr>
          </a:p>
          <a:p>
            <a:pPr algn="ctr"/>
            <a:r>
              <a:rPr lang="zh-CN" altLang="en-US" sz="2400" b="1" dirty="0" smtClean="0">
                <a:solidFill>
                  <a:schemeClr val="bg1"/>
                </a:solidFill>
                <a:latin typeface="微软雅黑" panose="020B0503020204020204" pitchFamily="34" charset="-122"/>
                <a:ea typeface="微软雅黑" panose="020B0503020204020204" pitchFamily="34" charset="-122"/>
              </a:rPr>
              <a:t>六</a:t>
            </a:r>
            <a:endParaRPr lang="en-US" altLang="zh-CN" sz="2400" b="1" dirty="0" smtClean="0">
              <a:solidFill>
                <a:schemeClr val="bg1"/>
              </a:solidFill>
              <a:latin typeface="微软雅黑" panose="020B0503020204020204" pitchFamily="34" charset="-122"/>
              <a:ea typeface="微软雅黑" panose="020B0503020204020204" pitchFamily="34" charset="-122"/>
            </a:endParaRPr>
          </a:p>
          <a:p>
            <a:pPr algn="ctr"/>
            <a:r>
              <a:rPr lang="zh-CN" altLang="en-US" sz="2400" b="1" dirty="0" smtClean="0">
                <a:solidFill>
                  <a:schemeClr val="bg1"/>
                </a:solidFill>
                <a:latin typeface="微软雅黑" panose="020B0503020204020204" pitchFamily="34" charset="-122"/>
                <a:ea typeface="微软雅黑" panose="020B0503020204020204" pitchFamily="34" charset="-122"/>
              </a:rPr>
              <a:t>十</a:t>
            </a:r>
            <a:endParaRPr lang="en-US" altLang="zh-CN" sz="2400" b="1" dirty="0" smtClean="0">
              <a:solidFill>
                <a:schemeClr val="bg1"/>
              </a:solidFill>
              <a:latin typeface="微软雅黑" panose="020B0503020204020204" pitchFamily="34" charset="-122"/>
              <a:ea typeface="微软雅黑" panose="020B0503020204020204" pitchFamily="34" charset="-122"/>
            </a:endParaRPr>
          </a:p>
          <a:p>
            <a:pPr algn="ctr"/>
            <a:r>
              <a:rPr lang="zh-CN" altLang="en-US" sz="2400" b="1" dirty="0" smtClean="0">
                <a:solidFill>
                  <a:schemeClr val="bg1"/>
                </a:solidFill>
                <a:latin typeface="微软雅黑" panose="020B0503020204020204" pitchFamily="34" charset="-122"/>
                <a:ea typeface="微软雅黑" panose="020B0503020204020204" pitchFamily="34" charset="-122"/>
              </a:rPr>
              <a:t>八</a:t>
            </a:r>
            <a:endParaRPr lang="en-US" altLang="zh-CN" sz="2400" b="1" dirty="0" smtClean="0">
              <a:solidFill>
                <a:schemeClr val="bg1"/>
              </a:solidFill>
              <a:latin typeface="微软雅黑" panose="020B0503020204020204" pitchFamily="34" charset="-122"/>
              <a:ea typeface="微软雅黑" panose="020B0503020204020204" pitchFamily="34" charset="-122"/>
            </a:endParaRPr>
          </a:p>
          <a:p>
            <a:pPr algn="ctr"/>
            <a:r>
              <a:rPr lang="zh-CN" altLang="en-US" sz="2400" b="1" dirty="0" smtClean="0">
                <a:solidFill>
                  <a:schemeClr val="bg1"/>
                </a:solidFill>
                <a:latin typeface="微软雅黑" panose="020B0503020204020204" pitchFamily="34" charset="-122"/>
                <a:ea typeface="微软雅黑" panose="020B0503020204020204" pitchFamily="34" charset="-122"/>
              </a:rPr>
              <a:t>条</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5399728" y="4349296"/>
            <a:ext cx="5910812" cy="1076325"/>
          </a:xfrm>
          <a:prstGeom prst="rect">
            <a:avLst/>
          </a:prstGeom>
          <a:ln>
            <a:noFill/>
          </a:ln>
        </p:spPr>
        <p:txBody>
          <a:bodyPr wrap="square">
            <a:spAutoFit/>
          </a:bodyPr>
          <a:lstStyle>
            <a:defPPr>
              <a:defRPr lang="zh-CN"/>
            </a:defPPr>
            <a:lvl1pPr>
              <a:lnSpc>
                <a:spcPct val="150000"/>
              </a:lnSpc>
              <a:spcAft>
                <a:spcPts val="2000"/>
              </a:spcAft>
              <a:defRPr sz="1600">
                <a:solidFill>
                  <a:srgbClr val="591300"/>
                </a:solidFill>
                <a:latin typeface="微软雅黑" panose="020B0503020204020204" pitchFamily="34" charset="-122"/>
                <a:ea typeface="微软雅黑" panose="020B0503020204020204" pitchFamily="34" charset="-122"/>
              </a:defRPr>
            </a:lvl1pPr>
          </a:lstStyle>
          <a:p>
            <a:pPr algn="just">
              <a:lnSpc>
                <a:spcPct val="100000"/>
              </a:lnSpc>
            </a:pPr>
            <a:r>
              <a:rPr lang="zh-CN" altLang="en-US" b="1" dirty="0">
                <a:solidFill>
                  <a:schemeClr val="bg1"/>
                </a:solidFill>
              </a:rPr>
              <a:t>党员领导干部对违反政治纪律和政治规矩等错误思想和行为</a:t>
            </a:r>
            <a:r>
              <a:rPr lang="zh-CN" altLang="en-US" b="1" dirty="0">
                <a:solidFill>
                  <a:srgbClr val="FFC000"/>
                </a:solidFill>
              </a:rPr>
              <a:t>不报告、不抵制、不斗争</a:t>
            </a:r>
            <a:r>
              <a:rPr lang="zh-CN" altLang="en-US" b="1" dirty="0">
                <a:solidFill>
                  <a:schemeClr val="bg1"/>
                </a:solidFill>
              </a:rPr>
              <a:t>，放任不管，搞无原则一团和气，造成不良影响的，给予警告或者严重警告处分；情节严重的，给予撤销党内职务或者留党察看处分。 </a:t>
            </a:r>
          </a:p>
        </p:txBody>
      </p:sp>
      <p:pic>
        <p:nvPicPr>
          <p:cNvPr id="23" name="图片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7480" y="6077585"/>
            <a:ext cx="5315585" cy="78041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53" presetClass="entr" presetSubtype="16" fill="hold" grpId="0" nodeType="withEffect">
                                  <p:stCondLst>
                                    <p:cond delay="60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childTnLst>
                          </p:cTn>
                        </p:par>
                        <p:par>
                          <p:cTn id="15" fill="hold">
                            <p:stCondLst>
                              <p:cond delay="500"/>
                            </p:stCondLst>
                            <p:childTnLst>
                              <p:par>
                                <p:cTn id="16" presetID="23" presetClass="entr" presetSubtype="36"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p:cTn id="18" dur="750" fill="hold"/>
                                        <p:tgtEl>
                                          <p:spTgt spid="9"/>
                                        </p:tgtEl>
                                        <p:attrNameLst>
                                          <p:attrName>ppt_w</p:attrName>
                                        </p:attrNameLst>
                                      </p:cBhvr>
                                      <p:tavLst>
                                        <p:tav tm="0">
                                          <p:val>
                                            <p:strVal val="(6*min(max(#ppt_w*#ppt_h,.3),1)-7.4)/-.7*#ppt_w"/>
                                          </p:val>
                                        </p:tav>
                                        <p:tav tm="100000">
                                          <p:val>
                                            <p:strVal val="#ppt_w"/>
                                          </p:val>
                                        </p:tav>
                                      </p:tavLst>
                                    </p:anim>
                                    <p:anim calcmode="lin" valueType="num">
                                      <p:cBhvr>
                                        <p:cTn id="19" dur="750" fill="hold"/>
                                        <p:tgtEl>
                                          <p:spTgt spid="9"/>
                                        </p:tgtEl>
                                        <p:attrNameLst>
                                          <p:attrName>ppt_h</p:attrName>
                                        </p:attrNameLst>
                                      </p:cBhvr>
                                      <p:tavLst>
                                        <p:tav tm="0">
                                          <p:val>
                                            <p:strVal val="(6*min(max(#ppt_w*#ppt_h,.3),1)-7.4)/-.7*#ppt_h"/>
                                          </p:val>
                                        </p:tav>
                                        <p:tav tm="100000">
                                          <p:val>
                                            <p:strVal val="#ppt_h"/>
                                          </p:val>
                                        </p:tav>
                                      </p:tavLst>
                                    </p:anim>
                                    <p:anim calcmode="lin" valueType="num">
                                      <p:cBhvr>
                                        <p:cTn id="20" dur="750" fill="hold"/>
                                        <p:tgtEl>
                                          <p:spTgt spid="9"/>
                                        </p:tgtEl>
                                        <p:attrNameLst>
                                          <p:attrName>ppt_x</p:attrName>
                                        </p:attrNameLst>
                                      </p:cBhvr>
                                      <p:tavLst>
                                        <p:tav tm="0">
                                          <p:val>
                                            <p:fltVal val="0.5"/>
                                          </p:val>
                                        </p:tav>
                                        <p:tav tm="100000">
                                          <p:val>
                                            <p:strVal val="#ppt_x"/>
                                          </p:val>
                                        </p:tav>
                                      </p:tavLst>
                                    </p:anim>
                                    <p:anim calcmode="lin" valueType="num">
                                      <p:cBhvr>
                                        <p:cTn id="21" dur="750" fill="hold"/>
                                        <p:tgtEl>
                                          <p:spTgt spid="9"/>
                                        </p:tgtEl>
                                        <p:attrNameLst>
                                          <p:attrName>ppt_y</p:attrName>
                                        </p:attrNameLst>
                                      </p:cBhvr>
                                      <p:tavLst>
                                        <p:tav tm="0">
                                          <p:val>
                                            <p:strVal val="1+(6*min(max(#ppt_w*#ppt_h,.3),1)-7.4)/-.7*#ppt_h/2"/>
                                          </p:val>
                                        </p:tav>
                                        <p:tav tm="100000">
                                          <p:val>
                                            <p:strVal val="#ppt_y"/>
                                          </p:val>
                                        </p:tav>
                                      </p:tavLst>
                                    </p:anim>
                                  </p:childTnLst>
                                </p:cTn>
                              </p:par>
                            </p:childTnLst>
                          </p:cTn>
                        </p:par>
                        <p:par>
                          <p:cTn id="22" fill="hold">
                            <p:stCondLst>
                              <p:cond delay="1500"/>
                            </p:stCondLst>
                            <p:childTnLst>
                              <p:par>
                                <p:cTn id="23" presetID="53" presetClass="entr" presetSubtype="16" fill="hold" grpId="0" nodeType="afterEffect">
                                  <p:stCondLst>
                                    <p:cond delay="0"/>
                                  </p:stCondLst>
                                  <p:iterate type="lt">
                                    <p:tmPct val="10000"/>
                                  </p:iterate>
                                  <p:childTnLst>
                                    <p:set>
                                      <p:cBhvr>
                                        <p:cTn id="24" dur="1" fill="hold">
                                          <p:stCondLst>
                                            <p:cond delay="0"/>
                                          </p:stCondLst>
                                        </p:cTn>
                                        <p:tgtEl>
                                          <p:spTgt spid="10"/>
                                        </p:tgtEl>
                                        <p:attrNameLst>
                                          <p:attrName>style.visibility</p:attrName>
                                        </p:attrNameLst>
                                      </p:cBhvr>
                                      <p:to>
                                        <p:strVal val="visible"/>
                                      </p:to>
                                    </p:set>
                                    <p:anim calcmode="lin" valueType="num">
                                      <p:cBhvr>
                                        <p:cTn id="25" dur="250" fill="hold"/>
                                        <p:tgtEl>
                                          <p:spTgt spid="10"/>
                                        </p:tgtEl>
                                        <p:attrNameLst>
                                          <p:attrName>ppt_w</p:attrName>
                                        </p:attrNameLst>
                                      </p:cBhvr>
                                      <p:tavLst>
                                        <p:tav tm="0">
                                          <p:val>
                                            <p:fltVal val="0"/>
                                          </p:val>
                                        </p:tav>
                                        <p:tav tm="100000">
                                          <p:val>
                                            <p:strVal val="#ppt_w"/>
                                          </p:val>
                                        </p:tav>
                                      </p:tavLst>
                                    </p:anim>
                                    <p:anim calcmode="lin" valueType="num">
                                      <p:cBhvr>
                                        <p:cTn id="26" dur="250" fill="hold"/>
                                        <p:tgtEl>
                                          <p:spTgt spid="10"/>
                                        </p:tgtEl>
                                        <p:attrNameLst>
                                          <p:attrName>ppt_h</p:attrName>
                                        </p:attrNameLst>
                                      </p:cBhvr>
                                      <p:tavLst>
                                        <p:tav tm="0">
                                          <p:val>
                                            <p:fltVal val="0"/>
                                          </p:val>
                                        </p:tav>
                                        <p:tav tm="100000">
                                          <p:val>
                                            <p:strVal val="#ppt_h"/>
                                          </p:val>
                                        </p:tav>
                                      </p:tavLst>
                                    </p:anim>
                                    <p:animEffect transition="in" filter="fade">
                                      <p:cBhvr>
                                        <p:cTn id="27" dur="250"/>
                                        <p:tgtEl>
                                          <p:spTgt spid="10"/>
                                        </p:tgtEl>
                                      </p:cBhvr>
                                    </p:animEffect>
                                  </p:childTnLst>
                                </p:cTn>
                              </p:par>
                            </p:childTnLst>
                          </p:cTn>
                        </p:par>
                        <p:par>
                          <p:cTn id="28" fill="hold">
                            <p:stCondLst>
                              <p:cond delay="3700"/>
                            </p:stCondLst>
                            <p:childTnLst>
                              <p:par>
                                <p:cTn id="29" presetID="12" presetClass="entr" presetSubtype="8"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p:tgtEl>
                                          <p:spTgt spid="13"/>
                                        </p:tgtEl>
                                        <p:attrNameLst>
                                          <p:attrName>ppt_x</p:attrName>
                                        </p:attrNameLst>
                                      </p:cBhvr>
                                      <p:tavLst>
                                        <p:tav tm="0">
                                          <p:val>
                                            <p:strVal val="#ppt_x-#ppt_w*1.125000"/>
                                          </p:val>
                                        </p:tav>
                                        <p:tav tm="100000">
                                          <p:val>
                                            <p:strVal val="#ppt_x"/>
                                          </p:val>
                                        </p:tav>
                                      </p:tavLst>
                                    </p:anim>
                                    <p:animEffect transition="in" filter="wipe(right)">
                                      <p:cBhvr>
                                        <p:cTn id="32" dur="500"/>
                                        <p:tgtEl>
                                          <p:spTgt spid="13"/>
                                        </p:tgtEl>
                                      </p:cBhvr>
                                    </p:animEffect>
                                  </p:childTnLst>
                                </p:cTn>
                              </p:par>
                            </p:childTnLst>
                          </p:cTn>
                        </p:par>
                        <p:par>
                          <p:cTn id="33" fill="hold">
                            <p:stCondLst>
                              <p:cond delay="4200"/>
                            </p:stCondLst>
                            <p:childTnLst>
                              <p:par>
                                <p:cTn id="34" presetID="53" presetClass="entr" presetSubtype="16"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p:cTn id="36" dur="500" fill="hold"/>
                                        <p:tgtEl>
                                          <p:spTgt spid="14"/>
                                        </p:tgtEl>
                                        <p:attrNameLst>
                                          <p:attrName>ppt_w</p:attrName>
                                        </p:attrNameLst>
                                      </p:cBhvr>
                                      <p:tavLst>
                                        <p:tav tm="0">
                                          <p:val>
                                            <p:fltVal val="0"/>
                                          </p:val>
                                        </p:tav>
                                        <p:tav tm="100000">
                                          <p:val>
                                            <p:strVal val="#ppt_w"/>
                                          </p:val>
                                        </p:tav>
                                      </p:tavLst>
                                    </p:anim>
                                    <p:anim calcmode="lin" valueType="num">
                                      <p:cBhvr>
                                        <p:cTn id="37" dur="500" fill="hold"/>
                                        <p:tgtEl>
                                          <p:spTgt spid="14"/>
                                        </p:tgtEl>
                                        <p:attrNameLst>
                                          <p:attrName>ppt_h</p:attrName>
                                        </p:attrNameLst>
                                      </p:cBhvr>
                                      <p:tavLst>
                                        <p:tav tm="0">
                                          <p:val>
                                            <p:fltVal val="0"/>
                                          </p:val>
                                        </p:tav>
                                        <p:tav tm="100000">
                                          <p:val>
                                            <p:strVal val="#ppt_h"/>
                                          </p:val>
                                        </p:tav>
                                      </p:tavLst>
                                    </p:anim>
                                    <p:animEffect transition="in" filter="fade">
                                      <p:cBhvr>
                                        <p:cTn id="38" dur="500"/>
                                        <p:tgtEl>
                                          <p:spTgt spid="14"/>
                                        </p:tgtEl>
                                      </p:cBhvr>
                                    </p:animEffect>
                                  </p:childTnLst>
                                </p:cTn>
                              </p:par>
                            </p:childTnLst>
                          </p:cTn>
                        </p:par>
                        <p:par>
                          <p:cTn id="39" fill="hold">
                            <p:stCondLst>
                              <p:cond delay="4700"/>
                            </p:stCondLst>
                            <p:childTnLst>
                              <p:par>
                                <p:cTn id="40" presetID="53" presetClass="entr" presetSubtype="16" fill="hold" grpId="0" nodeType="afterEffect">
                                  <p:stCondLst>
                                    <p:cond delay="0"/>
                                  </p:stCondLst>
                                  <p:iterate type="lt">
                                    <p:tmPct val="10000"/>
                                  </p:iterate>
                                  <p:childTnLst>
                                    <p:set>
                                      <p:cBhvr>
                                        <p:cTn id="41" dur="1" fill="hold">
                                          <p:stCondLst>
                                            <p:cond delay="0"/>
                                          </p:stCondLst>
                                        </p:cTn>
                                        <p:tgtEl>
                                          <p:spTgt spid="19"/>
                                        </p:tgtEl>
                                        <p:attrNameLst>
                                          <p:attrName>style.visibility</p:attrName>
                                        </p:attrNameLst>
                                      </p:cBhvr>
                                      <p:to>
                                        <p:strVal val="visible"/>
                                      </p:to>
                                    </p:set>
                                    <p:anim calcmode="lin" valueType="num">
                                      <p:cBhvr>
                                        <p:cTn id="42" dur="250" fill="hold"/>
                                        <p:tgtEl>
                                          <p:spTgt spid="19"/>
                                        </p:tgtEl>
                                        <p:attrNameLst>
                                          <p:attrName>ppt_w</p:attrName>
                                        </p:attrNameLst>
                                      </p:cBhvr>
                                      <p:tavLst>
                                        <p:tav tm="0">
                                          <p:val>
                                            <p:fltVal val="0"/>
                                          </p:val>
                                        </p:tav>
                                        <p:tav tm="100000">
                                          <p:val>
                                            <p:strVal val="#ppt_w"/>
                                          </p:val>
                                        </p:tav>
                                      </p:tavLst>
                                    </p:anim>
                                    <p:anim calcmode="lin" valueType="num">
                                      <p:cBhvr>
                                        <p:cTn id="43" dur="250" fill="hold"/>
                                        <p:tgtEl>
                                          <p:spTgt spid="19"/>
                                        </p:tgtEl>
                                        <p:attrNameLst>
                                          <p:attrName>ppt_h</p:attrName>
                                        </p:attrNameLst>
                                      </p:cBhvr>
                                      <p:tavLst>
                                        <p:tav tm="0">
                                          <p:val>
                                            <p:fltVal val="0"/>
                                          </p:val>
                                        </p:tav>
                                        <p:tav tm="100000">
                                          <p:val>
                                            <p:strVal val="#ppt_h"/>
                                          </p:val>
                                        </p:tav>
                                      </p:tavLst>
                                    </p:anim>
                                    <p:animEffect transition="in" filter="fade">
                                      <p:cBhvr>
                                        <p:cTn id="44" dur="2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p:bldP spid="10" grpId="0"/>
      <p:bldP spid="13" grpId="0" animBg="1"/>
      <p:bldP spid="14" grpId="0"/>
      <p:bldP spid="19"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88923" y="246423"/>
            <a:ext cx="4103077" cy="675011"/>
          </a:xfrm>
          <a:prstGeom prst="rect">
            <a:avLst/>
          </a:prstGeom>
        </p:spPr>
      </p:pic>
      <p:cxnSp>
        <p:nvCxnSpPr>
          <p:cNvPr id="3" name="直接连接符 2"/>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060287" y="353095"/>
            <a:ext cx="5262188" cy="461665"/>
          </a:xfrm>
          <a:prstGeom prst="rect">
            <a:avLst/>
          </a:prstGeom>
        </p:spPr>
        <p:txBody>
          <a:bodyPr wrap="square">
            <a:spAutoFit/>
          </a:bodyPr>
          <a:lstStyle/>
          <a:p>
            <a:r>
              <a:rPr lang="zh-CN" altLang="en-US" sz="2400" b="1" dirty="0" smtClean="0">
                <a:solidFill>
                  <a:schemeClr val="accent1"/>
                </a:solidFill>
                <a:latin typeface="微软雅黑" panose="020B0503020204020204" pitchFamily="34" charset="-122"/>
                <a:ea typeface="微软雅黑" panose="020B0503020204020204" pitchFamily="34" charset="-122"/>
              </a:rPr>
              <a:t>第三部分：分则</a:t>
            </a:r>
            <a:endParaRPr lang="zh-CN" altLang="en-US" sz="2400" b="1" dirty="0">
              <a:solidFill>
                <a:srgbClr val="C00000"/>
              </a:solidFill>
              <a:latin typeface="微软雅黑" panose="020B0503020204020204" pitchFamily="34" charset="-122"/>
              <a:ea typeface="微软雅黑" panose="020B0503020204020204" pitchFamily="34" charset="-122"/>
            </a:endParaRPr>
          </a:p>
        </p:txBody>
      </p:sp>
      <p:sp>
        <p:nvSpPr>
          <p:cNvPr id="5" name="Freeform 29"/>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8468" y="1422753"/>
            <a:ext cx="6108358" cy="4999904"/>
          </a:xfrm>
          <a:prstGeom prst="rect">
            <a:avLst/>
          </a:prstGeom>
        </p:spPr>
      </p:pic>
      <p:pic>
        <p:nvPicPr>
          <p:cNvPr id="7" name="图片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9944" y="1422753"/>
            <a:ext cx="6108358" cy="4999904"/>
          </a:xfrm>
          <a:prstGeom prst="rect">
            <a:avLst/>
          </a:prstGeom>
        </p:spPr>
      </p:pic>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78316" y="1444208"/>
            <a:ext cx="6108358" cy="4999904"/>
          </a:xfrm>
          <a:prstGeom prst="rect">
            <a:avLst/>
          </a:prstGeom>
        </p:spPr>
      </p:pic>
      <p:sp>
        <p:nvSpPr>
          <p:cNvPr id="10" name="矩形 9"/>
          <p:cNvSpPr/>
          <p:nvPr/>
        </p:nvSpPr>
        <p:spPr>
          <a:xfrm>
            <a:off x="7607933" y="3246013"/>
            <a:ext cx="3963956" cy="923330"/>
          </a:xfrm>
          <a:prstGeom prst="rect">
            <a:avLst/>
          </a:prstGeom>
        </p:spPr>
        <p:txBody>
          <a:bodyPr wrap="square">
            <a:spAutoFit/>
          </a:bodyPr>
          <a:lstStyle/>
          <a:p>
            <a:r>
              <a:rPr lang="zh-CN" altLang="en-US" sz="5400" b="1" dirty="0" smtClean="0">
                <a:solidFill>
                  <a:srgbClr val="BE0000"/>
                </a:solidFill>
                <a:effectLst>
                  <a:outerShdw blurRad="203200" dist="152400" dir="2700000" algn="tl" rotWithShape="0">
                    <a:prstClr val="black">
                      <a:alpha val="60000"/>
                    </a:prstClr>
                  </a:outerShdw>
                </a:effectLst>
                <a:latin typeface="微软雅黑" panose="020B0503020204020204" pitchFamily="34" charset="-122"/>
                <a:ea typeface="微软雅黑" panose="020B0503020204020204" pitchFamily="34" charset="-122"/>
              </a:rPr>
              <a:t>组织纪律</a:t>
            </a:r>
            <a:endParaRPr lang="zh-CN" altLang="en-US" sz="5400" b="1" dirty="0">
              <a:solidFill>
                <a:srgbClr val="BE0000"/>
              </a:solidFill>
              <a:effectLst>
                <a:outerShdw blurRad="203200" dist="152400" dir="2700000" algn="tl" rotWithShape="0">
                  <a:prstClr val="black">
                    <a:alpha val="60000"/>
                  </a:prstClr>
                </a:outerShdw>
              </a:effectLst>
              <a:latin typeface="微软雅黑" panose="020B0503020204020204" pitchFamily="34" charset="-122"/>
              <a:ea typeface="微软雅黑" panose="020B0503020204020204" pitchFamily="34" charset="-122"/>
            </a:endParaRPr>
          </a:p>
        </p:txBody>
      </p:sp>
      <p:sp>
        <p:nvSpPr>
          <p:cNvPr id="14" name="Freeform 29"/>
          <p:cNvSpPr/>
          <p:nvPr/>
        </p:nvSpPr>
        <p:spPr bwMode="auto">
          <a:xfrm>
            <a:off x="1852982" y="2290208"/>
            <a:ext cx="1622779" cy="1417470"/>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FC000"/>
              </a:gs>
              <a:gs pos="50000">
                <a:schemeClr val="bg1"/>
              </a:gs>
              <a:gs pos="50000">
                <a:srgbClr val="F2B800"/>
              </a:gs>
              <a:gs pos="100000">
                <a:srgbClr val="FFFF00"/>
              </a:gs>
            </a:gsLst>
            <a:lin ang="5400000" scaled="1"/>
          </a:gradFill>
          <a:ln>
            <a:noFill/>
          </a:ln>
          <a:effectLst>
            <a:outerShdw blurRad="152400" dist="152400" dir="2700000" algn="tl" rotWithShape="0">
              <a:prstClr val="black">
                <a:alpha val="60000"/>
              </a:prstClr>
            </a:outerShdw>
          </a:effectLst>
        </p:spPr>
        <p:txBody>
          <a:bodyPr vert="horz" wrap="square" lIns="91440" tIns="45720" rIns="91440" bIns="45720" numCol="1" anchor="t" anchorCtr="0" compatLnSpc="1"/>
          <a:lstStyle/>
          <a:p>
            <a:endParaRPr lang="zh-CN" altLang="en-US">
              <a:noFill/>
            </a:endParaRPr>
          </a:p>
        </p:txBody>
      </p:sp>
    </p:spTree>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7 -3.7037E-6 L 0.18997 -3.7037E-6 "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16"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fltVal val="0"/>
                                          </p:val>
                                        </p:tav>
                                        <p:tav tm="100000">
                                          <p:val>
                                            <p:strVal val="#ppt_w"/>
                                          </p:val>
                                        </p:tav>
                                      </p:tavLst>
                                    </p:anim>
                                    <p:anim calcmode="lin" valueType="num">
                                      <p:cBhvr>
                                        <p:cTn id="15" dur="500" fill="hold"/>
                                        <p:tgtEl>
                                          <p:spTgt spid="3"/>
                                        </p:tgtEl>
                                        <p:attrNameLst>
                                          <p:attrName>ppt_h</p:attrName>
                                        </p:attrNameLst>
                                      </p:cBhvr>
                                      <p:tavLst>
                                        <p:tav tm="0">
                                          <p:val>
                                            <p:fltVal val="0"/>
                                          </p:val>
                                        </p:tav>
                                        <p:tav tm="100000">
                                          <p:val>
                                            <p:strVal val="#ppt_h"/>
                                          </p:val>
                                        </p:tav>
                                      </p:tavLst>
                                    </p:anim>
                                    <p:animEffect transition="in" filter="fade">
                                      <p:cBhvr>
                                        <p:cTn id="16" dur="500"/>
                                        <p:tgtEl>
                                          <p:spTgt spid="3"/>
                                        </p:tgtEl>
                                      </p:cBhvr>
                                    </p:animEffect>
                                  </p:childTnLst>
                                </p:cTn>
                              </p:par>
                              <p:par>
                                <p:cTn id="17" presetID="35" presetClass="path" presetSubtype="0" accel="50000" decel="50000" fill="hold" nodeType="withEffect">
                                  <p:stCondLst>
                                    <p:cond delay="0"/>
                                  </p:stCondLst>
                                  <p:childTnLst>
                                    <p:animMotion origin="layout" path="M 0 -3.7037E-6 L -0.41185 -3.7037E-6 " pathEditMode="relative" rAng="0" ptsTypes="AA">
                                      <p:cBhvr>
                                        <p:cTn id="18" dur="1000" spd="-100000" fill="hold"/>
                                        <p:tgtEl>
                                          <p:spTgt spid="3"/>
                                        </p:tgtEl>
                                        <p:attrNameLst>
                                          <p:attrName>ppt_x</p:attrName>
                                          <p:attrName>ppt_y</p:attrName>
                                        </p:attrNameLst>
                                      </p:cBhvr>
                                      <p:rCtr x="-20599" y="0"/>
                                    </p:animMotion>
                                  </p:childTnLst>
                                </p:cTn>
                              </p:par>
                            </p:childTnLst>
                          </p:cTn>
                        </p:par>
                        <p:par>
                          <p:cTn id="19" fill="hold">
                            <p:stCondLst>
                              <p:cond delay="500"/>
                            </p:stCondLst>
                            <p:childTnLst>
                              <p:par>
                                <p:cTn id="20" presetID="53" presetClass="entr" presetSubtype="16"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250" fill="hold"/>
                                        <p:tgtEl>
                                          <p:spTgt spid="5"/>
                                        </p:tgtEl>
                                        <p:attrNameLst>
                                          <p:attrName>ppt_w</p:attrName>
                                        </p:attrNameLst>
                                      </p:cBhvr>
                                      <p:tavLst>
                                        <p:tav tm="0">
                                          <p:val>
                                            <p:fltVal val="0"/>
                                          </p:val>
                                        </p:tav>
                                        <p:tav tm="100000">
                                          <p:val>
                                            <p:strVal val="#ppt_w"/>
                                          </p:val>
                                        </p:tav>
                                      </p:tavLst>
                                    </p:anim>
                                    <p:anim calcmode="lin" valueType="num">
                                      <p:cBhvr>
                                        <p:cTn id="23" dur="250" fill="hold"/>
                                        <p:tgtEl>
                                          <p:spTgt spid="5"/>
                                        </p:tgtEl>
                                        <p:attrNameLst>
                                          <p:attrName>ppt_h</p:attrName>
                                        </p:attrNameLst>
                                      </p:cBhvr>
                                      <p:tavLst>
                                        <p:tav tm="0">
                                          <p:val>
                                            <p:fltVal val="0"/>
                                          </p:val>
                                        </p:tav>
                                        <p:tav tm="100000">
                                          <p:val>
                                            <p:strVal val="#ppt_h"/>
                                          </p:val>
                                        </p:tav>
                                      </p:tavLst>
                                    </p:anim>
                                    <p:animEffect transition="in" filter="fade">
                                      <p:cBhvr>
                                        <p:cTn id="24" dur="250"/>
                                        <p:tgtEl>
                                          <p:spTgt spid="5"/>
                                        </p:tgtEl>
                                      </p:cBhvr>
                                    </p:animEffect>
                                  </p:childTnLst>
                                </p:cTn>
                              </p:par>
                              <p:par>
                                <p:cTn id="25" presetID="6" presetClass="emph" presetSubtype="0" decel="100000" fill="hold" grpId="1" nodeType="withEffect">
                                  <p:stCondLst>
                                    <p:cond delay="200"/>
                                  </p:stCondLst>
                                  <p:childTnLst>
                                    <p:animScale>
                                      <p:cBhvr>
                                        <p:cTn id="26" dur="250" fill="hold"/>
                                        <p:tgtEl>
                                          <p:spTgt spid="5"/>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5"/>
                                        </p:tgtEl>
                                      </p:cBhvr>
                                      <p:by x="83000" y="83000"/>
                                    </p:animScale>
                                  </p:childTnLst>
                                </p:cTn>
                              </p:par>
                            </p:childTnLst>
                          </p:cTn>
                        </p:par>
                        <p:par>
                          <p:cTn id="29" fill="hold">
                            <p:stCondLst>
                              <p:cond delay="1000"/>
                            </p:stCondLst>
                            <p:childTnLst>
                              <p:par>
                                <p:cTn id="30" presetID="53" presetClass="entr" presetSubtype="16" fill="hold" grpId="0" nodeType="after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p:cTn id="32" dur="500" fill="hold"/>
                                        <p:tgtEl>
                                          <p:spTgt spid="4"/>
                                        </p:tgtEl>
                                        <p:attrNameLst>
                                          <p:attrName>ppt_w</p:attrName>
                                        </p:attrNameLst>
                                      </p:cBhvr>
                                      <p:tavLst>
                                        <p:tav tm="0">
                                          <p:val>
                                            <p:fltVal val="0"/>
                                          </p:val>
                                        </p:tav>
                                        <p:tav tm="100000">
                                          <p:val>
                                            <p:strVal val="#ppt_w"/>
                                          </p:val>
                                        </p:tav>
                                      </p:tavLst>
                                    </p:anim>
                                    <p:anim calcmode="lin" valueType="num">
                                      <p:cBhvr>
                                        <p:cTn id="33" dur="500" fill="hold"/>
                                        <p:tgtEl>
                                          <p:spTgt spid="4"/>
                                        </p:tgtEl>
                                        <p:attrNameLst>
                                          <p:attrName>ppt_h</p:attrName>
                                        </p:attrNameLst>
                                      </p:cBhvr>
                                      <p:tavLst>
                                        <p:tav tm="0">
                                          <p:val>
                                            <p:fltVal val="0"/>
                                          </p:val>
                                        </p:tav>
                                        <p:tav tm="100000">
                                          <p:val>
                                            <p:strVal val="#ppt_h"/>
                                          </p:val>
                                        </p:tav>
                                      </p:tavLst>
                                    </p:anim>
                                    <p:animEffect transition="in" filter="fade">
                                      <p:cBhvr>
                                        <p:cTn id="34" dur="500"/>
                                        <p:tgtEl>
                                          <p:spTgt spid="4"/>
                                        </p:tgtEl>
                                      </p:cBhvr>
                                    </p:animEffect>
                                  </p:childTnLst>
                                </p:cTn>
                              </p:par>
                              <p:par>
                                <p:cTn id="35" presetID="35" presetClass="path" presetSubtype="0" accel="50000" decel="50000" fill="hold" grpId="1" nodeType="withEffect">
                                  <p:stCondLst>
                                    <p:cond delay="0"/>
                                  </p:stCondLst>
                                  <p:childTnLst>
                                    <p:animMotion origin="layout" path="M -4.375E-6 -3.7037E-6 L -0.30273 -3.7037E-6 " pathEditMode="relative" rAng="0" ptsTypes="AA">
                                      <p:cBhvr>
                                        <p:cTn id="36" dur="1000" spd="-100000" fill="hold"/>
                                        <p:tgtEl>
                                          <p:spTgt spid="4"/>
                                        </p:tgtEl>
                                        <p:attrNameLst>
                                          <p:attrName>ppt_x</p:attrName>
                                          <p:attrName>ppt_y</p:attrName>
                                        </p:attrNameLst>
                                      </p:cBhvr>
                                      <p:rCtr x="-15143" y="0"/>
                                    </p:animMotion>
                                  </p:childTnLst>
                                </p:cTn>
                              </p:par>
                            </p:childTnLst>
                          </p:cTn>
                        </p:par>
                        <p:par>
                          <p:cTn id="37" fill="hold">
                            <p:stCondLst>
                              <p:cond delay="1500"/>
                            </p:stCondLst>
                            <p:childTnLst>
                              <p:par>
                                <p:cTn id="38" presetID="53" presetClass="entr" presetSubtype="16" fill="hold" nodeType="afterEffect">
                                  <p:stCondLst>
                                    <p:cond delay="0"/>
                                  </p:stCondLst>
                                  <p:childTnLst>
                                    <p:set>
                                      <p:cBhvr>
                                        <p:cTn id="39" dur="1" fill="hold">
                                          <p:stCondLst>
                                            <p:cond delay="0"/>
                                          </p:stCondLst>
                                        </p:cTn>
                                        <p:tgtEl>
                                          <p:spTgt spid="6"/>
                                        </p:tgtEl>
                                        <p:attrNameLst>
                                          <p:attrName>style.visibility</p:attrName>
                                        </p:attrNameLst>
                                      </p:cBhvr>
                                      <p:to>
                                        <p:strVal val="visible"/>
                                      </p:to>
                                    </p:set>
                                    <p:anim calcmode="lin" valueType="num">
                                      <p:cBhvr>
                                        <p:cTn id="40" dur="500" fill="hold"/>
                                        <p:tgtEl>
                                          <p:spTgt spid="6"/>
                                        </p:tgtEl>
                                        <p:attrNameLst>
                                          <p:attrName>ppt_w</p:attrName>
                                        </p:attrNameLst>
                                      </p:cBhvr>
                                      <p:tavLst>
                                        <p:tav tm="0">
                                          <p:val>
                                            <p:fltVal val="0"/>
                                          </p:val>
                                        </p:tav>
                                        <p:tav tm="100000">
                                          <p:val>
                                            <p:strVal val="#ppt_w"/>
                                          </p:val>
                                        </p:tav>
                                      </p:tavLst>
                                    </p:anim>
                                    <p:anim calcmode="lin" valueType="num">
                                      <p:cBhvr>
                                        <p:cTn id="41" dur="500" fill="hold"/>
                                        <p:tgtEl>
                                          <p:spTgt spid="6"/>
                                        </p:tgtEl>
                                        <p:attrNameLst>
                                          <p:attrName>ppt_h</p:attrName>
                                        </p:attrNameLst>
                                      </p:cBhvr>
                                      <p:tavLst>
                                        <p:tav tm="0">
                                          <p:val>
                                            <p:fltVal val="0"/>
                                          </p:val>
                                        </p:tav>
                                        <p:tav tm="100000">
                                          <p:val>
                                            <p:strVal val="#ppt_h"/>
                                          </p:val>
                                        </p:tav>
                                      </p:tavLst>
                                    </p:anim>
                                    <p:animEffect transition="in" filter="fade">
                                      <p:cBhvr>
                                        <p:cTn id="42" dur="500"/>
                                        <p:tgtEl>
                                          <p:spTgt spid="6"/>
                                        </p:tgtEl>
                                      </p:cBhvr>
                                    </p:animEffect>
                                  </p:childTnLst>
                                </p:cTn>
                              </p:par>
                              <p:par>
                                <p:cTn id="43" presetID="35" presetClass="path" presetSubtype="0" accel="50000" decel="50000" fill="hold" nodeType="withEffect">
                                  <p:stCondLst>
                                    <p:cond delay="0"/>
                                  </p:stCondLst>
                                  <p:childTnLst>
                                    <p:animMotion origin="layout" path="M 1.45833E-6 -7.40741E-7 L 0.42526 -7.40741E-7 " pathEditMode="relative" rAng="0" ptsTypes="AA">
                                      <p:cBhvr>
                                        <p:cTn id="44" dur="1000" spd="-100000" fill="hold"/>
                                        <p:tgtEl>
                                          <p:spTgt spid="6"/>
                                        </p:tgtEl>
                                        <p:attrNameLst>
                                          <p:attrName>ppt_x</p:attrName>
                                          <p:attrName>ppt_y</p:attrName>
                                        </p:attrNameLst>
                                      </p:cBhvr>
                                      <p:rCtr x="21263" y="0"/>
                                    </p:animMotion>
                                  </p:childTnLst>
                                </p:cTn>
                              </p:par>
                              <p:par>
                                <p:cTn id="45" presetID="53" presetClass="entr" presetSubtype="16" fill="hold" nodeType="withEffect">
                                  <p:stCondLst>
                                    <p:cond delay="300"/>
                                  </p:stCondLst>
                                  <p:childTnLst>
                                    <p:set>
                                      <p:cBhvr>
                                        <p:cTn id="46" dur="1" fill="hold">
                                          <p:stCondLst>
                                            <p:cond delay="0"/>
                                          </p:stCondLst>
                                        </p:cTn>
                                        <p:tgtEl>
                                          <p:spTgt spid="7"/>
                                        </p:tgtEl>
                                        <p:attrNameLst>
                                          <p:attrName>style.visibility</p:attrName>
                                        </p:attrNameLst>
                                      </p:cBhvr>
                                      <p:to>
                                        <p:strVal val="visible"/>
                                      </p:to>
                                    </p:set>
                                    <p:anim calcmode="lin" valueType="num">
                                      <p:cBhvr>
                                        <p:cTn id="47" dur="500" fill="hold"/>
                                        <p:tgtEl>
                                          <p:spTgt spid="7"/>
                                        </p:tgtEl>
                                        <p:attrNameLst>
                                          <p:attrName>ppt_w</p:attrName>
                                        </p:attrNameLst>
                                      </p:cBhvr>
                                      <p:tavLst>
                                        <p:tav tm="0">
                                          <p:val>
                                            <p:fltVal val="0"/>
                                          </p:val>
                                        </p:tav>
                                        <p:tav tm="100000">
                                          <p:val>
                                            <p:strVal val="#ppt_w"/>
                                          </p:val>
                                        </p:tav>
                                      </p:tavLst>
                                    </p:anim>
                                    <p:anim calcmode="lin" valueType="num">
                                      <p:cBhvr>
                                        <p:cTn id="48" dur="500" fill="hold"/>
                                        <p:tgtEl>
                                          <p:spTgt spid="7"/>
                                        </p:tgtEl>
                                        <p:attrNameLst>
                                          <p:attrName>ppt_h</p:attrName>
                                        </p:attrNameLst>
                                      </p:cBhvr>
                                      <p:tavLst>
                                        <p:tav tm="0">
                                          <p:val>
                                            <p:fltVal val="0"/>
                                          </p:val>
                                        </p:tav>
                                        <p:tav tm="100000">
                                          <p:val>
                                            <p:strVal val="#ppt_h"/>
                                          </p:val>
                                        </p:tav>
                                      </p:tavLst>
                                    </p:anim>
                                    <p:animEffect transition="in" filter="fade">
                                      <p:cBhvr>
                                        <p:cTn id="49" dur="500"/>
                                        <p:tgtEl>
                                          <p:spTgt spid="7"/>
                                        </p:tgtEl>
                                      </p:cBhvr>
                                    </p:animEffect>
                                  </p:childTnLst>
                                </p:cTn>
                              </p:par>
                              <p:par>
                                <p:cTn id="50" presetID="35" presetClass="path" presetSubtype="0" accel="50000" decel="50000" fill="hold" nodeType="withEffect">
                                  <p:stCondLst>
                                    <p:cond delay="300"/>
                                  </p:stCondLst>
                                  <p:childTnLst>
                                    <p:animMotion origin="layout" path="M 1.45833E-6 -7.40741E-7 L 0.42526 -7.40741E-7 " pathEditMode="relative" rAng="0" ptsTypes="AA">
                                      <p:cBhvr>
                                        <p:cTn id="51" dur="1000" spd="-100000" fill="hold"/>
                                        <p:tgtEl>
                                          <p:spTgt spid="7"/>
                                        </p:tgtEl>
                                        <p:attrNameLst>
                                          <p:attrName>ppt_x</p:attrName>
                                          <p:attrName>ppt_y</p:attrName>
                                        </p:attrNameLst>
                                      </p:cBhvr>
                                      <p:rCtr x="21263" y="0"/>
                                    </p:animMotion>
                                  </p:childTnLst>
                                </p:cTn>
                              </p:par>
                              <p:par>
                                <p:cTn id="52" presetID="53" presetClass="entr" presetSubtype="16" fill="hold" nodeType="withEffect">
                                  <p:stCondLst>
                                    <p:cond delay="600"/>
                                  </p:stCondLst>
                                  <p:childTnLst>
                                    <p:set>
                                      <p:cBhvr>
                                        <p:cTn id="53" dur="1" fill="hold">
                                          <p:stCondLst>
                                            <p:cond delay="0"/>
                                          </p:stCondLst>
                                        </p:cTn>
                                        <p:tgtEl>
                                          <p:spTgt spid="8"/>
                                        </p:tgtEl>
                                        <p:attrNameLst>
                                          <p:attrName>style.visibility</p:attrName>
                                        </p:attrNameLst>
                                      </p:cBhvr>
                                      <p:to>
                                        <p:strVal val="visible"/>
                                      </p:to>
                                    </p:set>
                                    <p:anim calcmode="lin" valueType="num">
                                      <p:cBhvr>
                                        <p:cTn id="54" dur="500" fill="hold"/>
                                        <p:tgtEl>
                                          <p:spTgt spid="8"/>
                                        </p:tgtEl>
                                        <p:attrNameLst>
                                          <p:attrName>ppt_w</p:attrName>
                                        </p:attrNameLst>
                                      </p:cBhvr>
                                      <p:tavLst>
                                        <p:tav tm="0">
                                          <p:val>
                                            <p:fltVal val="0"/>
                                          </p:val>
                                        </p:tav>
                                        <p:tav tm="100000">
                                          <p:val>
                                            <p:strVal val="#ppt_w"/>
                                          </p:val>
                                        </p:tav>
                                      </p:tavLst>
                                    </p:anim>
                                    <p:anim calcmode="lin" valueType="num">
                                      <p:cBhvr>
                                        <p:cTn id="55" dur="500" fill="hold"/>
                                        <p:tgtEl>
                                          <p:spTgt spid="8"/>
                                        </p:tgtEl>
                                        <p:attrNameLst>
                                          <p:attrName>ppt_h</p:attrName>
                                        </p:attrNameLst>
                                      </p:cBhvr>
                                      <p:tavLst>
                                        <p:tav tm="0">
                                          <p:val>
                                            <p:fltVal val="0"/>
                                          </p:val>
                                        </p:tav>
                                        <p:tav tm="100000">
                                          <p:val>
                                            <p:strVal val="#ppt_h"/>
                                          </p:val>
                                        </p:tav>
                                      </p:tavLst>
                                    </p:anim>
                                    <p:animEffect transition="in" filter="fade">
                                      <p:cBhvr>
                                        <p:cTn id="56" dur="500"/>
                                        <p:tgtEl>
                                          <p:spTgt spid="8"/>
                                        </p:tgtEl>
                                      </p:cBhvr>
                                    </p:animEffect>
                                  </p:childTnLst>
                                </p:cTn>
                              </p:par>
                              <p:par>
                                <p:cTn id="57" presetID="35" presetClass="path" presetSubtype="0" accel="50000" decel="50000" fill="hold" nodeType="withEffect">
                                  <p:stCondLst>
                                    <p:cond delay="600"/>
                                  </p:stCondLst>
                                  <p:childTnLst>
                                    <p:animMotion origin="layout" path="M 1.45833E-6 -7.40741E-7 L 0.42526 -7.40741E-7 " pathEditMode="relative" rAng="0" ptsTypes="AA">
                                      <p:cBhvr>
                                        <p:cTn id="58" dur="1000" spd="-100000" fill="hold"/>
                                        <p:tgtEl>
                                          <p:spTgt spid="8"/>
                                        </p:tgtEl>
                                        <p:attrNameLst>
                                          <p:attrName>ppt_x</p:attrName>
                                          <p:attrName>ppt_y</p:attrName>
                                        </p:attrNameLst>
                                      </p:cBhvr>
                                      <p:rCtr x="21263" y="0"/>
                                    </p:animMotion>
                                  </p:childTnLst>
                                </p:cTn>
                              </p:par>
                              <p:par>
                                <p:cTn id="59" presetID="53" presetClass="entr" presetSubtype="16" fill="hold" grpId="0" nodeType="withEffect">
                                  <p:stCondLst>
                                    <p:cond delay="1200"/>
                                  </p:stCondLst>
                                  <p:childTnLst>
                                    <p:set>
                                      <p:cBhvr>
                                        <p:cTn id="60" dur="1" fill="hold">
                                          <p:stCondLst>
                                            <p:cond delay="0"/>
                                          </p:stCondLst>
                                        </p:cTn>
                                        <p:tgtEl>
                                          <p:spTgt spid="10"/>
                                        </p:tgtEl>
                                        <p:attrNameLst>
                                          <p:attrName>style.visibility</p:attrName>
                                        </p:attrNameLst>
                                      </p:cBhvr>
                                      <p:to>
                                        <p:strVal val="visible"/>
                                      </p:to>
                                    </p:set>
                                    <p:anim calcmode="lin" valueType="num">
                                      <p:cBhvr>
                                        <p:cTn id="61" dur="500" fill="hold"/>
                                        <p:tgtEl>
                                          <p:spTgt spid="10"/>
                                        </p:tgtEl>
                                        <p:attrNameLst>
                                          <p:attrName>ppt_w</p:attrName>
                                        </p:attrNameLst>
                                      </p:cBhvr>
                                      <p:tavLst>
                                        <p:tav tm="0">
                                          <p:val>
                                            <p:fltVal val="0"/>
                                          </p:val>
                                        </p:tav>
                                        <p:tav tm="100000">
                                          <p:val>
                                            <p:strVal val="#ppt_w"/>
                                          </p:val>
                                        </p:tav>
                                      </p:tavLst>
                                    </p:anim>
                                    <p:anim calcmode="lin" valueType="num">
                                      <p:cBhvr>
                                        <p:cTn id="62" dur="500" fill="hold"/>
                                        <p:tgtEl>
                                          <p:spTgt spid="10"/>
                                        </p:tgtEl>
                                        <p:attrNameLst>
                                          <p:attrName>ppt_h</p:attrName>
                                        </p:attrNameLst>
                                      </p:cBhvr>
                                      <p:tavLst>
                                        <p:tav tm="0">
                                          <p:val>
                                            <p:fltVal val="0"/>
                                          </p:val>
                                        </p:tav>
                                        <p:tav tm="100000">
                                          <p:val>
                                            <p:strVal val="#ppt_h"/>
                                          </p:val>
                                        </p:tav>
                                      </p:tavLst>
                                    </p:anim>
                                    <p:animEffect transition="in" filter="fade">
                                      <p:cBhvr>
                                        <p:cTn id="63" dur="500"/>
                                        <p:tgtEl>
                                          <p:spTgt spid="10"/>
                                        </p:tgtEl>
                                      </p:cBhvr>
                                    </p:animEffect>
                                  </p:childTnLst>
                                </p:cTn>
                              </p:par>
                              <p:par>
                                <p:cTn id="64" presetID="35" presetClass="path" presetSubtype="0" accel="50000" decel="50000" fill="hold" grpId="1" nodeType="withEffect">
                                  <p:stCondLst>
                                    <p:cond delay="1200"/>
                                  </p:stCondLst>
                                  <p:childTnLst>
                                    <p:animMotion origin="layout" path="M 1.45833E-6 -7.40741E-7 L 0.42526 -7.40741E-7 " pathEditMode="relative" rAng="0" ptsTypes="AA">
                                      <p:cBhvr>
                                        <p:cTn id="65" dur="1000" spd="-100000" fill="hold"/>
                                        <p:tgtEl>
                                          <p:spTgt spid="10"/>
                                        </p:tgtEl>
                                        <p:attrNameLst>
                                          <p:attrName>ppt_x</p:attrName>
                                          <p:attrName>ppt_y</p:attrName>
                                        </p:attrNameLst>
                                      </p:cBhvr>
                                      <p:rCtr x="21263" y="0"/>
                                    </p:animMotion>
                                  </p:childTnLst>
                                </p:cTn>
                              </p:par>
                            </p:childTnLst>
                          </p:cTn>
                        </p:par>
                        <p:par>
                          <p:cTn id="66" fill="hold">
                            <p:stCondLst>
                              <p:cond delay="2000"/>
                            </p:stCondLst>
                            <p:childTnLst>
                              <p:par>
                                <p:cTn id="67" presetID="53" presetClass="entr" presetSubtype="16" fill="hold" grpId="0" nodeType="afterEffect">
                                  <p:stCondLst>
                                    <p:cond delay="0"/>
                                  </p:stCondLst>
                                  <p:childTnLst>
                                    <p:set>
                                      <p:cBhvr>
                                        <p:cTn id="68" dur="1" fill="hold">
                                          <p:stCondLst>
                                            <p:cond delay="0"/>
                                          </p:stCondLst>
                                        </p:cTn>
                                        <p:tgtEl>
                                          <p:spTgt spid="14"/>
                                        </p:tgtEl>
                                        <p:attrNameLst>
                                          <p:attrName>style.visibility</p:attrName>
                                        </p:attrNameLst>
                                      </p:cBhvr>
                                      <p:to>
                                        <p:strVal val="visible"/>
                                      </p:to>
                                    </p:set>
                                    <p:anim calcmode="lin" valueType="num">
                                      <p:cBhvr>
                                        <p:cTn id="69" dur="250" fill="hold"/>
                                        <p:tgtEl>
                                          <p:spTgt spid="14"/>
                                        </p:tgtEl>
                                        <p:attrNameLst>
                                          <p:attrName>ppt_w</p:attrName>
                                        </p:attrNameLst>
                                      </p:cBhvr>
                                      <p:tavLst>
                                        <p:tav tm="0">
                                          <p:val>
                                            <p:fltVal val="0"/>
                                          </p:val>
                                        </p:tav>
                                        <p:tav tm="100000">
                                          <p:val>
                                            <p:strVal val="#ppt_w"/>
                                          </p:val>
                                        </p:tav>
                                      </p:tavLst>
                                    </p:anim>
                                    <p:anim calcmode="lin" valueType="num">
                                      <p:cBhvr>
                                        <p:cTn id="70" dur="250" fill="hold"/>
                                        <p:tgtEl>
                                          <p:spTgt spid="14"/>
                                        </p:tgtEl>
                                        <p:attrNameLst>
                                          <p:attrName>ppt_h</p:attrName>
                                        </p:attrNameLst>
                                      </p:cBhvr>
                                      <p:tavLst>
                                        <p:tav tm="0">
                                          <p:val>
                                            <p:fltVal val="0"/>
                                          </p:val>
                                        </p:tav>
                                        <p:tav tm="100000">
                                          <p:val>
                                            <p:strVal val="#ppt_h"/>
                                          </p:val>
                                        </p:tav>
                                      </p:tavLst>
                                    </p:anim>
                                    <p:animEffect transition="in" filter="fade">
                                      <p:cBhvr>
                                        <p:cTn id="71" dur="250"/>
                                        <p:tgtEl>
                                          <p:spTgt spid="14"/>
                                        </p:tgtEl>
                                      </p:cBhvr>
                                    </p:animEffect>
                                  </p:childTnLst>
                                </p:cTn>
                              </p:par>
                              <p:par>
                                <p:cTn id="72" presetID="6" presetClass="emph" presetSubtype="0" decel="100000" fill="hold" grpId="1" nodeType="withEffect">
                                  <p:stCondLst>
                                    <p:cond delay="200"/>
                                  </p:stCondLst>
                                  <p:childTnLst>
                                    <p:animScale>
                                      <p:cBhvr>
                                        <p:cTn id="73" dur="250" fill="hold"/>
                                        <p:tgtEl>
                                          <p:spTgt spid="14"/>
                                        </p:tgtEl>
                                      </p:cBhvr>
                                      <p:by x="120000" y="120000"/>
                                    </p:animScale>
                                  </p:childTnLst>
                                </p:cTn>
                              </p:par>
                              <p:par>
                                <p:cTn id="74" presetID="6" presetClass="emph" presetSubtype="0" decel="100000" fill="hold" grpId="2" nodeType="withEffect">
                                  <p:stCondLst>
                                    <p:cond delay="400"/>
                                  </p:stCondLst>
                                  <p:childTnLst>
                                    <p:animScale>
                                      <p:cBhvr>
                                        <p:cTn id="75" dur="250" fill="hold"/>
                                        <p:tgtEl>
                                          <p:spTgt spid="14"/>
                                        </p:tgtEl>
                                      </p:cBhvr>
                                      <p:by x="83000" y="83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animBg="1"/>
      <p:bldP spid="5" grpId="1" animBg="1"/>
      <p:bldP spid="5" grpId="2" animBg="1"/>
      <p:bldP spid="10" grpId="0"/>
      <p:bldP spid="10" grpId="1"/>
      <p:bldP spid="14" grpId="0" animBg="1"/>
      <p:bldP spid="14" grpId="1" animBg="1"/>
      <p:bldP spid="14" grpId="2"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88923" y="246423"/>
            <a:ext cx="4103077" cy="675011"/>
          </a:xfrm>
          <a:prstGeom prst="rect">
            <a:avLst/>
          </a:prstGeom>
        </p:spPr>
      </p:pic>
      <p:cxnSp>
        <p:nvCxnSpPr>
          <p:cNvPr id="3" name="直接连接符 2"/>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060287" y="353095"/>
            <a:ext cx="5262188" cy="461665"/>
          </a:xfrm>
          <a:prstGeom prst="rect">
            <a:avLst/>
          </a:prstGeom>
        </p:spPr>
        <p:txBody>
          <a:bodyPr wrap="square">
            <a:spAutoFit/>
          </a:bodyPr>
          <a:lstStyle/>
          <a:p>
            <a:r>
              <a:rPr lang="zh-CN" altLang="en-US" sz="2400" b="1" dirty="0" smtClean="0">
                <a:solidFill>
                  <a:schemeClr val="accent1"/>
                </a:solidFill>
                <a:latin typeface="微软雅黑" panose="020B0503020204020204" pitchFamily="34" charset="-122"/>
                <a:ea typeface="微软雅黑" panose="020B0503020204020204" pitchFamily="34" charset="-122"/>
              </a:rPr>
              <a:t>第二部分：总则</a:t>
            </a:r>
            <a:endParaRPr lang="zh-CN" altLang="en-US" sz="2400" b="1" dirty="0">
              <a:solidFill>
                <a:srgbClr val="C00000"/>
              </a:solidFill>
              <a:latin typeface="微软雅黑" panose="020B0503020204020204" pitchFamily="34" charset="-122"/>
              <a:ea typeface="微软雅黑" panose="020B0503020204020204" pitchFamily="34" charset="-122"/>
            </a:endParaRPr>
          </a:p>
        </p:txBody>
      </p:sp>
      <p:sp>
        <p:nvSpPr>
          <p:cNvPr id="5" name="Freeform 29"/>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6" name="Freeform 5"/>
          <p:cNvSpPr/>
          <p:nvPr/>
        </p:nvSpPr>
        <p:spPr bwMode="auto">
          <a:xfrm>
            <a:off x="2134024" y="2343480"/>
            <a:ext cx="1520530" cy="311615"/>
          </a:xfrm>
          <a:custGeom>
            <a:avLst/>
            <a:gdLst>
              <a:gd name="T0" fmla="*/ 0 w 5290"/>
              <a:gd name="T1" fmla="*/ 0 h 1083"/>
              <a:gd name="T2" fmla="*/ 3703 w 5290"/>
              <a:gd name="T3" fmla="*/ 0 h 1083"/>
              <a:gd name="T4" fmla="*/ 5290 w 5290"/>
              <a:gd name="T5" fmla="*/ 1083 h 1083"/>
              <a:gd name="T6" fmla="*/ 3774 w 5290"/>
              <a:gd name="T7" fmla="*/ 157 h 1083"/>
              <a:gd name="T8" fmla="*/ 0 w 5290"/>
              <a:gd name="T9" fmla="*/ 157 h 1083"/>
              <a:gd name="T10" fmla="*/ 0 w 5290"/>
              <a:gd name="T11" fmla="*/ 0 h 1083"/>
            </a:gdLst>
            <a:ahLst/>
            <a:cxnLst>
              <a:cxn ang="0">
                <a:pos x="T0" y="T1"/>
              </a:cxn>
              <a:cxn ang="0">
                <a:pos x="T2" y="T3"/>
              </a:cxn>
              <a:cxn ang="0">
                <a:pos x="T4" y="T5"/>
              </a:cxn>
              <a:cxn ang="0">
                <a:pos x="T6" y="T7"/>
              </a:cxn>
              <a:cxn ang="0">
                <a:pos x="T8" y="T9"/>
              </a:cxn>
              <a:cxn ang="0">
                <a:pos x="T10" y="T11"/>
              </a:cxn>
            </a:cxnLst>
            <a:rect l="0" t="0" r="r" b="b"/>
            <a:pathLst>
              <a:path w="5290" h="1083">
                <a:moveTo>
                  <a:pt x="0" y="0"/>
                </a:moveTo>
                <a:lnTo>
                  <a:pt x="3703" y="0"/>
                </a:lnTo>
                <a:cubicBezTo>
                  <a:pt x="4422" y="0"/>
                  <a:pt x="5040" y="451"/>
                  <a:pt x="5290" y="1083"/>
                </a:cubicBezTo>
                <a:cubicBezTo>
                  <a:pt x="5006" y="534"/>
                  <a:pt x="4432" y="157"/>
                  <a:pt x="3774" y="157"/>
                </a:cubicBezTo>
                <a:lnTo>
                  <a:pt x="0" y="157"/>
                </a:lnTo>
                <a:lnTo>
                  <a:pt x="0" y="0"/>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7" name="Freeform 6"/>
          <p:cNvSpPr/>
          <p:nvPr/>
        </p:nvSpPr>
        <p:spPr bwMode="auto">
          <a:xfrm>
            <a:off x="787271" y="4686221"/>
            <a:ext cx="2839573" cy="311615"/>
          </a:xfrm>
          <a:custGeom>
            <a:avLst/>
            <a:gdLst>
              <a:gd name="T0" fmla="*/ 9880 w 9880"/>
              <a:gd name="T1" fmla="*/ 1083 h 1083"/>
              <a:gd name="T2" fmla="*/ 1586 w 9880"/>
              <a:gd name="T3" fmla="*/ 1083 h 1083"/>
              <a:gd name="T4" fmla="*/ 0 w 9880"/>
              <a:gd name="T5" fmla="*/ 0 h 1083"/>
              <a:gd name="T6" fmla="*/ 1515 w 9880"/>
              <a:gd name="T7" fmla="*/ 926 h 1083"/>
              <a:gd name="T8" fmla="*/ 9880 w 9880"/>
              <a:gd name="T9" fmla="*/ 926 h 1083"/>
              <a:gd name="T10" fmla="*/ 9880 w 9880"/>
              <a:gd name="T11" fmla="*/ 1083 h 1083"/>
            </a:gdLst>
            <a:ahLst/>
            <a:cxnLst>
              <a:cxn ang="0">
                <a:pos x="T0" y="T1"/>
              </a:cxn>
              <a:cxn ang="0">
                <a:pos x="T2" y="T3"/>
              </a:cxn>
              <a:cxn ang="0">
                <a:pos x="T4" y="T5"/>
              </a:cxn>
              <a:cxn ang="0">
                <a:pos x="T6" y="T7"/>
              </a:cxn>
              <a:cxn ang="0">
                <a:pos x="T8" y="T9"/>
              </a:cxn>
              <a:cxn ang="0">
                <a:pos x="T10" y="T11"/>
              </a:cxn>
            </a:cxnLst>
            <a:rect l="0" t="0" r="r" b="b"/>
            <a:pathLst>
              <a:path w="9880" h="1083">
                <a:moveTo>
                  <a:pt x="9880" y="1083"/>
                </a:moveTo>
                <a:lnTo>
                  <a:pt x="1586" y="1083"/>
                </a:lnTo>
                <a:cubicBezTo>
                  <a:pt x="868" y="1083"/>
                  <a:pt x="250" y="632"/>
                  <a:pt x="0" y="0"/>
                </a:cubicBezTo>
                <a:cubicBezTo>
                  <a:pt x="284" y="549"/>
                  <a:pt x="858" y="926"/>
                  <a:pt x="1515" y="926"/>
                </a:cubicBezTo>
                <a:lnTo>
                  <a:pt x="9880" y="926"/>
                </a:lnTo>
                <a:lnTo>
                  <a:pt x="9880" y="1083"/>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8" name="Oval 7"/>
          <p:cNvSpPr>
            <a:spLocks noChangeArrowheads="1"/>
          </p:cNvSpPr>
          <p:nvPr/>
        </p:nvSpPr>
        <p:spPr bwMode="auto">
          <a:xfrm>
            <a:off x="844838" y="2339725"/>
            <a:ext cx="1182634" cy="1182634"/>
          </a:xfrm>
          <a:prstGeom prst="ellipse">
            <a:avLst/>
          </a:prstGeom>
          <a:solidFill>
            <a:schemeClr val="accent1"/>
          </a:solidFill>
          <a:ln>
            <a:noFill/>
          </a:ln>
        </p:spPr>
        <p:txBody>
          <a:bodyPr vert="horz" wrap="square" lIns="91440" tIns="45720" rIns="91440" bIns="45720" numCol="1" anchor="t" anchorCtr="0" compatLnSpc="1"/>
          <a:lstStyle/>
          <a:p>
            <a:endParaRPr lang="zh-CN" altLang="en-US"/>
          </a:p>
        </p:txBody>
      </p:sp>
      <p:cxnSp>
        <p:nvCxnSpPr>
          <p:cNvPr id="9" name="直接连接符 8"/>
          <p:cNvCxnSpPr/>
          <p:nvPr/>
        </p:nvCxnSpPr>
        <p:spPr>
          <a:xfrm>
            <a:off x="890844" y="3670658"/>
            <a:ext cx="2736000" cy="0"/>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482496" y="4056771"/>
            <a:ext cx="3547241" cy="584775"/>
          </a:xfrm>
          <a:prstGeom prst="rect">
            <a:avLst/>
          </a:prstGeom>
          <a:noFill/>
          <a:effectLst/>
        </p:spPr>
        <p:txBody>
          <a:bodyPr wrap="square" rtlCol="0">
            <a:spAutoFit/>
          </a:bodyPr>
          <a:lstStyle>
            <a:defPPr>
              <a:defRPr lang="zh-CN"/>
            </a:defPPr>
            <a:lvl1pPr algn="ctr">
              <a:defRPr sz="2400">
                <a:solidFill>
                  <a:srgbClr val="C80000"/>
                </a:solidFill>
                <a:effectLst/>
                <a:latin typeface="微软雅黑" panose="020B0503020204020204" pitchFamily="34" charset="-122"/>
                <a:ea typeface="微软雅黑" panose="020B0503020204020204" pitchFamily="34" charset="-122"/>
              </a:defRPr>
            </a:lvl1pPr>
          </a:lstStyle>
          <a:p>
            <a:r>
              <a:rPr lang="zh-CN" altLang="en-US" sz="3200" b="1" dirty="0" smtClean="0">
                <a:gradFill>
                  <a:gsLst>
                    <a:gs pos="60000">
                      <a:srgbClr val="D40000"/>
                    </a:gs>
                    <a:gs pos="0">
                      <a:srgbClr val="D40000"/>
                    </a:gs>
                    <a:gs pos="80000">
                      <a:srgbClr val="640000"/>
                    </a:gs>
                    <a:gs pos="100000">
                      <a:srgbClr val="640000"/>
                    </a:gs>
                  </a:gsLst>
                  <a:lin ang="5400000" scaled="0"/>
                </a:gradFill>
              </a:rPr>
              <a:t>组织纪律</a:t>
            </a:r>
            <a:endParaRPr lang="zh-CN" altLang="en-US" sz="3200" b="1" dirty="0">
              <a:gradFill>
                <a:gsLst>
                  <a:gs pos="60000">
                    <a:srgbClr val="D40000"/>
                  </a:gs>
                  <a:gs pos="0">
                    <a:srgbClr val="D40000"/>
                  </a:gs>
                  <a:gs pos="80000">
                    <a:srgbClr val="640000"/>
                  </a:gs>
                  <a:gs pos="100000">
                    <a:srgbClr val="640000"/>
                  </a:gs>
                </a:gsLst>
                <a:lin ang="5400000" scaled="0"/>
              </a:gradFill>
            </a:endParaRPr>
          </a:p>
        </p:txBody>
      </p:sp>
      <p:sp>
        <p:nvSpPr>
          <p:cNvPr id="13" name="矩形 12"/>
          <p:cNvSpPr/>
          <p:nvPr/>
        </p:nvSpPr>
        <p:spPr>
          <a:xfrm>
            <a:off x="2062556" y="2817722"/>
            <a:ext cx="1668845" cy="523220"/>
          </a:xfrm>
          <a:prstGeom prst="rect">
            <a:avLst/>
          </a:prstGeom>
        </p:spPr>
        <p:txBody>
          <a:bodyPr wrap="square">
            <a:spAutoFit/>
          </a:bodyPr>
          <a:lstStyle/>
          <a:p>
            <a:pPr algn="ctr"/>
            <a:r>
              <a:rPr lang="zh-CN" altLang="en-US" sz="2800" b="1" dirty="0" smtClean="0">
                <a:solidFill>
                  <a:srgbClr val="C00000"/>
                </a:solidFill>
                <a:latin typeface="微软雅黑" panose="020B0503020204020204" pitchFamily="34" charset="-122"/>
                <a:ea typeface="微软雅黑" panose="020B0503020204020204" pitchFamily="34" charset="-122"/>
              </a:rPr>
              <a:t>第七章</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4" name="圆角矩形 13"/>
          <p:cNvSpPr/>
          <p:nvPr/>
        </p:nvSpPr>
        <p:spPr>
          <a:xfrm>
            <a:off x="4161880" y="1936163"/>
            <a:ext cx="1274247" cy="2204998"/>
          </a:xfrm>
          <a:prstGeom prst="roundRect">
            <a:avLst/>
          </a:prstGeom>
          <a:solidFill>
            <a:schemeClr val="accent1"/>
          </a:solidFill>
          <a:ln>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smtClean="0">
                <a:latin typeface="微软雅黑" panose="020B0503020204020204" pitchFamily="34" charset="-122"/>
                <a:ea typeface="微软雅黑" panose="020B0503020204020204" pitchFamily="34" charset="-122"/>
              </a:rPr>
              <a:t>2018</a:t>
            </a:r>
            <a:r>
              <a:rPr lang="zh-CN" altLang="en-US" sz="1600" b="1" dirty="0" smtClean="0">
                <a:latin typeface="微软雅黑" panose="020B0503020204020204" pitchFamily="34" charset="-122"/>
                <a:ea typeface="微软雅黑" panose="020B0503020204020204" pitchFamily="34" charset="-122"/>
              </a:rPr>
              <a:t>条例</a:t>
            </a:r>
            <a:endParaRPr lang="en-US" altLang="zh-CN" sz="1600" b="1" dirty="0" smtClean="0">
              <a:latin typeface="微软雅黑" panose="020B0503020204020204" pitchFamily="34" charset="-122"/>
              <a:ea typeface="微软雅黑" panose="020B0503020204020204" pitchFamily="34" charset="-122"/>
            </a:endParaRPr>
          </a:p>
          <a:p>
            <a:pPr algn="ctr"/>
            <a:r>
              <a:rPr lang="zh-CN" altLang="en-US" sz="1600" b="1" dirty="0" smtClean="0">
                <a:latin typeface="微软雅黑" panose="020B0503020204020204" pitchFamily="34" charset="-122"/>
                <a:ea typeface="微软雅黑" panose="020B0503020204020204" pitchFamily="34" charset="-122"/>
              </a:rPr>
              <a:t>第</a:t>
            </a:r>
            <a:r>
              <a:rPr lang="en-US" altLang="zh-CN" sz="1600" b="1" dirty="0" smtClean="0">
                <a:latin typeface="微软雅黑" panose="020B0503020204020204" pitchFamily="34" charset="-122"/>
                <a:ea typeface="微软雅黑" panose="020B0503020204020204" pitchFamily="34" charset="-122"/>
              </a:rPr>
              <a:t>70</a:t>
            </a:r>
            <a:r>
              <a:rPr lang="zh-CN" altLang="en-US" sz="1600" b="1" dirty="0" smtClean="0">
                <a:latin typeface="微软雅黑" panose="020B0503020204020204" pitchFamily="34" charset="-122"/>
                <a:ea typeface="微软雅黑" panose="020B0503020204020204" pitchFamily="34" charset="-122"/>
              </a:rPr>
              <a:t>条</a:t>
            </a:r>
            <a:endParaRPr lang="zh-CN" altLang="en-US" sz="1600" b="1" dirty="0">
              <a:latin typeface="微软雅黑" panose="020B0503020204020204" pitchFamily="34" charset="-122"/>
              <a:ea typeface="微软雅黑" panose="020B0503020204020204" pitchFamily="34" charset="-122"/>
            </a:endParaRPr>
          </a:p>
        </p:txBody>
      </p:sp>
      <p:sp>
        <p:nvSpPr>
          <p:cNvPr id="16" name="圆角矩形 15"/>
          <p:cNvSpPr/>
          <p:nvPr/>
        </p:nvSpPr>
        <p:spPr>
          <a:xfrm>
            <a:off x="4161881" y="1945877"/>
            <a:ext cx="7630726" cy="2195284"/>
          </a:xfrm>
          <a:prstGeom prst="roundRect">
            <a:avLst/>
          </a:prstGeom>
          <a:noFill/>
          <a:ln w="12700">
            <a:solidFill>
              <a:schemeClr val="tx2"/>
            </a:solidFill>
          </a:ln>
        </p:spPr>
        <p:txBody>
          <a:bodyPr vert="horz" wrap="square" lIns="91440" tIns="45720" rIns="91440" bIns="45720" numCol="1" anchor="t" anchorCtr="0" compatLnSpc="1"/>
          <a:lstStyle/>
          <a:p>
            <a:endParaRPr lang="zh-CN" altLang="en-US"/>
          </a:p>
        </p:txBody>
      </p:sp>
      <p:sp>
        <p:nvSpPr>
          <p:cNvPr id="21" name="圆角矩形 20"/>
          <p:cNvSpPr/>
          <p:nvPr/>
        </p:nvSpPr>
        <p:spPr>
          <a:xfrm>
            <a:off x="4161882" y="4287721"/>
            <a:ext cx="1274247" cy="1943729"/>
          </a:xfrm>
          <a:prstGeom prst="roundRect">
            <a:avLst/>
          </a:prstGeom>
          <a:solidFill>
            <a:schemeClr val="accent1"/>
          </a:solidFill>
          <a:ln>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smtClean="0">
                <a:latin typeface="微软雅黑" panose="020B0503020204020204" pitchFamily="34" charset="-122"/>
                <a:ea typeface="微软雅黑" panose="020B0503020204020204" pitchFamily="34" charset="-122"/>
              </a:rPr>
              <a:t>2015</a:t>
            </a:r>
            <a:r>
              <a:rPr lang="zh-CN" altLang="en-US" sz="1600" b="1" dirty="0" smtClean="0">
                <a:latin typeface="微软雅黑" panose="020B0503020204020204" pitchFamily="34" charset="-122"/>
                <a:ea typeface="微软雅黑" panose="020B0503020204020204" pitchFamily="34" charset="-122"/>
              </a:rPr>
              <a:t>条例</a:t>
            </a:r>
            <a:endParaRPr lang="en-US" altLang="zh-CN" sz="1600" b="1" dirty="0">
              <a:latin typeface="微软雅黑" panose="020B0503020204020204" pitchFamily="34" charset="-122"/>
              <a:ea typeface="微软雅黑" panose="020B0503020204020204" pitchFamily="34" charset="-122"/>
            </a:endParaRPr>
          </a:p>
          <a:p>
            <a:pPr algn="ctr"/>
            <a:r>
              <a:rPr lang="zh-CN" altLang="en-US" sz="1600" b="1" dirty="0" smtClean="0">
                <a:latin typeface="微软雅黑" panose="020B0503020204020204" pitchFamily="34" charset="-122"/>
                <a:ea typeface="微软雅黑" panose="020B0503020204020204" pitchFamily="34" charset="-122"/>
              </a:rPr>
              <a:t>第</a:t>
            </a:r>
            <a:r>
              <a:rPr lang="en-US" altLang="zh-CN" sz="1600" b="1" dirty="0" smtClean="0">
                <a:latin typeface="微软雅黑" panose="020B0503020204020204" pitchFamily="34" charset="-122"/>
                <a:ea typeface="微软雅黑" panose="020B0503020204020204" pitchFamily="34" charset="-122"/>
              </a:rPr>
              <a:t>63</a:t>
            </a:r>
            <a:r>
              <a:rPr lang="zh-CN" altLang="en-US" sz="1600" b="1" dirty="0" smtClean="0">
                <a:latin typeface="微软雅黑" panose="020B0503020204020204" pitchFamily="34" charset="-122"/>
                <a:ea typeface="微软雅黑" panose="020B0503020204020204" pitchFamily="34" charset="-122"/>
              </a:rPr>
              <a:t>条</a:t>
            </a:r>
            <a:endParaRPr lang="zh-CN" altLang="en-US" sz="1600" b="1" dirty="0">
              <a:latin typeface="微软雅黑" panose="020B0503020204020204" pitchFamily="34" charset="-122"/>
              <a:ea typeface="微软雅黑" panose="020B0503020204020204" pitchFamily="34" charset="-122"/>
            </a:endParaRPr>
          </a:p>
        </p:txBody>
      </p:sp>
      <p:sp>
        <p:nvSpPr>
          <p:cNvPr id="22" name="圆角矩形 21"/>
          <p:cNvSpPr/>
          <p:nvPr/>
        </p:nvSpPr>
        <p:spPr>
          <a:xfrm>
            <a:off x="4161880" y="4285763"/>
            <a:ext cx="7630726" cy="1945688"/>
          </a:xfrm>
          <a:prstGeom prst="roundRect">
            <a:avLst/>
          </a:prstGeom>
          <a:noFill/>
          <a:ln w="12700">
            <a:solidFill>
              <a:schemeClr val="tx2"/>
            </a:solidFill>
          </a:ln>
        </p:spPr>
        <p:txBody>
          <a:bodyPr vert="horz" wrap="square" lIns="91440" tIns="45720" rIns="91440" bIns="45720" numCol="1" anchor="t" anchorCtr="0" compatLnSpc="1"/>
          <a:lstStyle/>
          <a:p>
            <a:endParaRPr lang="zh-CN" altLang="en-US"/>
          </a:p>
        </p:txBody>
      </p:sp>
      <p:sp>
        <p:nvSpPr>
          <p:cNvPr id="27" name="矩形 26"/>
          <p:cNvSpPr/>
          <p:nvPr/>
        </p:nvSpPr>
        <p:spPr>
          <a:xfrm>
            <a:off x="5533697" y="2017503"/>
            <a:ext cx="6258910" cy="1814830"/>
          </a:xfrm>
          <a:prstGeom prst="rect">
            <a:avLst/>
          </a:prstGeom>
          <a:noFill/>
        </p:spPr>
        <p:txBody>
          <a:bodyPr wrap="square">
            <a:spAutoFit/>
          </a:bodyPr>
          <a:lstStyle/>
          <a:p>
            <a:pPr algn="just"/>
            <a:r>
              <a:rPr lang="zh-CN" altLang="en-US" sz="1600" b="1" dirty="0">
                <a:latin typeface="微软雅黑" panose="020B0503020204020204" pitchFamily="34" charset="-122"/>
                <a:ea typeface="微软雅黑" panose="020B0503020204020204" pitchFamily="34" charset="-122"/>
              </a:rPr>
              <a:t>违反民主集中制原则，有下列行为之一的，给予警告或者严重警告处分；情节严重的，给予撤销党内职务或者留党察看处分</a:t>
            </a:r>
            <a:r>
              <a:rPr lang="zh-CN" altLang="en-US" sz="1600" b="1" dirty="0" smtClean="0">
                <a:latin typeface="微软雅黑" panose="020B0503020204020204" pitchFamily="34" charset="-122"/>
                <a:ea typeface="微软雅黑" panose="020B0503020204020204" pitchFamily="34" charset="-122"/>
              </a:rPr>
              <a:t>：</a:t>
            </a:r>
            <a:endParaRPr lang="zh-CN" altLang="en-US" sz="1600" b="1" dirty="0">
              <a:latin typeface="微软雅黑" panose="020B0503020204020204" pitchFamily="34" charset="-122"/>
              <a:ea typeface="微软雅黑" panose="020B0503020204020204" pitchFamily="34" charset="-122"/>
            </a:endParaRPr>
          </a:p>
          <a:p>
            <a:pPr algn="just"/>
            <a:r>
              <a:rPr lang="zh-CN" altLang="en-US" sz="1600" b="1" dirty="0">
                <a:latin typeface="微软雅黑" panose="020B0503020204020204" pitchFamily="34" charset="-122"/>
                <a:ea typeface="微软雅黑" panose="020B0503020204020204" pitchFamily="34" charset="-122"/>
              </a:rPr>
              <a:t>（一）拒不执行或者擅自改变党组织作出的重大决定的</a:t>
            </a:r>
            <a:r>
              <a:rPr lang="zh-CN" altLang="en-US" sz="1600" b="1" dirty="0" smtClean="0">
                <a:latin typeface="微软雅黑" panose="020B0503020204020204" pitchFamily="34" charset="-122"/>
                <a:ea typeface="微软雅黑" panose="020B0503020204020204" pitchFamily="34" charset="-122"/>
              </a:rPr>
              <a:t>；</a:t>
            </a:r>
            <a:endParaRPr lang="zh-CN" altLang="en-US" sz="1600" b="1" dirty="0">
              <a:latin typeface="微软雅黑" panose="020B0503020204020204" pitchFamily="34" charset="-122"/>
              <a:ea typeface="微软雅黑" panose="020B0503020204020204" pitchFamily="34" charset="-122"/>
            </a:endParaRPr>
          </a:p>
          <a:p>
            <a:pPr algn="just"/>
            <a:r>
              <a:rPr lang="zh-CN" altLang="en-US" sz="1600" b="1" dirty="0">
                <a:latin typeface="微软雅黑" panose="020B0503020204020204" pitchFamily="34" charset="-122"/>
                <a:ea typeface="微软雅黑" panose="020B0503020204020204" pitchFamily="34" charset="-122"/>
              </a:rPr>
              <a:t>（二）违反议事规则，个人或者少数人决定重大问题的</a:t>
            </a:r>
            <a:r>
              <a:rPr lang="zh-CN" altLang="en-US" sz="1600" b="1" dirty="0" smtClean="0">
                <a:latin typeface="微软雅黑" panose="020B0503020204020204" pitchFamily="34" charset="-122"/>
                <a:ea typeface="微软雅黑" panose="020B0503020204020204" pitchFamily="34" charset="-122"/>
              </a:rPr>
              <a:t>；</a:t>
            </a:r>
            <a:endParaRPr lang="zh-CN" altLang="en-US" sz="1600" b="1" dirty="0">
              <a:latin typeface="微软雅黑" panose="020B0503020204020204" pitchFamily="34" charset="-122"/>
              <a:ea typeface="微软雅黑" panose="020B0503020204020204" pitchFamily="34" charset="-122"/>
            </a:endParaRPr>
          </a:p>
          <a:p>
            <a:pPr algn="just"/>
            <a:r>
              <a:rPr lang="zh-CN" altLang="en-US" sz="1600" b="1" dirty="0">
                <a:solidFill>
                  <a:srgbClr val="BE0000"/>
                </a:solidFill>
                <a:latin typeface="微软雅黑" panose="020B0503020204020204" pitchFamily="34" charset="-122"/>
                <a:ea typeface="微软雅黑" panose="020B0503020204020204" pitchFamily="34" charset="-122"/>
              </a:rPr>
              <a:t>（三）故意规避集体决策，决定重大事项、重要干部任免、重要项目安排和大额资金使用的</a:t>
            </a:r>
            <a:r>
              <a:rPr lang="zh-CN" altLang="en-US" sz="1600" b="1" dirty="0" smtClean="0">
                <a:solidFill>
                  <a:srgbClr val="BE0000"/>
                </a:solidFill>
                <a:latin typeface="微软雅黑" panose="020B0503020204020204" pitchFamily="34" charset="-122"/>
                <a:ea typeface="微软雅黑" panose="020B0503020204020204" pitchFamily="34" charset="-122"/>
              </a:rPr>
              <a:t>；</a:t>
            </a:r>
            <a:endParaRPr lang="zh-CN" altLang="en-US" sz="1600" b="1" dirty="0">
              <a:solidFill>
                <a:srgbClr val="BE0000"/>
              </a:solidFill>
              <a:latin typeface="微软雅黑" panose="020B0503020204020204" pitchFamily="34" charset="-122"/>
              <a:ea typeface="微软雅黑" panose="020B0503020204020204" pitchFamily="34" charset="-122"/>
            </a:endParaRPr>
          </a:p>
          <a:p>
            <a:pPr algn="just"/>
            <a:r>
              <a:rPr lang="zh-CN" altLang="en-US" sz="1600" b="1" dirty="0">
                <a:solidFill>
                  <a:srgbClr val="BE0000"/>
                </a:solidFill>
                <a:latin typeface="微软雅黑" panose="020B0503020204020204" pitchFamily="34" charset="-122"/>
                <a:ea typeface="微软雅黑" panose="020B0503020204020204" pitchFamily="34" charset="-122"/>
              </a:rPr>
              <a:t>（四）借集体决策名义集体违规的。 </a:t>
            </a:r>
          </a:p>
        </p:txBody>
      </p:sp>
      <p:sp>
        <p:nvSpPr>
          <p:cNvPr id="28" name="矩形 27"/>
          <p:cNvSpPr/>
          <p:nvPr/>
        </p:nvSpPr>
        <p:spPr>
          <a:xfrm>
            <a:off x="5596759" y="4686221"/>
            <a:ext cx="6132786" cy="1076325"/>
          </a:xfrm>
          <a:prstGeom prst="rect">
            <a:avLst/>
          </a:prstGeom>
          <a:noFill/>
        </p:spPr>
        <p:txBody>
          <a:bodyPr wrap="square">
            <a:spAutoFit/>
          </a:bodyPr>
          <a:lstStyle/>
          <a:p>
            <a:r>
              <a:rPr lang="zh-CN" altLang="en-US" sz="1600" b="1" dirty="0">
                <a:latin typeface="微软雅黑" panose="020B0503020204020204" pitchFamily="34" charset="-122"/>
                <a:ea typeface="微软雅黑" panose="020B0503020204020204" pitchFamily="34" charset="-122"/>
              </a:rPr>
              <a:t>违反民主集中制原则，拒不执行或者擅自改变党组织作出的重大决定，或者违反议事规则，个人或者少数人决定重大问题的，给予警告或者严重警告处分；情节严重的，给予撤销党内职务或者留党察看处分。</a:t>
            </a:r>
            <a:endParaRPr lang="zh-CN" altLang="zh-CN" sz="1600" b="1"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250" fill="hold"/>
                                        <p:tgtEl>
                                          <p:spTgt spid="8"/>
                                        </p:tgtEl>
                                        <p:attrNameLst>
                                          <p:attrName>ppt_w</p:attrName>
                                        </p:attrNameLst>
                                      </p:cBhvr>
                                      <p:tavLst>
                                        <p:tav tm="0">
                                          <p:val>
                                            <p:fltVal val="0"/>
                                          </p:val>
                                        </p:tav>
                                        <p:tav tm="100000">
                                          <p:val>
                                            <p:strVal val="#ppt_w"/>
                                          </p:val>
                                        </p:tav>
                                      </p:tavLst>
                                    </p:anim>
                                    <p:anim calcmode="lin" valueType="num">
                                      <p:cBhvr>
                                        <p:cTn id="8" dur="250" fill="hold"/>
                                        <p:tgtEl>
                                          <p:spTgt spid="8"/>
                                        </p:tgtEl>
                                        <p:attrNameLst>
                                          <p:attrName>ppt_h</p:attrName>
                                        </p:attrNameLst>
                                      </p:cBhvr>
                                      <p:tavLst>
                                        <p:tav tm="0">
                                          <p:val>
                                            <p:fltVal val="0"/>
                                          </p:val>
                                        </p:tav>
                                        <p:tav tm="100000">
                                          <p:val>
                                            <p:strVal val="#ppt_h"/>
                                          </p:val>
                                        </p:tav>
                                      </p:tavLst>
                                    </p:anim>
                                    <p:animEffect transition="in" filter="fade">
                                      <p:cBhvr>
                                        <p:cTn id="9" dur="250"/>
                                        <p:tgtEl>
                                          <p:spTgt spid="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250" fill="hold"/>
                                        <p:tgtEl>
                                          <p:spTgt spid="13"/>
                                        </p:tgtEl>
                                        <p:attrNameLst>
                                          <p:attrName>ppt_w</p:attrName>
                                        </p:attrNameLst>
                                      </p:cBhvr>
                                      <p:tavLst>
                                        <p:tav tm="0">
                                          <p:val>
                                            <p:fltVal val="0"/>
                                          </p:val>
                                        </p:tav>
                                        <p:tav tm="100000">
                                          <p:val>
                                            <p:strVal val="#ppt_w"/>
                                          </p:val>
                                        </p:tav>
                                      </p:tavLst>
                                    </p:anim>
                                    <p:anim calcmode="lin" valueType="num">
                                      <p:cBhvr>
                                        <p:cTn id="14" dur="250" fill="hold"/>
                                        <p:tgtEl>
                                          <p:spTgt spid="13"/>
                                        </p:tgtEl>
                                        <p:attrNameLst>
                                          <p:attrName>ppt_h</p:attrName>
                                        </p:attrNameLst>
                                      </p:cBhvr>
                                      <p:tavLst>
                                        <p:tav tm="0">
                                          <p:val>
                                            <p:fltVal val="0"/>
                                          </p:val>
                                        </p:tav>
                                        <p:tav tm="100000">
                                          <p:val>
                                            <p:strVal val="#ppt_h"/>
                                          </p:val>
                                        </p:tav>
                                      </p:tavLst>
                                    </p:anim>
                                    <p:animEffect transition="in" filter="fade">
                                      <p:cBhvr>
                                        <p:cTn id="15" dur="250"/>
                                        <p:tgtEl>
                                          <p:spTgt spid="13"/>
                                        </p:tgtEl>
                                      </p:cBhvr>
                                    </p:animEffect>
                                  </p:childTnLst>
                                </p:cTn>
                              </p:par>
                            </p:childTnLst>
                          </p:cTn>
                        </p:par>
                        <p:par>
                          <p:cTn id="16" fill="hold">
                            <p:stCondLst>
                              <p:cond delay="1000"/>
                            </p:stCondLst>
                            <p:childTnLst>
                              <p:par>
                                <p:cTn id="17" presetID="22" presetClass="entr" presetSubtype="8"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250"/>
                                        <p:tgtEl>
                                          <p:spTgt spid="9"/>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250" fill="hold"/>
                                        <p:tgtEl>
                                          <p:spTgt spid="12"/>
                                        </p:tgtEl>
                                        <p:attrNameLst>
                                          <p:attrName>ppt_w</p:attrName>
                                        </p:attrNameLst>
                                      </p:cBhvr>
                                      <p:tavLst>
                                        <p:tav tm="0">
                                          <p:val>
                                            <p:fltVal val="0"/>
                                          </p:val>
                                        </p:tav>
                                        <p:tav tm="100000">
                                          <p:val>
                                            <p:strVal val="#ppt_w"/>
                                          </p:val>
                                        </p:tav>
                                      </p:tavLst>
                                    </p:anim>
                                    <p:anim calcmode="lin" valueType="num">
                                      <p:cBhvr>
                                        <p:cTn id="24" dur="250" fill="hold"/>
                                        <p:tgtEl>
                                          <p:spTgt spid="12"/>
                                        </p:tgtEl>
                                        <p:attrNameLst>
                                          <p:attrName>ppt_h</p:attrName>
                                        </p:attrNameLst>
                                      </p:cBhvr>
                                      <p:tavLst>
                                        <p:tav tm="0">
                                          <p:val>
                                            <p:fltVal val="0"/>
                                          </p:val>
                                        </p:tav>
                                        <p:tav tm="100000">
                                          <p:val>
                                            <p:strVal val="#ppt_h"/>
                                          </p:val>
                                        </p:tav>
                                      </p:tavLst>
                                    </p:anim>
                                    <p:animEffect transition="in" filter="fade">
                                      <p:cBhvr>
                                        <p:cTn id="25" dur="250"/>
                                        <p:tgtEl>
                                          <p:spTgt spid="12"/>
                                        </p:tgtEl>
                                      </p:cBhvr>
                                    </p:animEffect>
                                  </p:childTnLst>
                                </p:cTn>
                              </p:par>
                            </p:childTnLst>
                          </p:cTn>
                        </p:par>
                        <p:par>
                          <p:cTn id="26" fill="hold">
                            <p:stCondLst>
                              <p:cond delay="2000"/>
                            </p:stCondLst>
                            <p:childTnLst>
                              <p:par>
                                <p:cTn id="27" presetID="22" presetClass="entr" presetSubtype="2"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right)">
                                      <p:cBhvr>
                                        <p:cTn id="29" dur="250"/>
                                        <p:tgtEl>
                                          <p:spTgt spid="7"/>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ipe(left)">
                                      <p:cBhvr>
                                        <p:cTn id="33" dur="250"/>
                                        <p:tgtEl>
                                          <p:spTgt spid="6"/>
                                        </p:tgtEl>
                                      </p:cBhvr>
                                    </p:animEffect>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p:cTn id="37" dur="250" fill="hold"/>
                                        <p:tgtEl>
                                          <p:spTgt spid="14"/>
                                        </p:tgtEl>
                                        <p:attrNameLst>
                                          <p:attrName>ppt_w</p:attrName>
                                        </p:attrNameLst>
                                      </p:cBhvr>
                                      <p:tavLst>
                                        <p:tav tm="0">
                                          <p:val>
                                            <p:fltVal val="0"/>
                                          </p:val>
                                        </p:tav>
                                        <p:tav tm="100000">
                                          <p:val>
                                            <p:strVal val="#ppt_w"/>
                                          </p:val>
                                        </p:tav>
                                      </p:tavLst>
                                    </p:anim>
                                    <p:anim calcmode="lin" valueType="num">
                                      <p:cBhvr>
                                        <p:cTn id="38" dur="250" fill="hold"/>
                                        <p:tgtEl>
                                          <p:spTgt spid="14"/>
                                        </p:tgtEl>
                                        <p:attrNameLst>
                                          <p:attrName>ppt_h</p:attrName>
                                        </p:attrNameLst>
                                      </p:cBhvr>
                                      <p:tavLst>
                                        <p:tav tm="0">
                                          <p:val>
                                            <p:fltVal val="0"/>
                                          </p:val>
                                        </p:tav>
                                        <p:tav tm="100000">
                                          <p:val>
                                            <p:strVal val="#ppt_h"/>
                                          </p:val>
                                        </p:tav>
                                      </p:tavLst>
                                    </p:anim>
                                    <p:animEffect transition="in" filter="fade">
                                      <p:cBhvr>
                                        <p:cTn id="39" dur="250"/>
                                        <p:tgtEl>
                                          <p:spTgt spid="14"/>
                                        </p:tgtEl>
                                      </p:cBhvr>
                                    </p:animEffect>
                                  </p:childTnLst>
                                </p:cTn>
                              </p:par>
                            </p:childTnLst>
                          </p:cTn>
                        </p:par>
                        <p:par>
                          <p:cTn id="40" fill="hold">
                            <p:stCondLst>
                              <p:cond delay="3500"/>
                            </p:stCondLst>
                            <p:childTnLst>
                              <p:par>
                                <p:cTn id="41" presetID="6" presetClass="emph" presetSubtype="0" decel="100000" fill="hold" grpId="1" nodeType="afterEffect">
                                  <p:stCondLst>
                                    <p:cond delay="0"/>
                                  </p:stCondLst>
                                  <p:childTnLst>
                                    <p:animScale>
                                      <p:cBhvr>
                                        <p:cTn id="42" dur="250" fill="hold"/>
                                        <p:tgtEl>
                                          <p:spTgt spid="14"/>
                                        </p:tgtEl>
                                      </p:cBhvr>
                                      <p:by x="120000" y="120000"/>
                                    </p:animScale>
                                  </p:childTnLst>
                                </p:cTn>
                              </p:par>
                            </p:childTnLst>
                          </p:cTn>
                        </p:par>
                        <p:par>
                          <p:cTn id="43" fill="hold">
                            <p:stCondLst>
                              <p:cond delay="4000"/>
                            </p:stCondLst>
                            <p:childTnLst>
                              <p:par>
                                <p:cTn id="44" presetID="6" presetClass="emph" presetSubtype="0" decel="100000" fill="hold" grpId="2" nodeType="afterEffect">
                                  <p:stCondLst>
                                    <p:cond delay="0"/>
                                  </p:stCondLst>
                                  <p:childTnLst>
                                    <p:animScale>
                                      <p:cBhvr>
                                        <p:cTn id="45" dur="250" fill="hold"/>
                                        <p:tgtEl>
                                          <p:spTgt spid="14"/>
                                        </p:tgtEl>
                                      </p:cBhvr>
                                      <p:by x="83000" y="83000"/>
                                    </p:animScale>
                                  </p:childTnLst>
                                </p:cTn>
                              </p:par>
                            </p:childTnLst>
                          </p:cTn>
                        </p:par>
                        <p:par>
                          <p:cTn id="46" fill="hold">
                            <p:stCondLst>
                              <p:cond delay="4500"/>
                            </p:stCondLst>
                            <p:childTnLst>
                              <p:par>
                                <p:cTn id="47" presetID="12" presetClass="entr" presetSubtype="8" fill="hold" grpId="0" nodeType="after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additive="base">
                                        <p:cTn id="49" dur="500"/>
                                        <p:tgtEl>
                                          <p:spTgt spid="16"/>
                                        </p:tgtEl>
                                        <p:attrNameLst>
                                          <p:attrName>ppt_x</p:attrName>
                                        </p:attrNameLst>
                                      </p:cBhvr>
                                      <p:tavLst>
                                        <p:tav tm="0">
                                          <p:val>
                                            <p:strVal val="#ppt_x-#ppt_w*1.125000"/>
                                          </p:val>
                                        </p:tav>
                                        <p:tav tm="100000">
                                          <p:val>
                                            <p:strVal val="#ppt_x"/>
                                          </p:val>
                                        </p:tav>
                                      </p:tavLst>
                                    </p:anim>
                                    <p:animEffect transition="in" filter="wipe(right)">
                                      <p:cBhvr>
                                        <p:cTn id="50" dur="500"/>
                                        <p:tgtEl>
                                          <p:spTgt spid="16"/>
                                        </p:tgtEl>
                                      </p:cBhvr>
                                    </p:animEffect>
                                  </p:childTnLst>
                                </p:cTn>
                              </p:par>
                            </p:childTnLst>
                          </p:cTn>
                        </p:par>
                        <p:par>
                          <p:cTn id="51" fill="hold">
                            <p:stCondLst>
                              <p:cond delay="5000"/>
                            </p:stCondLst>
                            <p:childTnLst>
                              <p:par>
                                <p:cTn id="52" presetID="53" presetClass="entr" presetSubtype="16" fill="hold" grpId="0" nodeType="afterEffect">
                                  <p:stCondLst>
                                    <p:cond delay="0"/>
                                  </p:stCondLst>
                                  <p:iterate type="lt">
                                    <p:tmPct val="10000"/>
                                  </p:iterate>
                                  <p:childTnLst>
                                    <p:set>
                                      <p:cBhvr>
                                        <p:cTn id="53" dur="1" fill="hold">
                                          <p:stCondLst>
                                            <p:cond delay="0"/>
                                          </p:stCondLst>
                                        </p:cTn>
                                        <p:tgtEl>
                                          <p:spTgt spid="27"/>
                                        </p:tgtEl>
                                        <p:attrNameLst>
                                          <p:attrName>style.visibility</p:attrName>
                                        </p:attrNameLst>
                                      </p:cBhvr>
                                      <p:to>
                                        <p:strVal val="visible"/>
                                      </p:to>
                                    </p:set>
                                    <p:anim calcmode="lin" valueType="num">
                                      <p:cBhvr>
                                        <p:cTn id="54" dur="250" fill="hold"/>
                                        <p:tgtEl>
                                          <p:spTgt spid="27"/>
                                        </p:tgtEl>
                                        <p:attrNameLst>
                                          <p:attrName>ppt_w</p:attrName>
                                        </p:attrNameLst>
                                      </p:cBhvr>
                                      <p:tavLst>
                                        <p:tav tm="0">
                                          <p:val>
                                            <p:fltVal val="0"/>
                                          </p:val>
                                        </p:tav>
                                        <p:tav tm="100000">
                                          <p:val>
                                            <p:strVal val="#ppt_w"/>
                                          </p:val>
                                        </p:tav>
                                      </p:tavLst>
                                    </p:anim>
                                    <p:anim calcmode="lin" valueType="num">
                                      <p:cBhvr>
                                        <p:cTn id="55" dur="250" fill="hold"/>
                                        <p:tgtEl>
                                          <p:spTgt spid="27"/>
                                        </p:tgtEl>
                                        <p:attrNameLst>
                                          <p:attrName>ppt_h</p:attrName>
                                        </p:attrNameLst>
                                      </p:cBhvr>
                                      <p:tavLst>
                                        <p:tav tm="0">
                                          <p:val>
                                            <p:fltVal val="0"/>
                                          </p:val>
                                        </p:tav>
                                        <p:tav tm="100000">
                                          <p:val>
                                            <p:strVal val="#ppt_h"/>
                                          </p:val>
                                        </p:tav>
                                      </p:tavLst>
                                    </p:anim>
                                    <p:animEffect transition="in" filter="fade">
                                      <p:cBhvr>
                                        <p:cTn id="56" dur="250"/>
                                        <p:tgtEl>
                                          <p:spTgt spid="27"/>
                                        </p:tgtEl>
                                      </p:cBhvr>
                                    </p:animEffect>
                                  </p:childTnLst>
                                </p:cTn>
                              </p:par>
                            </p:childTnLst>
                          </p:cTn>
                        </p:par>
                        <p:par>
                          <p:cTn id="57" fill="hold">
                            <p:stCondLst>
                              <p:cond delay="7050"/>
                            </p:stCondLst>
                            <p:childTnLst>
                              <p:par>
                                <p:cTn id="58" presetID="53" presetClass="entr" presetSubtype="16" fill="hold" grpId="0" nodeType="afterEffect">
                                  <p:stCondLst>
                                    <p:cond delay="0"/>
                                  </p:stCondLst>
                                  <p:childTnLst>
                                    <p:set>
                                      <p:cBhvr>
                                        <p:cTn id="59" dur="1" fill="hold">
                                          <p:stCondLst>
                                            <p:cond delay="0"/>
                                          </p:stCondLst>
                                        </p:cTn>
                                        <p:tgtEl>
                                          <p:spTgt spid="21"/>
                                        </p:tgtEl>
                                        <p:attrNameLst>
                                          <p:attrName>style.visibility</p:attrName>
                                        </p:attrNameLst>
                                      </p:cBhvr>
                                      <p:to>
                                        <p:strVal val="visible"/>
                                      </p:to>
                                    </p:set>
                                    <p:anim calcmode="lin" valueType="num">
                                      <p:cBhvr>
                                        <p:cTn id="60" dur="250" fill="hold"/>
                                        <p:tgtEl>
                                          <p:spTgt spid="21"/>
                                        </p:tgtEl>
                                        <p:attrNameLst>
                                          <p:attrName>ppt_w</p:attrName>
                                        </p:attrNameLst>
                                      </p:cBhvr>
                                      <p:tavLst>
                                        <p:tav tm="0">
                                          <p:val>
                                            <p:fltVal val="0"/>
                                          </p:val>
                                        </p:tav>
                                        <p:tav tm="100000">
                                          <p:val>
                                            <p:strVal val="#ppt_w"/>
                                          </p:val>
                                        </p:tav>
                                      </p:tavLst>
                                    </p:anim>
                                    <p:anim calcmode="lin" valueType="num">
                                      <p:cBhvr>
                                        <p:cTn id="61" dur="250" fill="hold"/>
                                        <p:tgtEl>
                                          <p:spTgt spid="21"/>
                                        </p:tgtEl>
                                        <p:attrNameLst>
                                          <p:attrName>ppt_h</p:attrName>
                                        </p:attrNameLst>
                                      </p:cBhvr>
                                      <p:tavLst>
                                        <p:tav tm="0">
                                          <p:val>
                                            <p:fltVal val="0"/>
                                          </p:val>
                                        </p:tav>
                                        <p:tav tm="100000">
                                          <p:val>
                                            <p:strVal val="#ppt_h"/>
                                          </p:val>
                                        </p:tav>
                                      </p:tavLst>
                                    </p:anim>
                                    <p:animEffect transition="in" filter="fade">
                                      <p:cBhvr>
                                        <p:cTn id="62" dur="250"/>
                                        <p:tgtEl>
                                          <p:spTgt spid="21"/>
                                        </p:tgtEl>
                                      </p:cBhvr>
                                    </p:animEffect>
                                  </p:childTnLst>
                                </p:cTn>
                              </p:par>
                            </p:childTnLst>
                          </p:cTn>
                        </p:par>
                        <p:par>
                          <p:cTn id="63" fill="hold">
                            <p:stCondLst>
                              <p:cond delay="7550"/>
                            </p:stCondLst>
                            <p:childTnLst>
                              <p:par>
                                <p:cTn id="64" presetID="6" presetClass="emph" presetSubtype="0" decel="100000" fill="hold" grpId="1" nodeType="afterEffect">
                                  <p:stCondLst>
                                    <p:cond delay="0"/>
                                  </p:stCondLst>
                                  <p:childTnLst>
                                    <p:animScale>
                                      <p:cBhvr>
                                        <p:cTn id="65" dur="250" fill="hold"/>
                                        <p:tgtEl>
                                          <p:spTgt spid="21"/>
                                        </p:tgtEl>
                                      </p:cBhvr>
                                      <p:by x="120000" y="120000"/>
                                    </p:animScale>
                                  </p:childTnLst>
                                </p:cTn>
                              </p:par>
                            </p:childTnLst>
                          </p:cTn>
                        </p:par>
                        <p:par>
                          <p:cTn id="66" fill="hold">
                            <p:stCondLst>
                              <p:cond delay="8050"/>
                            </p:stCondLst>
                            <p:childTnLst>
                              <p:par>
                                <p:cTn id="67" presetID="6" presetClass="emph" presetSubtype="0" decel="100000" fill="hold" grpId="2" nodeType="afterEffect">
                                  <p:stCondLst>
                                    <p:cond delay="0"/>
                                  </p:stCondLst>
                                  <p:childTnLst>
                                    <p:animScale>
                                      <p:cBhvr>
                                        <p:cTn id="68" dur="250" fill="hold"/>
                                        <p:tgtEl>
                                          <p:spTgt spid="21"/>
                                        </p:tgtEl>
                                      </p:cBhvr>
                                      <p:by x="83000" y="83000"/>
                                    </p:animScale>
                                  </p:childTnLst>
                                </p:cTn>
                              </p:par>
                            </p:childTnLst>
                          </p:cTn>
                        </p:par>
                        <p:par>
                          <p:cTn id="69" fill="hold">
                            <p:stCondLst>
                              <p:cond delay="8550"/>
                            </p:stCondLst>
                            <p:childTnLst>
                              <p:par>
                                <p:cTn id="70" presetID="12" presetClass="entr" presetSubtype="8" fill="hold" grpId="0" nodeType="afterEffect">
                                  <p:stCondLst>
                                    <p:cond delay="0"/>
                                  </p:stCondLst>
                                  <p:childTnLst>
                                    <p:set>
                                      <p:cBhvr>
                                        <p:cTn id="71" dur="1" fill="hold">
                                          <p:stCondLst>
                                            <p:cond delay="0"/>
                                          </p:stCondLst>
                                        </p:cTn>
                                        <p:tgtEl>
                                          <p:spTgt spid="22"/>
                                        </p:tgtEl>
                                        <p:attrNameLst>
                                          <p:attrName>style.visibility</p:attrName>
                                        </p:attrNameLst>
                                      </p:cBhvr>
                                      <p:to>
                                        <p:strVal val="visible"/>
                                      </p:to>
                                    </p:set>
                                    <p:anim calcmode="lin" valueType="num">
                                      <p:cBhvr additive="base">
                                        <p:cTn id="72" dur="500"/>
                                        <p:tgtEl>
                                          <p:spTgt spid="22"/>
                                        </p:tgtEl>
                                        <p:attrNameLst>
                                          <p:attrName>ppt_x</p:attrName>
                                        </p:attrNameLst>
                                      </p:cBhvr>
                                      <p:tavLst>
                                        <p:tav tm="0">
                                          <p:val>
                                            <p:strVal val="#ppt_x-#ppt_w*1.125000"/>
                                          </p:val>
                                        </p:tav>
                                        <p:tav tm="100000">
                                          <p:val>
                                            <p:strVal val="#ppt_x"/>
                                          </p:val>
                                        </p:tav>
                                      </p:tavLst>
                                    </p:anim>
                                    <p:animEffect transition="in" filter="wipe(right)">
                                      <p:cBhvr>
                                        <p:cTn id="73" dur="500"/>
                                        <p:tgtEl>
                                          <p:spTgt spid="22"/>
                                        </p:tgtEl>
                                      </p:cBhvr>
                                    </p:animEffect>
                                  </p:childTnLst>
                                </p:cTn>
                              </p:par>
                            </p:childTnLst>
                          </p:cTn>
                        </p:par>
                        <p:par>
                          <p:cTn id="74" fill="hold">
                            <p:stCondLst>
                              <p:cond delay="9050"/>
                            </p:stCondLst>
                            <p:childTnLst>
                              <p:par>
                                <p:cTn id="75" presetID="53" presetClass="entr" presetSubtype="16" fill="hold" grpId="0" nodeType="afterEffect">
                                  <p:stCondLst>
                                    <p:cond delay="0"/>
                                  </p:stCondLst>
                                  <p:iterate type="lt">
                                    <p:tmPct val="10000"/>
                                  </p:iterate>
                                  <p:childTnLst>
                                    <p:set>
                                      <p:cBhvr>
                                        <p:cTn id="76" dur="1" fill="hold">
                                          <p:stCondLst>
                                            <p:cond delay="0"/>
                                          </p:stCondLst>
                                        </p:cTn>
                                        <p:tgtEl>
                                          <p:spTgt spid="28"/>
                                        </p:tgtEl>
                                        <p:attrNameLst>
                                          <p:attrName>style.visibility</p:attrName>
                                        </p:attrNameLst>
                                      </p:cBhvr>
                                      <p:to>
                                        <p:strVal val="visible"/>
                                      </p:to>
                                    </p:set>
                                    <p:anim calcmode="lin" valueType="num">
                                      <p:cBhvr>
                                        <p:cTn id="77" dur="250" fill="hold"/>
                                        <p:tgtEl>
                                          <p:spTgt spid="28"/>
                                        </p:tgtEl>
                                        <p:attrNameLst>
                                          <p:attrName>ppt_w</p:attrName>
                                        </p:attrNameLst>
                                      </p:cBhvr>
                                      <p:tavLst>
                                        <p:tav tm="0">
                                          <p:val>
                                            <p:fltVal val="0"/>
                                          </p:val>
                                        </p:tav>
                                        <p:tav tm="100000">
                                          <p:val>
                                            <p:strVal val="#ppt_w"/>
                                          </p:val>
                                        </p:tav>
                                      </p:tavLst>
                                    </p:anim>
                                    <p:anim calcmode="lin" valueType="num">
                                      <p:cBhvr>
                                        <p:cTn id="78" dur="250" fill="hold"/>
                                        <p:tgtEl>
                                          <p:spTgt spid="28"/>
                                        </p:tgtEl>
                                        <p:attrNameLst>
                                          <p:attrName>ppt_h</p:attrName>
                                        </p:attrNameLst>
                                      </p:cBhvr>
                                      <p:tavLst>
                                        <p:tav tm="0">
                                          <p:val>
                                            <p:fltVal val="0"/>
                                          </p:val>
                                        </p:tav>
                                        <p:tav tm="100000">
                                          <p:val>
                                            <p:strVal val="#ppt_h"/>
                                          </p:val>
                                        </p:tav>
                                      </p:tavLst>
                                    </p:anim>
                                    <p:animEffect transition="in" filter="fade">
                                      <p:cBhvr>
                                        <p:cTn id="79" dur="25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2" grpId="0"/>
      <p:bldP spid="13" grpId="0"/>
      <p:bldP spid="14" grpId="0" animBg="1"/>
      <p:bldP spid="14" grpId="1" animBg="1"/>
      <p:bldP spid="14" grpId="2" animBg="1"/>
      <p:bldP spid="16" grpId="0" animBg="1"/>
      <p:bldP spid="21" grpId="0" animBg="1"/>
      <p:bldP spid="21" grpId="1" animBg="1"/>
      <p:bldP spid="21" grpId="2" animBg="1"/>
      <p:bldP spid="22" grpId="0" animBg="1"/>
      <p:bldP spid="27" grpId="0"/>
      <p:bldP spid="28"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88923" y="246423"/>
            <a:ext cx="4103077" cy="675011"/>
          </a:xfrm>
          <a:prstGeom prst="rect">
            <a:avLst/>
          </a:prstGeom>
        </p:spPr>
      </p:pic>
      <p:cxnSp>
        <p:nvCxnSpPr>
          <p:cNvPr id="3" name="直接连接符 2"/>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060287" y="353095"/>
            <a:ext cx="5262188" cy="461665"/>
          </a:xfrm>
          <a:prstGeom prst="rect">
            <a:avLst/>
          </a:prstGeom>
        </p:spPr>
        <p:txBody>
          <a:bodyPr wrap="square">
            <a:spAutoFit/>
          </a:bodyPr>
          <a:lstStyle/>
          <a:p>
            <a:r>
              <a:rPr lang="zh-CN" altLang="en-US" sz="2400" b="1" dirty="0" smtClean="0">
                <a:solidFill>
                  <a:schemeClr val="accent1"/>
                </a:solidFill>
                <a:latin typeface="微软雅黑" panose="020B0503020204020204" pitchFamily="34" charset="-122"/>
                <a:ea typeface="微软雅黑" panose="020B0503020204020204" pitchFamily="34" charset="-122"/>
              </a:rPr>
              <a:t>第二部分：总则</a:t>
            </a:r>
            <a:endParaRPr lang="zh-CN" altLang="en-US" sz="2400" b="1" dirty="0">
              <a:solidFill>
                <a:srgbClr val="C00000"/>
              </a:solidFill>
              <a:latin typeface="微软雅黑" panose="020B0503020204020204" pitchFamily="34" charset="-122"/>
              <a:ea typeface="微软雅黑" panose="020B0503020204020204" pitchFamily="34" charset="-122"/>
            </a:endParaRPr>
          </a:p>
        </p:txBody>
      </p:sp>
      <p:sp>
        <p:nvSpPr>
          <p:cNvPr id="5" name="Freeform 29"/>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6" name="Freeform 5"/>
          <p:cNvSpPr/>
          <p:nvPr/>
        </p:nvSpPr>
        <p:spPr bwMode="auto">
          <a:xfrm>
            <a:off x="2134024" y="2343480"/>
            <a:ext cx="1520530" cy="311615"/>
          </a:xfrm>
          <a:custGeom>
            <a:avLst/>
            <a:gdLst>
              <a:gd name="T0" fmla="*/ 0 w 5290"/>
              <a:gd name="T1" fmla="*/ 0 h 1083"/>
              <a:gd name="T2" fmla="*/ 3703 w 5290"/>
              <a:gd name="T3" fmla="*/ 0 h 1083"/>
              <a:gd name="T4" fmla="*/ 5290 w 5290"/>
              <a:gd name="T5" fmla="*/ 1083 h 1083"/>
              <a:gd name="T6" fmla="*/ 3774 w 5290"/>
              <a:gd name="T7" fmla="*/ 157 h 1083"/>
              <a:gd name="T8" fmla="*/ 0 w 5290"/>
              <a:gd name="T9" fmla="*/ 157 h 1083"/>
              <a:gd name="T10" fmla="*/ 0 w 5290"/>
              <a:gd name="T11" fmla="*/ 0 h 1083"/>
            </a:gdLst>
            <a:ahLst/>
            <a:cxnLst>
              <a:cxn ang="0">
                <a:pos x="T0" y="T1"/>
              </a:cxn>
              <a:cxn ang="0">
                <a:pos x="T2" y="T3"/>
              </a:cxn>
              <a:cxn ang="0">
                <a:pos x="T4" y="T5"/>
              </a:cxn>
              <a:cxn ang="0">
                <a:pos x="T6" y="T7"/>
              </a:cxn>
              <a:cxn ang="0">
                <a:pos x="T8" y="T9"/>
              </a:cxn>
              <a:cxn ang="0">
                <a:pos x="T10" y="T11"/>
              </a:cxn>
            </a:cxnLst>
            <a:rect l="0" t="0" r="r" b="b"/>
            <a:pathLst>
              <a:path w="5290" h="1083">
                <a:moveTo>
                  <a:pt x="0" y="0"/>
                </a:moveTo>
                <a:lnTo>
                  <a:pt x="3703" y="0"/>
                </a:lnTo>
                <a:cubicBezTo>
                  <a:pt x="4422" y="0"/>
                  <a:pt x="5040" y="451"/>
                  <a:pt x="5290" y="1083"/>
                </a:cubicBezTo>
                <a:cubicBezTo>
                  <a:pt x="5006" y="534"/>
                  <a:pt x="4432" y="157"/>
                  <a:pt x="3774" y="157"/>
                </a:cubicBezTo>
                <a:lnTo>
                  <a:pt x="0" y="157"/>
                </a:lnTo>
                <a:lnTo>
                  <a:pt x="0" y="0"/>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7" name="Freeform 6"/>
          <p:cNvSpPr/>
          <p:nvPr/>
        </p:nvSpPr>
        <p:spPr bwMode="auto">
          <a:xfrm>
            <a:off x="787271" y="4686221"/>
            <a:ext cx="2839573" cy="311615"/>
          </a:xfrm>
          <a:custGeom>
            <a:avLst/>
            <a:gdLst>
              <a:gd name="T0" fmla="*/ 9880 w 9880"/>
              <a:gd name="T1" fmla="*/ 1083 h 1083"/>
              <a:gd name="T2" fmla="*/ 1586 w 9880"/>
              <a:gd name="T3" fmla="*/ 1083 h 1083"/>
              <a:gd name="T4" fmla="*/ 0 w 9880"/>
              <a:gd name="T5" fmla="*/ 0 h 1083"/>
              <a:gd name="T6" fmla="*/ 1515 w 9880"/>
              <a:gd name="T7" fmla="*/ 926 h 1083"/>
              <a:gd name="T8" fmla="*/ 9880 w 9880"/>
              <a:gd name="T9" fmla="*/ 926 h 1083"/>
              <a:gd name="T10" fmla="*/ 9880 w 9880"/>
              <a:gd name="T11" fmla="*/ 1083 h 1083"/>
            </a:gdLst>
            <a:ahLst/>
            <a:cxnLst>
              <a:cxn ang="0">
                <a:pos x="T0" y="T1"/>
              </a:cxn>
              <a:cxn ang="0">
                <a:pos x="T2" y="T3"/>
              </a:cxn>
              <a:cxn ang="0">
                <a:pos x="T4" y="T5"/>
              </a:cxn>
              <a:cxn ang="0">
                <a:pos x="T6" y="T7"/>
              </a:cxn>
              <a:cxn ang="0">
                <a:pos x="T8" y="T9"/>
              </a:cxn>
              <a:cxn ang="0">
                <a:pos x="T10" y="T11"/>
              </a:cxn>
            </a:cxnLst>
            <a:rect l="0" t="0" r="r" b="b"/>
            <a:pathLst>
              <a:path w="9880" h="1083">
                <a:moveTo>
                  <a:pt x="9880" y="1083"/>
                </a:moveTo>
                <a:lnTo>
                  <a:pt x="1586" y="1083"/>
                </a:lnTo>
                <a:cubicBezTo>
                  <a:pt x="868" y="1083"/>
                  <a:pt x="250" y="632"/>
                  <a:pt x="0" y="0"/>
                </a:cubicBezTo>
                <a:cubicBezTo>
                  <a:pt x="284" y="549"/>
                  <a:pt x="858" y="926"/>
                  <a:pt x="1515" y="926"/>
                </a:cubicBezTo>
                <a:lnTo>
                  <a:pt x="9880" y="926"/>
                </a:lnTo>
                <a:lnTo>
                  <a:pt x="9880" y="1083"/>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8" name="Oval 7"/>
          <p:cNvSpPr>
            <a:spLocks noChangeArrowheads="1"/>
          </p:cNvSpPr>
          <p:nvPr/>
        </p:nvSpPr>
        <p:spPr bwMode="auto">
          <a:xfrm>
            <a:off x="844838" y="2339725"/>
            <a:ext cx="1182634" cy="1182634"/>
          </a:xfrm>
          <a:prstGeom prst="ellipse">
            <a:avLst/>
          </a:prstGeom>
          <a:solidFill>
            <a:schemeClr val="accent1"/>
          </a:solidFill>
          <a:ln>
            <a:noFill/>
          </a:ln>
        </p:spPr>
        <p:txBody>
          <a:bodyPr vert="horz" wrap="square" lIns="91440" tIns="45720" rIns="91440" bIns="45720" numCol="1" anchor="t" anchorCtr="0" compatLnSpc="1"/>
          <a:lstStyle/>
          <a:p>
            <a:endParaRPr lang="zh-CN" altLang="en-US"/>
          </a:p>
        </p:txBody>
      </p:sp>
      <p:cxnSp>
        <p:nvCxnSpPr>
          <p:cNvPr id="9" name="直接连接符 8"/>
          <p:cNvCxnSpPr/>
          <p:nvPr/>
        </p:nvCxnSpPr>
        <p:spPr>
          <a:xfrm>
            <a:off x="890844" y="3670658"/>
            <a:ext cx="2736000" cy="0"/>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482496" y="4056771"/>
            <a:ext cx="3547241" cy="584775"/>
          </a:xfrm>
          <a:prstGeom prst="rect">
            <a:avLst/>
          </a:prstGeom>
          <a:noFill/>
          <a:effectLst/>
        </p:spPr>
        <p:txBody>
          <a:bodyPr wrap="square" rtlCol="0">
            <a:spAutoFit/>
          </a:bodyPr>
          <a:lstStyle>
            <a:defPPr>
              <a:defRPr lang="zh-CN"/>
            </a:defPPr>
            <a:lvl1pPr algn="ctr">
              <a:defRPr sz="2400">
                <a:solidFill>
                  <a:srgbClr val="C80000"/>
                </a:solidFill>
                <a:effectLst/>
                <a:latin typeface="微软雅黑" panose="020B0503020204020204" pitchFamily="34" charset="-122"/>
                <a:ea typeface="微软雅黑" panose="020B0503020204020204" pitchFamily="34" charset="-122"/>
              </a:defRPr>
            </a:lvl1pPr>
          </a:lstStyle>
          <a:p>
            <a:r>
              <a:rPr lang="zh-CN" altLang="en-US" sz="3200" b="1" dirty="0" smtClean="0">
                <a:gradFill>
                  <a:gsLst>
                    <a:gs pos="60000">
                      <a:srgbClr val="D40000"/>
                    </a:gs>
                    <a:gs pos="0">
                      <a:srgbClr val="D40000"/>
                    </a:gs>
                    <a:gs pos="80000">
                      <a:srgbClr val="640000"/>
                    </a:gs>
                    <a:gs pos="100000">
                      <a:srgbClr val="640000"/>
                    </a:gs>
                  </a:gsLst>
                  <a:lin ang="5400000" scaled="0"/>
                </a:gradFill>
              </a:rPr>
              <a:t>组织纪律</a:t>
            </a:r>
            <a:endParaRPr lang="zh-CN" altLang="en-US" sz="3200" b="1" dirty="0">
              <a:gradFill>
                <a:gsLst>
                  <a:gs pos="60000">
                    <a:srgbClr val="D40000"/>
                  </a:gs>
                  <a:gs pos="0">
                    <a:srgbClr val="D40000"/>
                  </a:gs>
                  <a:gs pos="80000">
                    <a:srgbClr val="640000"/>
                  </a:gs>
                  <a:gs pos="100000">
                    <a:srgbClr val="640000"/>
                  </a:gs>
                </a:gsLst>
                <a:lin ang="5400000" scaled="0"/>
              </a:gradFill>
            </a:endParaRPr>
          </a:p>
        </p:txBody>
      </p:sp>
      <p:sp>
        <p:nvSpPr>
          <p:cNvPr id="13" name="矩形 12"/>
          <p:cNvSpPr/>
          <p:nvPr/>
        </p:nvSpPr>
        <p:spPr>
          <a:xfrm>
            <a:off x="2062556" y="2817722"/>
            <a:ext cx="1668845" cy="523220"/>
          </a:xfrm>
          <a:prstGeom prst="rect">
            <a:avLst/>
          </a:prstGeom>
        </p:spPr>
        <p:txBody>
          <a:bodyPr wrap="square">
            <a:spAutoFit/>
          </a:bodyPr>
          <a:lstStyle/>
          <a:p>
            <a:pPr algn="ctr"/>
            <a:r>
              <a:rPr lang="zh-CN" altLang="en-US" sz="2800" b="1" dirty="0" smtClean="0">
                <a:solidFill>
                  <a:srgbClr val="C00000"/>
                </a:solidFill>
                <a:latin typeface="微软雅黑" panose="020B0503020204020204" pitchFamily="34" charset="-122"/>
                <a:ea typeface="微软雅黑" panose="020B0503020204020204" pitchFamily="34" charset="-122"/>
              </a:rPr>
              <a:t>第七章</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4" name="圆角矩形 13"/>
          <p:cNvSpPr/>
          <p:nvPr/>
        </p:nvSpPr>
        <p:spPr>
          <a:xfrm>
            <a:off x="4161880" y="1936163"/>
            <a:ext cx="1274247" cy="2204998"/>
          </a:xfrm>
          <a:prstGeom prst="roundRect">
            <a:avLst/>
          </a:prstGeom>
          <a:solidFill>
            <a:schemeClr val="accent1"/>
          </a:solidFill>
          <a:ln>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smtClean="0">
                <a:latin typeface="微软雅黑" panose="020B0503020204020204" pitchFamily="34" charset="-122"/>
                <a:ea typeface="微软雅黑" panose="020B0503020204020204" pitchFamily="34" charset="-122"/>
              </a:rPr>
              <a:t>2018</a:t>
            </a:r>
            <a:r>
              <a:rPr lang="zh-CN" altLang="en-US" sz="1600" b="1" dirty="0" smtClean="0">
                <a:latin typeface="微软雅黑" panose="020B0503020204020204" pitchFamily="34" charset="-122"/>
                <a:ea typeface="微软雅黑" panose="020B0503020204020204" pitchFamily="34" charset="-122"/>
              </a:rPr>
              <a:t>条例</a:t>
            </a:r>
            <a:endParaRPr lang="en-US" altLang="zh-CN" sz="1600" b="1" dirty="0" smtClean="0">
              <a:latin typeface="微软雅黑" panose="020B0503020204020204" pitchFamily="34" charset="-122"/>
              <a:ea typeface="微软雅黑" panose="020B0503020204020204" pitchFamily="34" charset="-122"/>
            </a:endParaRPr>
          </a:p>
          <a:p>
            <a:pPr algn="ctr"/>
            <a:r>
              <a:rPr lang="zh-CN" altLang="en-US" sz="1600" b="1" dirty="0" smtClean="0">
                <a:latin typeface="微软雅黑" panose="020B0503020204020204" pitchFamily="34" charset="-122"/>
                <a:ea typeface="微软雅黑" panose="020B0503020204020204" pitchFamily="34" charset="-122"/>
              </a:rPr>
              <a:t>第</a:t>
            </a:r>
            <a:r>
              <a:rPr lang="en-US" altLang="zh-CN" sz="1600" b="1" dirty="0" smtClean="0">
                <a:latin typeface="微软雅黑" panose="020B0503020204020204" pitchFamily="34" charset="-122"/>
                <a:ea typeface="微软雅黑" panose="020B0503020204020204" pitchFamily="34" charset="-122"/>
              </a:rPr>
              <a:t>73</a:t>
            </a:r>
            <a:r>
              <a:rPr lang="zh-CN" altLang="en-US" sz="1600" b="1" dirty="0" smtClean="0">
                <a:latin typeface="微软雅黑" panose="020B0503020204020204" pitchFamily="34" charset="-122"/>
                <a:ea typeface="微软雅黑" panose="020B0503020204020204" pitchFamily="34" charset="-122"/>
              </a:rPr>
              <a:t>条</a:t>
            </a:r>
            <a:endParaRPr lang="zh-CN" altLang="en-US" sz="1600" b="1" dirty="0">
              <a:latin typeface="微软雅黑" panose="020B0503020204020204" pitchFamily="34" charset="-122"/>
              <a:ea typeface="微软雅黑" panose="020B0503020204020204" pitchFamily="34" charset="-122"/>
            </a:endParaRPr>
          </a:p>
        </p:txBody>
      </p:sp>
      <p:sp>
        <p:nvSpPr>
          <p:cNvPr id="16" name="圆角矩形 15"/>
          <p:cNvSpPr/>
          <p:nvPr/>
        </p:nvSpPr>
        <p:spPr>
          <a:xfrm>
            <a:off x="4161881" y="1945877"/>
            <a:ext cx="7630726" cy="2195284"/>
          </a:xfrm>
          <a:prstGeom prst="roundRect">
            <a:avLst/>
          </a:prstGeom>
          <a:noFill/>
          <a:ln w="12700">
            <a:solidFill>
              <a:schemeClr val="tx2"/>
            </a:solidFill>
          </a:ln>
        </p:spPr>
        <p:txBody>
          <a:bodyPr vert="horz" wrap="square" lIns="91440" tIns="45720" rIns="91440" bIns="45720" numCol="1" anchor="t" anchorCtr="0" compatLnSpc="1"/>
          <a:lstStyle/>
          <a:p>
            <a:endParaRPr lang="zh-CN" altLang="en-US"/>
          </a:p>
        </p:txBody>
      </p:sp>
      <p:sp>
        <p:nvSpPr>
          <p:cNvPr id="21" name="圆角矩形 20"/>
          <p:cNvSpPr/>
          <p:nvPr/>
        </p:nvSpPr>
        <p:spPr>
          <a:xfrm>
            <a:off x="4161882" y="4287721"/>
            <a:ext cx="1274247" cy="2327834"/>
          </a:xfrm>
          <a:prstGeom prst="roundRect">
            <a:avLst/>
          </a:prstGeom>
          <a:solidFill>
            <a:schemeClr val="accent1"/>
          </a:solidFill>
          <a:ln>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smtClean="0">
                <a:latin typeface="微软雅黑" panose="020B0503020204020204" pitchFamily="34" charset="-122"/>
                <a:ea typeface="微软雅黑" panose="020B0503020204020204" pitchFamily="34" charset="-122"/>
              </a:rPr>
              <a:t>2015</a:t>
            </a:r>
            <a:r>
              <a:rPr lang="zh-CN" altLang="en-US" sz="1600" b="1" dirty="0" smtClean="0">
                <a:latin typeface="微软雅黑" panose="020B0503020204020204" pitchFamily="34" charset="-122"/>
                <a:ea typeface="微软雅黑" panose="020B0503020204020204" pitchFamily="34" charset="-122"/>
              </a:rPr>
              <a:t>条例</a:t>
            </a:r>
            <a:endParaRPr lang="en-US" altLang="zh-CN" sz="1600" b="1" dirty="0">
              <a:latin typeface="微软雅黑" panose="020B0503020204020204" pitchFamily="34" charset="-122"/>
              <a:ea typeface="微软雅黑" panose="020B0503020204020204" pitchFamily="34" charset="-122"/>
            </a:endParaRPr>
          </a:p>
          <a:p>
            <a:pPr algn="ctr"/>
            <a:r>
              <a:rPr lang="zh-CN" altLang="en-US" sz="1600" b="1" dirty="0" smtClean="0">
                <a:latin typeface="微软雅黑" panose="020B0503020204020204" pitchFamily="34" charset="-122"/>
                <a:ea typeface="微软雅黑" panose="020B0503020204020204" pitchFamily="34" charset="-122"/>
              </a:rPr>
              <a:t>第</a:t>
            </a:r>
            <a:r>
              <a:rPr lang="en-US" altLang="zh-CN" sz="1600" b="1" dirty="0" smtClean="0">
                <a:latin typeface="微软雅黑" panose="020B0503020204020204" pitchFamily="34" charset="-122"/>
                <a:ea typeface="微软雅黑" panose="020B0503020204020204" pitchFamily="34" charset="-122"/>
              </a:rPr>
              <a:t>67</a:t>
            </a:r>
            <a:r>
              <a:rPr lang="zh-CN" altLang="en-US" sz="1600" b="1" dirty="0" smtClean="0">
                <a:latin typeface="微软雅黑" panose="020B0503020204020204" pitchFamily="34" charset="-122"/>
                <a:ea typeface="微软雅黑" panose="020B0503020204020204" pitchFamily="34" charset="-122"/>
              </a:rPr>
              <a:t>条</a:t>
            </a:r>
            <a:endParaRPr lang="zh-CN" altLang="en-US" sz="1600" b="1" dirty="0">
              <a:latin typeface="微软雅黑" panose="020B0503020204020204" pitchFamily="34" charset="-122"/>
              <a:ea typeface="微软雅黑" panose="020B0503020204020204" pitchFamily="34" charset="-122"/>
            </a:endParaRPr>
          </a:p>
        </p:txBody>
      </p:sp>
      <p:sp>
        <p:nvSpPr>
          <p:cNvPr id="22" name="圆角矩形 21"/>
          <p:cNvSpPr/>
          <p:nvPr/>
        </p:nvSpPr>
        <p:spPr>
          <a:xfrm>
            <a:off x="4161880" y="4285763"/>
            <a:ext cx="7630726" cy="2329792"/>
          </a:xfrm>
          <a:prstGeom prst="roundRect">
            <a:avLst/>
          </a:prstGeom>
          <a:noFill/>
          <a:ln w="12700">
            <a:solidFill>
              <a:schemeClr val="tx2"/>
            </a:solidFill>
          </a:ln>
        </p:spPr>
        <p:txBody>
          <a:bodyPr vert="horz" wrap="square" lIns="91440" tIns="45720" rIns="91440" bIns="45720" numCol="1" anchor="t" anchorCtr="0" compatLnSpc="1"/>
          <a:lstStyle/>
          <a:p>
            <a:endParaRPr lang="zh-CN" altLang="en-US"/>
          </a:p>
        </p:txBody>
      </p:sp>
      <p:sp>
        <p:nvSpPr>
          <p:cNvPr id="27" name="矩形 26"/>
          <p:cNvSpPr/>
          <p:nvPr/>
        </p:nvSpPr>
        <p:spPr>
          <a:xfrm>
            <a:off x="5533697" y="2202923"/>
            <a:ext cx="6258910" cy="1753235"/>
          </a:xfrm>
          <a:prstGeom prst="rect">
            <a:avLst/>
          </a:prstGeom>
          <a:noFill/>
        </p:spPr>
        <p:txBody>
          <a:bodyPr wrap="square">
            <a:spAutoFit/>
          </a:bodyPr>
          <a:lstStyle/>
          <a:p>
            <a:pPr algn="just"/>
            <a:r>
              <a:rPr lang="zh-CN" altLang="en-US" b="1" dirty="0">
                <a:latin typeface="微软雅黑" panose="020B0503020204020204" pitchFamily="34" charset="-122"/>
                <a:ea typeface="微软雅黑" panose="020B0503020204020204" pitchFamily="34" charset="-122"/>
              </a:rPr>
              <a:t>有下列行为之一，情节较重的，给予警告或者严重警告处分</a:t>
            </a:r>
            <a:r>
              <a:rPr lang="zh-CN" altLang="en-US" b="1" dirty="0" smtClean="0">
                <a:latin typeface="微软雅黑" panose="020B0503020204020204" pitchFamily="34" charset="-122"/>
                <a:ea typeface="微软雅黑" panose="020B0503020204020204" pitchFamily="34" charset="-122"/>
              </a:rPr>
              <a:t>：</a:t>
            </a:r>
            <a:endParaRPr lang="zh-CN" altLang="en-US" b="1" dirty="0">
              <a:latin typeface="微软雅黑" panose="020B0503020204020204" pitchFamily="34" charset="-122"/>
              <a:ea typeface="微软雅黑" panose="020B0503020204020204" pitchFamily="34" charset="-122"/>
            </a:endParaRPr>
          </a:p>
          <a:p>
            <a:pPr algn="just"/>
            <a:r>
              <a:rPr lang="zh-CN" altLang="en-US" b="1" dirty="0">
                <a:latin typeface="微软雅黑" panose="020B0503020204020204" pitchFamily="34" charset="-122"/>
                <a:ea typeface="微软雅黑" panose="020B0503020204020204" pitchFamily="34" charset="-122"/>
              </a:rPr>
              <a:t>（一）违反个人有关事项报告规定，</a:t>
            </a:r>
            <a:r>
              <a:rPr lang="zh-CN" altLang="en-US" b="1" dirty="0">
                <a:solidFill>
                  <a:srgbClr val="BE0000"/>
                </a:solidFill>
                <a:latin typeface="微软雅黑" panose="020B0503020204020204" pitchFamily="34" charset="-122"/>
                <a:ea typeface="微软雅黑" panose="020B0503020204020204" pitchFamily="34" charset="-122"/>
              </a:rPr>
              <a:t>隐瞒不报</a:t>
            </a:r>
            <a:r>
              <a:rPr lang="zh-CN" altLang="en-US" b="1" dirty="0">
                <a:latin typeface="微软雅黑" panose="020B0503020204020204" pitchFamily="34" charset="-122"/>
                <a:ea typeface="微软雅黑" panose="020B0503020204020204" pitchFamily="34" charset="-122"/>
              </a:rPr>
              <a:t>的</a:t>
            </a:r>
            <a:r>
              <a:rPr lang="zh-CN" altLang="en-US" b="1" dirty="0" smtClean="0">
                <a:latin typeface="微软雅黑" panose="020B0503020204020204" pitchFamily="34" charset="-122"/>
                <a:ea typeface="微软雅黑" panose="020B0503020204020204" pitchFamily="34" charset="-122"/>
              </a:rPr>
              <a:t>；</a:t>
            </a:r>
            <a:endParaRPr lang="zh-CN" altLang="en-US" b="1" dirty="0">
              <a:latin typeface="微软雅黑" panose="020B0503020204020204" pitchFamily="34" charset="-122"/>
              <a:ea typeface="微软雅黑" panose="020B0503020204020204" pitchFamily="34" charset="-122"/>
            </a:endParaRPr>
          </a:p>
          <a:p>
            <a:pPr algn="just"/>
            <a:r>
              <a:rPr lang="zh-CN" altLang="en-US" b="1" dirty="0">
                <a:latin typeface="微软雅黑" panose="020B0503020204020204" pitchFamily="34" charset="-122"/>
                <a:ea typeface="微软雅黑" panose="020B0503020204020204" pitchFamily="34" charset="-122"/>
              </a:rPr>
              <a:t>（二）在组织进行谈话、函询时，不如实向组织说明问题的</a:t>
            </a:r>
            <a:r>
              <a:rPr lang="zh-CN" altLang="en-US" b="1" dirty="0" smtClean="0">
                <a:latin typeface="微软雅黑" panose="020B0503020204020204" pitchFamily="34" charset="-122"/>
                <a:ea typeface="微软雅黑" panose="020B0503020204020204" pitchFamily="34" charset="-122"/>
              </a:rPr>
              <a:t>；</a:t>
            </a:r>
            <a:endParaRPr lang="zh-CN" altLang="en-US" b="1" dirty="0">
              <a:latin typeface="微软雅黑" panose="020B0503020204020204" pitchFamily="34" charset="-122"/>
              <a:ea typeface="微软雅黑" panose="020B0503020204020204" pitchFamily="34" charset="-122"/>
            </a:endParaRPr>
          </a:p>
          <a:p>
            <a:pPr algn="just"/>
            <a:r>
              <a:rPr lang="zh-CN" altLang="en-US" b="1" dirty="0">
                <a:solidFill>
                  <a:srgbClr val="BE0000"/>
                </a:solidFill>
                <a:latin typeface="微软雅黑" panose="020B0503020204020204" pitchFamily="34" charset="-122"/>
                <a:ea typeface="微软雅黑" panose="020B0503020204020204" pitchFamily="34" charset="-122"/>
              </a:rPr>
              <a:t>（三）不按要求报告或者不如实报告个人去向的</a:t>
            </a:r>
            <a:r>
              <a:rPr lang="zh-CN" altLang="en-US" b="1" dirty="0" smtClean="0">
                <a:solidFill>
                  <a:srgbClr val="BE0000"/>
                </a:solidFill>
                <a:latin typeface="微软雅黑" panose="020B0503020204020204" pitchFamily="34" charset="-122"/>
                <a:ea typeface="微软雅黑" panose="020B0503020204020204" pitchFamily="34" charset="-122"/>
              </a:rPr>
              <a:t>；</a:t>
            </a:r>
            <a:endParaRPr lang="zh-CN" altLang="en-US" b="1" dirty="0">
              <a:solidFill>
                <a:srgbClr val="BE0000"/>
              </a:solidFill>
              <a:latin typeface="微软雅黑" panose="020B0503020204020204" pitchFamily="34" charset="-122"/>
              <a:ea typeface="微软雅黑" panose="020B0503020204020204" pitchFamily="34" charset="-122"/>
            </a:endParaRPr>
          </a:p>
          <a:p>
            <a:pPr algn="just"/>
            <a:r>
              <a:rPr lang="zh-CN" altLang="en-US" b="1" dirty="0">
                <a:latin typeface="微软雅黑" panose="020B0503020204020204" pitchFamily="34" charset="-122"/>
                <a:ea typeface="微软雅黑" panose="020B0503020204020204" pitchFamily="34" charset="-122"/>
              </a:rPr>
              <a:t>（四）不如实填报个人档案资料的</a:t>
            </a:r>
            <a:r>
              <a:rPr lang="zh-CN" altLang="en-US" b="1" dirty="0" smtClean="0">
                <a:latin typeface="微软雅黑" panose="020B0503020204020204" pitchFamily="34" charset="-122"/>
                <a:ea typeface="微软雅黑" panose="020B0503020204020204" pitchFamily="34" charset="-122"/>
              </a:rPr>
              <a:t>。</a:t>
            </a:r>
            <a:endParaRPr lang="zh-CN" altLang="en-US" b="1" dirty="0">
              <a:latin typeface="微软雅黑" panose="020B0503020204020204" pitchFamily="34" charset="-122"/>
              <a:ea typeface="微软雅黑" panose="020B0503020204020204" pitchFamily="34" charset="-122"/>
            </a:endParaRPr>
          </a:p>
          <a:p>
            <a:pPr algn="just"/>
            <a:endParaRPr lang="zh-CN" altLang="en-US" b="1" dirty="0">
              <a:solidFill>
                <a:srgbClr val="BE0000"/>
              </a:solidFill>
              <a:latin typeface="微软雅黑" panose="020B0503020204020204" pitchFamily="34" charset="-122"/>
              <a:ea typeface="微软雅黑" panose="020B0503020204020204" pitchFamily="34" charset="-122"/>
            </a:endParaRPr>
          </a:p>
        </p:txBody>
      </p:sp>
      <p:sp>
        <p:nvSpPr>
          <p:cNvPr id="28" name="矩形 27"/>
          <p:cNvSpPr/>
          <p:nvPr/>
        </p:nvSpPr>
        <p:spPr>
          <a:xfrm>
            <a:off x="5596759" y="4368786"/>
            <a:ext cx="6132786" cy="2030095"/>
          </a:xfrm>
          <a:prstGeom prst="rect">
            <a:avLst/>
          </a:prstGeom>
          <a:noFill/>
        </p:spPr>
        <p:txBody>
          <a:bodyPr wrap="square">
            <a:spAutoFit/>
          </a:bodyPr>
          <a:lstStyle/>
          <a:p>
            <a:pPr algn="just"/>
            <a:r>
              <a:rPr lang="zh-CN" altLang="en-US" b="1" dirty="0">
                <a:latin typeface="微软雅黑" panose="020B0503020204020204" pitchFamily="34" charset="-122"/>
                <a:ea typeface="微软雅黑" panose="020B0503020204020204" pitchFamily="34" charset="-122"/>
              </a:rPr>
              <a:t>有下列行为之一，情节较重的，给予警告或者严重警告处分：</a:t>
            </a:r>
          </a:p>
          <a:p>
            <a:pPr algn="just"/>
            <a:r>
              <a:rPr lang="zh-CN" altLang="en-US" b="1" dirty="0">
                <a:latin typeface="微软雅黑" panose="020B0503020204020204" pitchFamily="34" charset="-122"/>
                <a:ea typeface="微软雅黑" panose="020B0503020204020204" pitchFamily="34" charset="-122"/>
              </a:rPr>
              <a:t>（一）违反个人有关事项报告规定，不报告、不如实报告的；</a:t>
            </a:r>
          </a:p>
          <a:p>
            <a:pPr algn="just"/>
            <a:r>
              <a:rPr lang="zh-CN" altLang="en-US" b="1" dirty="0">
                <a:latin typeface="微软雅黑" panose="020B0503020204020204" pitchFamily="34" charset="-122"/>
                <a:ea typeface="微软雅黑" panose="020B0503020204020204" pitchFamily="34" charset="-122"/>
              </a:rPr>
              <a:t>（二）在组织进行谈话、函询时，不如实向组织说明问题的；</a:t>
            </a:r>
          </a:p>
          <a:p>
            <a:pPr algn="just"/>
            <a:r>
              <a:rPr lang="zh-CN" altLang="en-US" b="1" dirty="0">
                <a:latin typeface="微软雅黑" panose="020B0503020204020204" pitchFamily="34" charset="-122"/>
                <a:ea typeface="微软雅黑" panose="020B0503020204020204" pitchFamily="34" charset="-122"/>
              </a:rPr>
              <a:t>（三）不如实填报个人档案资料的。</a:t>
            </a:r>
          </a:p>
          <a:p>
            <a:pPr algn="just"/>
            <a:endParaRPr lang="zh-CN" altLang="en-US" b="1" dirty="0">
              <a:latin typeface="微软雅黑" panose="020B0503020204020204" pitchFamily="34" charset="-122"/>
              <a:ea typeface="微软雅黑" panose="020B0503020204020204" pitchFamily="34" charset="-122"/>
            </a:endParaRPr>
          </a:p>
          <a:p>
            <a:pPr algn="just"/>
            <a:r>
              <a:rPr lang="zh-CN" altLang="en-US" b="1" dirty="0">
                <a:latin typeface="微软雅黑" panose="020B0503020204020204" pitchFamily="34" charset="-122"/>
                <a:ea typeface="微软雅黑" panose="020B0503020204020204" pitchFamily="34" charset="-122"/>
              </a:rPr>
              <a:t>第六十六条第二</a:t>
            </a:r>
            <a:r>
              <a:rPr lang="zh-CN" altLang="en-US" b="1" dirty="0" smtClean="0">
                <a:latin typeface="微软雅黑" panose="020B0503020204020204" pitchFamily="34" charset="-122"/>
                <a:ea typeface="微软雅黑" panose="020B0503020204020204" pitchFamily="34" charset="-122"/>
              </a:rPr>
              <a:t>款    不</a:t>
            </a:r>
            <a:r>
              <a:rPr lang="zh-CN" altLang="en-US" b="1" dirty="0">
                <a:latin typeface="微软雅黑" panose="020B0503020204020204" pitchFamily="34" charset="-122"/>
                <a:ea typeface="微软雅黑" panose="020B0503020204020204" pitchFamily="34" charset="-122"/>
              </a:rPr>
              <a:t>按要求报告或者不如实报告个人去向，情节较重的，给予警告或者严重警告处分。</a:t>
            </a:r>
          </a:p>
        </p:txBody>
      </p:sp>
    </p:spTree>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250" fill="hold"/>
                                        <p:tgtEl>
                                          <p:spTgt spid="8"/>
                                        </p:tgtEl>
                                        <p:attrNameLst>
                                          <p:attrName>ppt_w</p:attrName>
                                        </p:attrNameLst>
                                      </p:cBhvr>
                                      <p:tavLst>
                                        <p:tav tm="0">
                                          <p:val>
                                            <p:fltVal val="0"/>
                                          </p:val>
                                        </p:tav>
                                        <p:tav tm="100000">
                                          <p:val>
                                            <p:strVal val="#ppt_w"/>
                                          </p:val>
                                        </p:tav>
                                      </p:tavLst>
                                    </p:anim>
                                    <p:anim calcmode="lin" valueType="num">
                                      <p:cBhvr>
                                        <p:cTn id="8" dur="250" fill="hold"/>
                                        <p:tgtEl>
                                          <p:spTgt spid="8"/>
                                        </p:tgtEl>
                                        <p:attrNameLst>
                                          <p:attrName>ppt_h</p:attrName>
                                        </p:attrNameLst>
                                      </p:cBhvr>
                                      <p:tavLst>
                                        <p:tav tm="0">
                                          <p:val>
                                            <p:fltVal val="0"/>
                                          </p:val>
                                        </p:tav>
                                        <p:tav tm="100000">
                                          <p:val>
                                            <p:strVal val="#ppt_h"/>
                                          </p:val>
                                        </p:tav>
                                      </p:tavLst>
                                    </p:anim>
                                    <p:animEffect transition="in" filter="fade">
                                      <p:cBhvr>
                                        <p:cTn id="9" dur="250"/>
                                        <p:tgtEl>
                                          <p:spTgt spid="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250" fill="hold"/>
                                        <p:tgtEl>
                                          <p:spTgt spid="13"/>
                                        </p:tgtEl>
                                        <p:attrNameLst>
                                          <p:attrName>ppt_w</p:attrName>
                                        </p:attrNameLst>
                                      </p:cBhvr>
                                      <p:tavLst>
                                        <p:tav tm="0">
                                          <p:val>
                                            <p:fltVal val="0"/>
                                          </p:val>
                                        </p:tav>
                                        <p:tav tm="100000">
                                          <p:val>
                                            <p:strVal val="#ppt_w"/>
                                          </p:val>
                                        </p:tav>
                                      </p:tavLst>
                                    </p:anim>
                                    <p:anim calcmode="lin" valueType="num">
                                      <p:cBhvr>
                                        <p:cTn id="14" dur="250" fill="hold"/>
                                        <p:tgtEl>
                                          <p:spTgt spid="13"/>
                                        </p:tgtEl>
                                        <p:attrNameLst>
                                          <p:attrName>ppt_h</p:attrName>
                                        </p:attrNameLst>
                                      </p:cBhvr>
                                      <p:tavLst>
                                        <p:tav tm="0">
                                          <p:val>
                                            <p:fltVal val="0"/>
                                          </p:val>
                                        </p:tav>
                                        <p:tav tm="100000">
                                          <p:val>
                                            <p:strVal val="#ppt_h"/>
                                          </p:val>
                                        </p:tav>
                                      </p:tavLst>
                                    </p:anim>
                                    <p:animEffect transition="in" filter="fade">
                                      <p:cBhvr>
                                        <p:cTn id="15" dur="250"/>
                                        <p:tgtEl>
                                          <p:spTgt spid="13"/>
                                        </p:tgtEl>
                                      </p:cBhvr>
                                    </p:animEffect>
                                  </p:childTnLst>
                                </p:cTn>
                              </p:par>
                            </p:childTnLst>
                          </p:cTn>
                        </p:par>
                        <p:par>
                          <p:cTn id="16" fill="hold">
                            <p:stCondLst>
                              <p:cond delay="1000"/>
                            </p:stCondLst>
                            <p:childTnLst>
                              <p:par>
                                <p:cTn id="17" presetID="22" presetClass="entr" presetSubtype="8"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250"/>
                                        <p:tgtEl>
                                          <p:spTgt spid="9"/>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250" fill="hold"/>
                                        <p:tgtEl>
                                          <p:spTgt spid="12"/>
                                        </p:tgtEl>
                                        <p:attrNameLst>
                                          <p:attrName>ppt_w</p:attrName>
                                        </p:attrNameLst>
                                      </p:cBhvr>
                                      <p:tavLst>
                                        <p:tav tm="0">
                                          <p:val>
                                            <p:fltVal val="0"/>
                                          </p:val>
                                        </p:tav>
                                        <p:tav tm="100000">
                                          <p:val>
                                            <p:strVal val="#ppt_w"/>
                                          </p:val>
                                        </p:tav>
                                      </p:tavLst>
                                    </p:anim>
                                    <p:anim calcmode="lin" valueType="num">
                                      <p:cBhvr>
                                        <p:cTn id="24" dur="250" fill="hold"/>
                                        <p:tgtEl>
                                          <p:spTgt spid="12"/>
                                        </p:tgtEl>
                                        <p:attrNameLst>
                                          <p:attrName>ppt_h</p:attrName>
                                        </p:attrNameLst>
                                      </p:cBhvr>
                                      <p:tavLst>
                                        <p:tav tm="0">
                                          <p:val>
                                            <p:fltVal val="0"/>
                                          </p:val>
                                        </p:tav>
                                        <p:tav tm="100000">
                                          <p:val>
                                            <p:strVal val="#ppt_h"/>
                                          </p:val>
                                        </p:tav>
                                      </p:tavLst>
                                    </p:anim>
                                    <p:animEffect transition="in" filter="fade">
                                      <p:cBhvr>
                                        <p:cTn id="25" dur="250"/>
                                        <p:tgtEl>
                                          <p:spTgt spid="12"/>
                                        </p:tgtEl>
                                      </p:cBhvr>
                                    </p:animEffect>
                                  </p:childTnLst>
                                </p:cTn>
                              </p:par>
                            </p:childTnLst>
                          </p:cTn>
                        </p:par>
                        <p:par>
                          <p:cTn id="26" fill="hold">
                            <p:stCondLst>
                              <p:cond delay="2000"/>
                            </p:stCondLst>
                            <p:childTnLst>
                              <p:par>
                                <p:cTn id="27" presetID="22" presetClass="entr" presetSubtype="2"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right)">
                                      <p:cBhvr>
                                        <p:cTn id="29" dur="250"/>
                                        <p:tgtEl>
                                          <p:spTgt spid="7"/>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ipe(left)">
                                      <p:cBhvr>
                                        <p:cTn id="33" dur="250"/>
                                        <p:tgtEl>
                                          <p:spTgt spid="6"/>
                                        </p:tgtEl>
                                      </p:cBhvr>
                                    </p:animEffect>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p:cTn id="37" dur="250" fill="hold"/>
                                        <p:tgtEl>
                                          <p:spTgt spid="14"/>
                                        </p:tgtEl>
                                        <p:attrNameLst>
                                          <p:attrName>ppt_w</p:attrName>
                                        </p:attrNameLst>
                                      </p:cBhvr>
                                      <p:tavLst>
                                        <p:tav tm="0">
                                          <p:val>
                                            <p:fltVal val="0"/>
                                          </p:val>
                                        </p:tav>
                                        <p:tav tm="100000">
                                          <p:val>
                                            <p:strVal val="#ppt_w"/>
                                          </p:val>
                                        </p:tav>
                                      </p:tavLst>
                                    </p:anim>
                                    <p:anim calcmode="lin" valueType="num">
                                      <p:cBhvr>
                                        <p:cTn id="38" dur="250" fill="hold"/>
                                        <p:tgtEl>
                                          <p:spTgt spid="14"/>
                                        </p:tgtEl>
                                        <p:attrNameLst>
                                          <p:attrName>ppt_h</p:attrName>
                                        </p:attrNameLst>
                                      </p:cBhvr>
                                      <p:tavLst>
                                        <p:tav tm="0">
                                          <p:val>
                                            <p:fltVal val="0"/>
                                          </p:val>
                                        </p:tav>
                                        <p:tav tm="100000">
                                          <p:val>
                                            <p:strVal val="#ppt_h"/>
                                          </p:val>
                                        </p:tav>
                                      </p:tavLst>
                                    </p:anim>
                                    <p:animEffect transition="in" filter="fade">
                                      <p:cBhvr>
                                        <p:cTn id="39" dur="250"/>
                                        <p:tgtEl>
                                          <p:spTgt spid="14"/>
                                        </p:tgtEl>
                                      </p:cBhvr>
                                    </p:animEffect>
                                  </p:childTnLst>
                                </p:cTn>
                              </p:par>
                            </p:childTnLst>
                          </p:cTn>
                        </p:par>
                        <p:par>
                          <p:cTn id="40" fill="hold">
                            <p:stCondLst>
                              <p:cond delay="3500"/>
                            </p:stCondLst>
                            <p:childTnLst>
                              <p:par>
                                <p:cTn id="41" presetID="6" presetClass="emph" presetSubtype="0" decel="100000" fill="hold" grpId="1" nodeType="afterEffect">
                                  <p:stCondLst>
                                    <p:cond delay="0"/>
                                  </p:stCondLst>
                                  <p:childTnLst>
                                    <p:animScale>
                                      <p:cBhvr>
                                        <p:cTn id="42" dur="250" fill="hold"/>
                                        <p:tgtEl>
                                          <p:spTgt spid="14"/>
                                        </p:tgtEl>
                                      </p:cBhvr>
                                      <p:by x="120000" y="120000"/>
                                    </p:animScale>
                                  </p:childTnLst>
                                </p:cTn>
                              </p:par>
                            </p:childTnLst>
                          </p:cTn>
                        </p:par>
                        <p:par>
                          <p:cTn id="43" fill="hold">
                            <p:stCondLst>
                              <p:cond delay="4000"/>
                            </p:stCondLst>
                            <p:childTnLst>
                              <p:par>
                                <p:cTn id="44" presetID="6" presetClass="emph" presetSubtype="0" decel="100000" fill="hold" grpId="2" nodeType="afterEffect">
                                  <p:stCondLst>
                                    <p:cond delay="0"/>
                                  </p:stCondLst>
                                  <p:childTnLst>
                                    <p:animScale>
                                      <p:cBhvr>
                                        <p:cTn id="45" dur="250" fill="hold"/>
                                        <p:tgtEl>
                                          <p:spTgt spid="14"/>
                                        </p:tgtEl>
                                      </p:cBhvr>
                                      <p:by x="83000" y="83000"/>
                                    </p:animScale>
                                  </p:childTnLst>
                                </p:cTn>
                              </p:par>
                            </p:childTnLst>
                          </p:cTn>
                        </p:par>
                        <p:par>
                          <p:cTn id="46" fill="hold">
                            <p:stCondLst>
                              <p:cond delay="4500"/>
                            </p:stCondLst>
                            <p:childTnLst>
                              <p:par>
                                <p:cTn id="47" presetID="12" presetClass="entr" presetSubtype="8" fill="hold" grpId="0" nodeType="after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additive="base">
                                        <p:cTn id="49" dur="500"/>
                                        <p:tgtEl>
                                          <p:spTgt spid="16"/>
                                        </p:tgtEl>
                                        <p:attrNameLst>
                                          <p:attrName>ppt_x</p:attrName>
                                        </p:attrNameLst>
                                      </p:cBhvr>
                                      <p:tavLst>
                                        <p:tav tm="0">
                                          <p:val>
                                            <p:strVal val="#ppt_x-#ppt_w*1.125000"/>
                                          </p:val>
                                        </p:tav>
                                        <p:tav tm="100000">
                                          <p:val>
                                            <p:strVal val="#ppt_x"/>
                                          </p:val>
                                        </p:tav>
                                      </p:tavLst>
                                    </p:anim>
                                    <p:animEffect transition="in" filter="wipe(right)">
                                      <p:cBhvr>
                                        <p:cTn id="50" dur="500"/>
                                        <p:tgtEl>
                                          <p:spTgt spid="16"/>
                                        </p:tgtEl>
                                      </p:cBhvr>
                                    </p:animEffect>
                                  </p:childTnLst>
                                </p:cTn>
                              </p:par>
                            </p:childTnLst>
                          </p:cTn>
                        </p:par>
                        <p:par>
                          <p:cTn id="51" fill="hold">
                            <p:stCondLst>
                              <p:cond delay="5000"/>
                            </p:stCondLst>
                            <p:childTnLst>
                              <p:par>
                                <p:cTn id="52" presetID="53" presetClass="entr" presetSubtype="16" fill="hold" grpId="0" nodeType="afterEffect">
                                  <p:stCondLst>
                                    <p:cond delay="0"/>
                                  </p:stCondLst>
                                  <p:iterate type="lt">
                                    <p:tmPct val="10000"/>
                                  </p:iterate>
                                  <p:childTnLst>
                                    <p:set>
                                      <p:cBhvr>
                                        <p:cTn id="53" dur="1" fill="hold">
                                          <p:stCondLst>
                                            <p:cond delay="0"/>
                                          </p:stCondLst>
                                        </p:cTn>
                                        <p:tgtEl>
                                          <p:spTgt spid="27"/>
                                        </p:tgtEl>
                                        <p:attrNameLst>
                                          <p:attrName>style.visibility</p:attrName>
                                        </p:attrNameLst>
                                      </p:cBhvr>
                                      <p:to>
                                        <p:strVal val="visible"/>
                                      </p:to>
                                    </p:set>
                                    <p:anim calcmode="lin" valueType="num">
                                      <p:cBhvr>
                                        <p:cTn id="54" dur="250" fill="hold"/>
                                        <p:tgtEl>
                                          <p:spTgt spid="27"/>
                                        </p:tgtEl>
                                        <p:attrNameLst>
                                          <p:attrName>ppt_w</p:attrName>
                                        </p:attrNameLst>
                                      </p:cBhvr>
                                      <p:tavLst>
                                        <p:tav tm="0">
                                          <p:val>
                                            <p:fltVal val="0"/>
                                          </p:val>
                                        </p:tav>
                                        <p:tav tm="100000">
                                          <p:val>
                                            <p:strVal val="#ppt_w"/>
                                          </p:val>
                                        </p:tav>
                                      </p:tavLst>
                                    </p:anim>
                                    <p:anim calcmode="lin" valueType="num">
                                      <p:cBhvr>
                                        <p:cTn id="55" dur="250" fill="hold"/>
                                        <p:tgtEl>
                                          <p:spTgt spid="27"/>
                                        </p:tgtEl>
                                        <p:attrNameLst>
                                          <p:attrName>ppt_h</p:attrName>
                                        </p:attrNameLst>
                                      </p:cBhvr>
                                      <p:tavLst>
                                        <p:tav tm="0">
                                          <p:val>
                                            <p:fltVal val="0"/>
                                          </p:val>
                                        </p:tav>
                                        <p:tav tm="100000">
                                          <p:val>
                                            <p:strVal val="#ppt_h"/>
                                          </p:val>
                                        </p:tav>
                                      </p:tavLst>
                                    </p:anim>
                                    <p:animEffect transition="in" filter="fade">
                                      <p:cBhvr>
                                        <p:cTn id="56" dur="250"/>
                                        <p:tgtEl>
                                          <p:spTgt spid="27"/>
                                        </p:tgtEl>
                                      </p:cBhvr>
                                    </p:animEffect>
                                  </p:childTnLst>
                                </p:cTn>
                              </p:par>
                            </p:childTnLst>
                          </p:cTn>
                        </p:par>
                        <p:par>
                          <p:cTn id="57" fill="hold">
                            <p:stCondLst>
                              <p:cond delay="5824"/>
                            </p:stCondLst>
                            <p:childTnLst>
                              <p:par>
                                <p:cTn id="58" presetID="53" presetClass="entr" presetSubtype="16" fill="hold" grpId="0" nodeType="afterEffect">
                                  <p:stCondLst>
                                    <p:cond delay="0"/>
                                  </p:stCondLst>
                                  <p:childTnLst>
                                    <p:set>
                                      <p:cBhvr>
                                        <p:cTn id="59" dur="1" fill="hold">
                                          <p:stCondLst>
                                            <p:cond delay="0"/>
                                          </p:stCondLst>
                                        </p:cTn>
                                        <p:tgtEl>
                                          <p:spTgt spid="21"/>
                                        </p:tgtEl>
                                        <p:attrNameLst>
                                          <p:attrName>style.visibility</p:attrName>
                                        </p:attrNameLst>
                                      </p:cBhvr>
                                      <p:to>
                                        <p:strVal val="visible"/>
                                      </p:to>
                                    </p:set>
                                    <p:anim calcmode="lin" valueType="num">
                                      <p:cBhvr>
                                        <p:cTn id="60" dur="250" fill="hold"/>
                                        <p:tgtEl>
                                          <p:spTgt spid="21"/>
                                        </p:tgtEl>
                                        <p:attrNameLst>
                                          <p:attrName>ppt_w</p:attrName>
                                        </p:attrNameLst>
                                      </p:cBhvr>
                                      <p:tavLst>
                                        <p:tav tm="0">
                                          <p:val>
                                            <p:fltVal val="0"/>
                                          </p:val>
                                        </p:tav>
                                        <p:tav tm="100000">
                                          <p:val>
                                            <p:strVal val="#ppt_w"/>
                                          </p:val>
                                        </p:tav>
                                      </p:tavLst>
                                    </p:anim>
                                    <p:anim calcmode="lin" valueType="num">
                                      <p:cBhvr>
                                        <p:cTn id="61" dur="250" fill="hold"/>
                                        <p:tgtEl>
                                          <p:spTgt spid="21"/>
                                        </p:tgtEl>
                                        <p:attrNameLst>
                                          <p:attrName>ppt_h</p:attrName>
                                        </p:attrNameLst>
                                      </p:cBhvr>
                                      <p:tavLst>
                                        <p:tav tm="0">
                                          <p:val>
                                            <p:fltVal val="0"/>
                                          </p:val>
                                        </p:tav>
                                        <p:tav tm="100000">
                                          <p:val>
                                            <p:strVal val="#ppt_h"/>
                                          </p:val>
                                        </p:tav>
                                      </p:tavLst>
                                    </p:anim>
                                    <p:animEffect transition="in" filter="fade">
                                      <p:cBhvr>
                                        <p:cTn id="62" dur="250"/>
                                        <p:tgtEl>
                                          <p:spTgt spid="21"/>
                                        </p:tgtEl>
                                      </p:cBhvr>
                                    </p:animEffect>
                                  </p:childTnLst>
                                </p:cTn>
                              </p:par>
                            </p:childTnLst>
                          </p:cTn>
                        </p:par>
                        <p:par>
                          <p:cTn id="63" fill="hold">
                            <p:stCondLst>
                              <p:cond delay="6324"/>
                            </p:stCondLst>
                            <p:childTnLst>
                              <p:par>
                                <p:cTn id="64" presetID="6" presetClass="emph" presetSubtype="0" decel="100000" fill="hold" grpId="1" nodeType="afterEffect">
                                  <p:stCondLst>
                                    <p:cond delay="0"/>
                                  </p:stCondLst>
                                  <p:childTnLst>
                                    <p:animScale>
                                      <p:cBhvr>
                                        <p:cTn id="65" dur="250" fill="hold"/>
                                        <p:tgtEl>
                                          <p:spTgt spid="21"/>
                                        </p:tgtEl>
                                      </p:cBhvr>
                                      <p:by x="120000" y="120000"/>
                                    </p:animScale>
                                  </p:childTnLst>
                                </p:cTn>
                              </p:par>
                            </p:childTnLst>
                          </p:cTn>
                        </p:par>
                        <p:par>
                          <p:cTn id="66" fill="hold">
                            <p:stCondLst>
                              <p:cond delay="6824"/>
                            </p:stCondLst>
                            <p:childTnLst>
                              <p:par>
                                <p:cTn id="67" presetID="6" presetClass="emph" presetSubtype="0" decel="100000" fill="hold" grpId="2" nodeType="afterEffect">
                                  <p:stCondLst>
                                    <p:cond delay="0"/>
                                  </p:stCondLst>
                                  <p:childTnLst>
                                    <p:animScale>
                                      <p:cBhvr>
                                        <p:cTn id="68" dur="250" fill="hold"/>
                                        <p:tgtEl>
                                          <p:spTgt spid="21"/>
                                        </p:tgtEl>
                                      </p:cBhvr>
                                      <p:by x="83000" y="83000"/>
                                    </p:animScale>
                                  </p:childTnLst>
                                </p:cTn>
                              </p:par>
                            </p:childTnLst>
                          </p:cTn>
                        </p:par>
                        <p:par>
                          <p:cTn id="69" fill="hold">
                            <p:stCondLst>
                              <p:cond delay="7324"/>
                            </p:stCondLst>
                            <p:childTnLst>
                              <p:par>
                                <p:cTn id="70" presetID="12" presetClass="entr" presetSubtype="8" fill="hold" grpId="0" nodeType="afterEffect">
                                  <p:stCondLst>
                                    <p:cond delay="0"/>
                                  </p:stCondLst>
                                  <p:childTnLst>
                                    <p:set>
                                      <p:cBhvr>
                                        <p:cTn id="71" dur="1" fill="hold">
                                          <p:stCondLst>
                                            <p:cond delay="0"/>
                                          </p:stCondLst>
                                        </p:cTn>
                                        <p:tgtEl>
                                          <p:spTgt spid="22"/>
                                        </p:tgtEl>
                                        <p:attrNameLst>
                                          <p:attrName>style.visibility</p:attrName>
                                        </p:attrNameLst>
                                      </p:cBhvr>
                                      <p:to>
                                        <p:strVal val="visible"/>
                                      </p:to>
                                    </p:set>
                                    <p:anim calcmode="lin" valueType="num">
                                      <p:cBhvr additive="base">
                                        <p:cTn id="72" dur="500"/>
                                        <p:tgtEl>
                                          <p:spTgt spid="22"/>
                                        </p:tgtEl>
                                        <p:attrNameLst>
                                          <p:attrName>ppt_x</p:attrName>
                                        </p:attrNameLst>
                                      </p:cBhvr>
                                      <p:tavLst>
                                        <p:tav tm="0">
                                          <p:val>
                                            <p:strVal val="#ppt_x-#ppt_w*1.125000"/>
                                          </p:val>
                                        </p:tav>
                                        <p:tav tm="100000">
                                          <p:val>
                                            <p:strVal val="#ppt_x"/>
                                          </p:val>
                                        </p:tav>
                                      </p:tavLst>
                                    </p:anim>
                                    <p:animEffect transition="in" filter="wipe(right)">
                                      <p:cBhvr>
                                        <p:cTn id="73" dur="500"/>
                                        <p:tgtEl>
                                          <p:spTgt spid="22"/>
                                        </p:tgtEl>
                                      </p:cBhvr>
                                    </p:animEffect>
                                  </p:childTnLst>
                                </p:cTn>
                              </p:par>
                            </p:childTnLst>
                          </p:cTn>
                        </p:par>
                        <p:par>
                          <p:cTn id="74" fill="hold">
                            <p:stCondLst>
                              <p:cond delay="7824"/>
                            </p:stCondLst>
                            <p:childTnLst>
                              <p:par>
                                <p:cTn id="75" presetID="53" presetClass="entr" presetSubtype="16" fill="hold" grpId="0" nodeType="afterEffect">
                                  <p:stCondLst>
                                    <p:cond delay="0"/>
                                  </p:stCondLst>
                                  <p:iterate type="lt">
                                    <p:tmPct val="10000"/>
                                  </p:iterate>
                                  <p:childTnLst>
                                    <p:set>
                                      <p:cBhvr>
                                        <p:cTn id="76" dur="1" fill="hold">
                                          <p:stCondLst>
                                            <p:cond delay="0"/>
                                          </p:stCondLst>
                                        </p:cTn>
                                        <p:tgtEl>
                                          <p:spTgt spid="28"/>
                                        </p:tgtEl>
                                        <p:attrNameLst>
                                          <p:attrName>style.visibility</p:attrName>
                                        </p:attrNameLst>
                                      </p:cBhvr>
                                      <p:to>
                                        <p:strVal val="visible"/>
                                      </p:to>
                                    </p:set>
                                    <p:anim calcmode="lin" valueType="num">
                                      <p:cBhvr>
                                        <p:cTn id="77" dur="250" fill="hold"/>
                                        <p:tgtEl>
                                          <p:spTgt spid="28"/>
                                        </p:tgtEl>
                                        <p:attrNameLst>
                                          <p:attrName>ppt_w</p:attrName>
                                        </p:attrNameLst>
                                      </p:cBhvr>
                                      <p:tavLst>
                                        <p:tav tm="0">
                                          <p:val>
                                            <p:fltVal val="0"/>
                                          </p:val>
                                        </p:tav>
                                        <p:tav tm="100000">
                                          <p:val>
                                            <p:strVal val="#ppt_w"/>
                                          </p:val>
                                        </p:tav>
                                      </p:tavLst>
                                    </p:anim>
                                    <p:anim calcmode="lin" valueType="num">
                                      <p:cBhvr>
                                        <p:cTn id="78" dur="250" fill="hold"/>
                                        <p:tgtEl>
                                          <p:spTgt spid="28"/>
                                        </p:tgtEl>
                                        <p:attrNameLst>
                                          <p:attrName>ppt_h</p:attrName>
                                        </p:attrNameLst>
                                      </p:cBhvr>
                                      <p:tavLst>
                                        <p:tav tm="0">
                                          <p:val>
                                            <p:fltVal val="0"/>
                                          </p:val>
                                        </p:tav>
                                        <p:tav tm="100000">
                                          <p:val>
                                            <p:strVal val="#ppt_h"/>
                                          </p:val>
                                        </p:tav>
                                      </p:tavLst>
                                    </p:anim>
                                    <p:animEffect transition="in" filter="fade">
                                      <p:cBhvr>
                                        <p:cTn id="79" dur="25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2" grpId="0"/>
      <p:bldP spid="13" grpId="0"/>
      <p:bldP spid="14" grpId="0" animBg="1"/>
      <p:bldP spid="14" grpId="1" animBg="1"/>
      <p:bldP spid="14" grpId="2" animBg="1"/>
      <p:bldP spid="16" grpId="0" animBg="1"/>
      <p:bldP spid="21" grpId="0" animBg="1"/>
      <p:bldP spid="21" grpId="1" animBg="1"/>
      <p:bldP spid="21" grpId="2" animBg="1"/>
      <p:bldP spid="22" grpId="0" animBg="1"/>
      <p:bldP spid="27" grpId="0"/>
      <p:bldP spid="28"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2" name="图片 1"/>
          <p:cNvPicPr>
            <a:picLocks noChangeAspect="1"/>
          </p:cNvPicPr>
          <p:nvPr/>
        </p:nvPicPr>
        <p:blipFill>
          <a:blip r:embed="rId2"/>
          <a:stretch>
            <a:fillRect/>
          </a:stretch>
        </p:blipFill>
        <p:spPr>
          <a:xfrm>
            <a:off x="8088313" y="246063"/>
            <a:ext cx="4103687" cy="674687"/>
          </a:xfrm>
          <a:prstGeom prst="rect">
            <a:avLst/>
          </a:prstGeom>
          <a:noFill/>
          <a:ln w="9525">
            <a:noFill/>
          </a:ln>
        </p:spPr>
      </p:pic>
      <p:sp>
        <p:nvSpPr>
          <p:cNvPr id="56323" name="直接连接符 2"/>
          <p:cNvSpPr/>
          <p:nvPr/>
        </p:nvSpPr>
        <p:spPr>
          <a:xfrm>
            <a:off x="0" y="920750"/>
            <a:ext cx="12192000" cy="1588"/>
          </a:xfrm>
          <a:prstGeom prst="line">
            <a:avLst/>
          </a:prstGeom>
          <a:ln w="28575" cap="flat" cmpd="sng">
            <a:solidFill>
              <a:schemeClr val="accent1"/>
            </a:solidFill>
            <a:prstDash val="solid"/>
            <a:bevel/>
            <a:headEnd type="none" w="med" len="med"/>
            <a:tailEnd type="none" w="med" len="med"/>
          </a:ln>
        </p:spPr>
      </p:sp>
      <p:sp>
        <p:nvSpPr>
          <p:cNvPr id="56324" name="矩形 3"/>
          <p:cNvSpPr/>
          <p:nvPr/>
        </p:nvSpPr>
        <p:spPr>
          <a:xfrm>
            <a:off x="1060450" y="352425"/>
            <a:ext cx="5262563" cy="461963"/>
          </a:xfrm>
          <a:prstGeom prst="rect">
            <a:avLst/>
          </a:prstGeom>
          <a:noFill/>
          <a:ln w="9525">
            <a:noFill/>
          </a:ln>
        </p:spPr>
        <p:txBody>
          <a:bodyPr wrap="square" anchor="t">
            <a:spAutoFit/>
          </a:bodyPr>
          <a:lstStyle/>
          <a:p>
            <a:r>
              <a:rPr lang="zh-CN" altLang="en-US" sz="24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第二部分：总则</a:t>
            </a:r>
            <a:endParaRPr lang="zh-CN" altLang="en-US" sz="24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6325" name="Freeform 29"/>
          <p:cNvSpPr/>
          <p:nvPr/>
        </p:nvSpPr>
        <p:spPr>
          <a:xfrm>
            <a:off x="288925" y="125413"/>
            <a:ext cx="771525" cy="688975"/>
          </a:xfrm>
          <a:custGeom>
            <a:avLst/>
            <a:gdLst/>
            <a:ahLst/>
            <a:cxnLst>
              <a:cxn ang="0">
                <a:pos x="803" y="15"/>
              </a:cxn>
              <a:cxn ang="0">
                <a:pos x="1253" y="1067"/>
              </a:cxn>
              <a:cxn ang="0">
                <a:pos x="728" y="540"/>
              </a:cxn>
              <a:cxn ang="0">
                <a:pos x="928" y="339"/>
              </a:cxn>
              <a:cxn ang="0">
                <a:pos x="803" y="215"/>
              </a:cxn>
              <a:cxn ang="0">
                <a:pos x="549" y="267"/>
              </a:cxn>
              <a:cxn ang="0">
                <a:pos x="150" y="666"/>
              </a:cxn>
              <a:cxn ang="0">
                <a:pos x="376" y="890"/>
              </a:cxn>
              <a:cxn ang="0">
                <a:pos x="527" y="741"/>
              </a:cxn>
              <a:cxn ang="0">
                <a:pos x="1052" y="1266"/>
              </a:cxn>
              <a:cxn ang="0">
                <a:pos x="176" y="1090"/>
              </a:cxn>
              <a:cxn ang="0">
                <a:pos x="49" y="1217"/>
              </a:cxn>
              <a:cxn ang="0">
                <a:pos x="159" y="1357"/>
              </a:cxn>
              <a:cxn ang="0">
                <a:pos x="144" y="1371"/>
              </a:cxn>
              <a:cxn ang="0">
                <a:pos x="122" y="1367"/>
              </a:cxn>
              <a:cxn ang="0">
                <a:pos x="0" y="1494"/>
              </a:cxn>
              <a:cxn ang="0">
                <a:pos x="123" y="1616"/>
              </a:cxn>
              <a:cxn ang="0">
                <a:pos x="249" y="1493"/>
              </a:cxn>
              <a:cxn ang="0">
                <a:pos x="245" y="1470"/>
              </a:cxn>
              <a:cxn ang="0">
                <a:pos x="265" y="1451"/>
              </a:cxn>
              <a:cxn ang="0">
                <a:pos x="1255" y="1467"/>
              </a:cxn>
              <a:cxn ang="0">
                <a:pos x="1402" y="1615"/>
              </a:cxn>
              <a:cxn ang="0">
                <a:pos x="1603" y="1416"/>
              </a:cxn>
              <a:cxn ang="0">
                <a:pos x="1455" y="1267"/>
              </a:cxn>
              <a:cxn ang="0">
                <a:pos x="803" y="15"/>
              </a:cxn>
            </a:cxnLst>
            <a:rect l="0" t="0" r="0" b="0"/>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w="9525">
            <a:noFill/>
          </a:ln>
        </p:spPr>
        <p:txBody>
          <a:bodyPr/>
          <a:lstStyle/>
          <a:p>
            <a:endParaRPr lang="zh-CN" altLang="en-US"/>
          </a:p>
        </p:txBody>
      </p:sp>
      <p:sp>
        <p:nvSpPr>
          <p:cNvPr id="56326" name="Freeform 5"/>
          <p:cNvSpPr/>
          <p:nvPr/>
        </p:nvSpPr>
        <p:spPr>
          <a:xfrm>
            <a:off x="2133600" y="2343150"/>
            <a:ext cx="1520825" cy="312738"/>
          </a:xfrm>
          <a:custGeom>
            <a:avLst/>
            <a:gdLst/>
            <a:ahLst/>
            <a:cxnLst>
              <a:cxn ang="0">
                <a:pos x="0" y="0"/>
              </a:cxn>
              <a:cxn ang="0">
                <a:pos x="3703" y="0"/>
              </a:cxn>
              <a:cxn ang="0">
                <a:pos x="5290" y="1083"/>
              </a:cxn>
              <a:cxn ang="0">
                <a:pos x="3774" y="157"/>
              </a:cxn>
              <a:cxn ang="0">
                <a:pos x="0" y="157"/>
              </a:cxn>
              <a:cxn ang="0">
                <a:pos x="0" y="0"/>
              </a:cxn>
            </a:cxnLst>
            <a:rect l="0" t="0" r="0" b="0"/>
            <a:pathLst>
              <a:path w="5290" h="1083">
                <a:moveTo>
                  <a:pt x="0" y="0"/>
                </a:moveTo>
                <a:lnTo>
                  <a:pt x="3703" y="0"/>
                </a:lnTo>
                <a:cubicBezTo>
                  <a:pt x="4422" y="0"/>
                  <a:pt x="5040" y="451"/>
                  <a:pt x="5290" y="1083"/>
                </a:cubicBezTo>
                <a:cubicBezTo>
                  <a:pt x="5006" y="534"/>
                  <a:pt x="4432" y="157"/>
                  <a:pt x="3774" y="157"/>
                </a:cubicBezTo>
                <a:lnTo>
                  <a:pt x="0" y="157"/>
                </a:lnTo>
                <a:lnTo>
                  <a:pt x="0" y="0"/>
                </a:lnTo>
                <a:close/>
              </a:path>
            </a:pathLst>
          </a:custGeom>
          <a:solidFill>
            <a:schemeClr val="tx2"/>
          </a:solidFill>
          <a:ln w="9525">
            <a:noFill/>
          </a:ln>
        </p:spPr>
        <p:txBody>
          <a:bodyPr/>
          <a:lstStyle/>
          <a:p>
            <a:endParaRPr lang="zh-CN" altLang="en-US"/>
          </a:p>
        </p:txBody>
      </p:sp>
      <p:sp>
        <p:nvSpPr>
          <p:cNvPr id="56327" name="Freeform 6"/>
          <p:cNvSpPr/>
          <p:nvPr/>
        </p:nvSpPr>
        <p:spPr>
          <a:xfrm>
            <a:off x="787400" y="4686300"/>
            <a:ext cx="2840038" cy="311150"/>
          </a:xfrm>
          <a:custGeom>
            <a:avLst/>
            <a:gdLst/>
            <a:ahLst/>
            <a:cxnLst>
              <a:cxn ang="0">
                <a:pos x="9880" y="1083"/>
              </a:cxn>
              <a:cxn ang="0">
                <a:pos x="1586" y="1083"/>
              </a:cxn>
              <a:cxn ang="0">
                <a:pos x="0" y="0"/>
              </a:cxn>
              <a:cxn ang="0">
                <a:pos x="1515" y="926"/>
              </a:cxn>
              <a:cxn ang="0">
                <a:pos x="9880" y="926"/>
              </a:cxn>
              <a:cxn ang="0">
                <a:pos x="9880" y="1083"/>
              </a:cxn>
            </a:cxnLst>
            <a:rect l="0" t="0" r="0" b="0"/>
            <a:pathLst>
              <a:path w="9880" h="1083">
                <a:moveTo>
                  <a:pt x="9880" y="1083"/>
                </a:moveTo>
                <a:lnTo>
                  <a:pt x="1586" y="1083"/>
                </a:lnTo>
                <a:cubicBezTo>
                  <a:pt x="868" y="1083"/>
                  <a:pt x="250" y="632"/>
                  <a:pt x="0" y="0"/>
                </a:cubicBezTo>
                <a:cubicBezTo>
                  <a:pt x="284" y="549"/>
                  <a:pt x="858" y="926"/>
                  <a:pt x="1515" y="926"/>
                </a:cubicBezTo>
                <a:lnTo>
                  <a:pt x="9880" y="926"/>
                </a:lnTo>
                <a:lnTo>
                  <a:pt x="9880" y="1083"/>
                </a:lnTo>
                <a:close/>
              </a:path>
            </a:pathLst>
          </a:custGeom>
          <a:solidFill>
            <a:schemeClr val="tx2"/>
          </a:solidFill>
          <a:ln w="9525">
            <a:noFill/>
          </a:ln>
        </p:spPr>
        <p:txBody>
          <a:bodyPr/>
          <a:lstStyle/>
          <a:p>
            <a:endParaRPr lang="zh-CN" altLang="en-US"/>
          </a:p>
        </p:txBody>
      </p:sp>
      <p:sp>
        <p:nvSpPr>
          <p:cNvPr id="56328" name="Oval 7"/>
          <p:cNvSpPr/>
          <p:nvPr/>
        </p:nvSpPr>
        <p:spPr>
          <a:xfrm>
            <a:off x="844550" y="2339975"/>
            <a:ext cx="1182688" cy="1182688"/>
          </a:xfrm>
          <a:prstGeom prst="ellipse">
            <a:avLst/>
          </a:prstGeom>
          <a:solidFill>
            <a:schemeClr val="accent1"/>
          </a:solidFill>
          <a:ln w="9525">
            <a:noFill/>
          </a:ln>
        </p:spPr>
        <p:txBody>
          <a:bodyPr wrap="square" anchor="t"/>
          <a:lstStyle/>
          <a:p>
            <a:endParaRPr lang="zh-CN" altLang="en-US" dirty="0">
              <a:solidFill>
                <a:srgbClr val="000000"/>
              </a:solidFill>
              <a:latin typeface="Calibri" panose="020F0502020204030204" charset="0"/>
              <a:ea typeface="宋体" panose="02010600030101010101" pitchFamily="2" charset="-122"/>
              <a:sym typeface="宋体" panose="02010600030101010101" pitchFamily="2" charset="-122"/>
            </a:endParaRPr>
          </a:p>
        </p:txBody>
      </p:sp>
      <p:sp>
        <p:nvSpPr>
          <p:cNvPr id="56329" name="直接连接符 8"/>
          <p:cNvSpPr/>
          <p:nvPr/>
        </p:nvSpPr>
        <p:spPr>
          <a:xfrm>
            <a:off x="890588" y="3670300"/>
            <a:ext cx="2736850" cy="1588"/>
          </a:xfrm>
          <a:prstGeom prst="line">
            <a:avLst/>
          </a:prstGeom>
          <a:ln w="12700" cap="flat" cmpd="sng">
            <a:solidFill>
              <a:schemeClr val="tx1"/>
            </a:solidFill>
            <a:prstDash val="solid"/>
            <a:bevel/>
            <a:headEnd type="none" w="med" len="med"/>
            <a:tailEnd type="none" w="med" len="med"/>
          </a:ln>
        </p:spPr>
      </p:sp>
      <p:sp>
        <p:nvSpPr>
          <p:cNvPr id="56330" name="文本框 11"/>
          <p:cNvSpPr/>
          <p:nvPr/>
        </p:nvSpPr>
        <p:spPr>
          <a:xfrm>
            <a:off x="482600" y="4057650"/>
            <a:ext cx="3546475" cy="584200"/>
          </a:xfrm>
          <a:prstGeom prst="rect">
            <a:avLst/>
          </a:prstGeom>
          <a:noFill/>
          <a:ln w="9525">
            <a:noFill/>
          </a:ln>
        </p:spPr>
        <p:txBody>
          <a:bodyPr wrap="square" anchor="t">
            <a:spAutoFit/>
          </a:bodyPr>
          <a:lstStyle/>
          <a:p>
            <a:pPr algn="ctr"/>
            <a:r>
              <a:rPr lang="zh-CN" altLang="en-US" sz="3200" b="1" dirty="0">
                <a:solidFill>
                  <a:srgbClr val="C80000"/>
                </a:solidFill>
                <a:latin typeface="微软雅黑" panose="020B0503020204020204" pitchFamily="34" charset="-122"/>
                <a:ea typeface="微软雅黑" panose="020B0503020204020204" pitchFamily="34" charset="-122"/>
              </a:rPr>
              <a:t>组织纪律</a:t>
            </a:r>
          </a:p>
        </p:txBody>
      </p:sp>
      <p:sp>
        <p:nvSpPr>
          <p:cNvPr id="56331" name="矩形 12"/>
          <p:cNvSpPr/>
          <p:nvPr/>
        </p:nvSpPr>
        <p:spPr>
          <a:xfrm>
            <a:off x="2062163" y="2817813"/>
            <a:ext cx="1668462" cy="522287"/>
          </a:xfrm>
          <a:prstGeom prst="rect">
            <a:avLst/>
          </a:prstGeom>
          <a:noFill/>
          <a:ln w="9525">
            <a:noFill/>
          </a:ln>
        </p:spPr>
        <p:txBody>
          <a:bodyPr wrap="square" anchor="t">
            <a:spAutoFit/>
          </a:bodyPr>
          <a:lstStyle/>
          <a:p>
            <a:pPr algn="ctr"/>
            <a:r>
              <a:rPr lang="zh-CN" altLang="en-US" sz="28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第七章</a:t>
            </a:r>
          </a:p>
        </p:txBody>
      </p:sp>
      <p:sp>
        <p:nvSpPr>
          <p:cNvPr id="56332" name="圆角矩形 13"/>
          <p:cNvSpPr/>
          <p:nvPr/>
        </p:nvSpPr>
        <p:spPr>
          <a:xfrm>
            <a:off x="4164013" y="1627188"/>
            <a:ext cx="1273175" cy="2198687"/>
          </a:xfrm>
          <a:prstGeom prst="roundRect">
            <a:avLst>
              <a:gd name="adj" fmla="val 16667"/>
            </a:avLst>
          </a:prstGeom>
          <a:solidFill>
            <a:schemeClr val="accent1"/>
          </a:solidFill>
          <a:ln w="9525">
            <a:noFill/>
          </a:ln>
        </p:spPr>
        <p:txBody>
          <a:bodyPr anchor="ctr"/>
          <a:lstStyle/>
          <a:p>
            <a:pPr algn="ctr"/>
            <a:r>
              <a:rPr lang="zh-CN" altLang="en-US" sz="160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5种</a:t>
            </a:r>
          </a:p>
          <a:p>
            <a:pPr algn="ctr"/>
            <a:r>
              <a:rPr lang="zh-CN" altLang="en-US" sz="160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漏报行为</a:t>
            </a:r>
          </a:p>
        </p:txBody>
      </p:sp>
      <p:sp>
        <p:nvSpPr>
          <p:cNvPr id="56333" name="圆角矩形 15"/>
          <p:cNvSpPr/>
          <p:nvPr/>
        </p:nvSpPr>
        <p:spPr>
          <a:xfrm>
            <a:off x="4195763" y="1624013"/>
            <a:ext cx="7629525" cy="2193925"/>
          </a:xfrm>
          <a:prstGeom prst="roundRect">
            <a:avLst>
              <a:gd name="adj" fmla="val 16667"/>
            </a:avLst>
          </a:prstGeom>
          <a:noFill/>
          <a:ln w="12700" cap="flat" cmpd="sng">
            <a:solidFill>
              <a:schemeClr val="tx2"/>
            </a:solidFill>
            <a:prstDash val="solid"/>
            <a:bevel/>
            <a:headEnd type="none" w="med" len="med"/>
            <a:tailEnd type="none" w="med" len="med"/>
          </a:ln>
        </p:spPr>
        <p:txBody>
          <a:bodyPr wrap="square" anchor="t"/>
          <a:lstStyle/>
          <a:p>
            <a:endParaRPr lang="zh-CN" altLang="en-US" dirty="0">
              <a:solidFill>
                <a:srgbClr val="000000"/>
              </a:solidFill>
              <a:latin typeface="Calibri" panose="020F0502020204030204" charset="0"/>
              <a:ea typeface="宋体" panose="02010600030101010101" pitchFamily="2" charset="-122"/>
              <a:sym typeface="宋体" panose="02010600030101010101" pitchFamily="2" charset="-122"/>
            </a:endParaRPr>
          </a:p>
        </p:txBody>
      </p:sp>
      <p:sp>
        <p:nvSpPr>
          <p:cNvPr id="56334" name="圆角矩形 20"/>
          <p:cNvSpPr/>
          <p:nvPr/>
        </p:nvSpPr>
        <p:spPr>
          <a:xfrm>
            <a:off x="4164013" y="4016375"/>
            <a:ext cx="1273175" cy="2651125"/>
          </a:xfrm>
          <a:prstGeom prst="roundRect">
            <a:avLst>
              <a:gd name="adj" fmla="val 16667"/>
            </a:avLst>
          </a:prstGeom>
          <a:solidFill>
            <a:schemeClr val="accent1"/>
          </a:solidFill>
          <a:ln w="9525">
            <a:noFill/>
          </a:ln>
        </p:spPr>
        <p:txBody>
          <a:bodyPr anchor="ctr"/>
          <a:lstStyle/>
          <a:p>
            <a:pPr algn="ctr"/>
            <a:r>
              <a:rPr lang="zh-CN" altLang="en-US" sz="160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10种</a:t>
            </a:r>
          </a:p>
          <a:p>
            <a:pPr algn="ctr"/>
            <a:r>
              <a:rPr lang="zh-CN" altLang="en-US" sz="160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瞒报行为</a:t>
            </a:r>
          </a:p>
        </p:txBody>
      </p:sp>
      <p:sp>
        <p:nvSpPr>
          <p:cNvPr id="56335" name="圆角矩形 21"/>
          <p:cNvSpPr/>
          <p:nvPr/>
        </p:nvSpPr>
        <p:spPr>
          <a:xfrm>
            <a:off x="4203700" y="4021138"/>
            <a:ext cx="7635875" cy="2646362"/>
          </a:xfrm>
          <a:prstGeom prst="roundRect">
            <a:avLst>
              <a:gd name="adj" fmla="val 16667"/>
            </a:avLst>
          </a:prstGeom>
          <a:noFill/>
          <a:ln w="12700" cap="flat" cmpd="sng">
            <a:solidFill>
              <a:schemeClr val="tx2"/>
            </a:solidFill>
            <a:prstDash val="solid"/>
            <a:bevel/>
            <a:headEnd type="none" w="med" len="med"/>
            <a:tailEnd type="none" w="med" len="med"/>
          </a:ln>
        </p:spPr>
        <p:txBody>
          <a:bodyPr wrap="square" anchor="t"/>
          <a:lstStyle/>
          <a:p>
            <a:endParaRPr lang="zh-CN" altLang="en-US" dirty="0">
              <a:solidFill>
                <a:srgbClr val="000000"/>
              </a:solidFill>
              <a:latin typeface="Calibri" panose="020F0502020204030204" charset="0"/>
              <a:ea typeface="宋体" panose="02010600030101010101" pitchFamily="2" charset="-122"/>
              <a:sym typeface="宋体" panose="02010600030101010101" pitchFamily="2" charset="-122"/>
            </a:endParaRPr>
          </a:p>
        </p:txBody>
      </p:sp>
      <p:sp>
        <p:nvSpPr>
          <p:cNvPr id="56336" name="矩形 26"/>
          <p:cNvSpPr/>
          <p:nvPr/>
        </p:nvSpPr>
        <p:spPr>
          <a:xfrm>
            <a:off x="5508625" y="1841500"/>
            <a:ext cx="6283325" cy="1920875"/>
          </a:xfrm>
          <a:prstGeom prst="rect">
            <a:avLst/>
          </a:prstGeom>
          <a:noFill/>
          <a:ln w="9525">
            <a:noFill/>
          </a:ln>
        </p:spPr>
        <p:txBody>
          <a:bodyPr wrap="square" anchor="t">
            <a:spAutoFit/>
          </a:bodyPr>
          <a:lstStyle/>
          <a:p>
            <a:pPr algn="just"/>
            <a:r>
              <a:rPr lang="zh-CN" altLang="en-US" sz="12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第三条  查核结果与领导干部当年年度集中报告的个人有关事项内容不一致，有下列情形之一的，一般认定为漏报行为：</a:t>
            </a:r>
          </a:p>
          <a:p>
            <a:pPr algn="just"/>
            <a:r>
              <a:rPr lang="zh-CN" altLang="en-US" sz="12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（一）未报告本人持有往来港澳通行证、因私持有大陆居民往来台湾通行证或者因私往来港澳、台湾情况的；</a:t>
            </a:r>
          </a:p>
          <a:p>
            <a:pPr algn="just"/>
            <a:r>
              <a:rPr lang="zh-CN" altLang="en-US" sz="12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（二）少报告房产面积或者未报告车库、车位、储藏间的；</a:t>
            </a:r>
          </a:p>
          <a:p>
            <a:pPr algn="just"/>
            <a:r>
              <a:rPr lang="zh-CN" altLang="en-US" sz="12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（三）少报告持有股票、基金、投资型保险金额等情况的；</a:t>
            </a:r>
          </a:p>
          <a:p>
            <a:pPr algn="just"/>
            <a:r>
              <a:rPr lang="zh-CN" altLang="en-US" sz="12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（四）少报告投资非上市股份有限公司、有限责任公司或者注册个体工商户、个人独资企业、合伙企业的投资金额等情况的；</a:t>
            </a:r>
          </a:p>
          <a:p>
            <a:pPr algn="just"/>
            <a:r>
              <a:rPr lang="zh-CN" altLang="en-US" sz="12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（五）存在其他漏报情形的。</a:t>
            </a:r>
          </a:p>
          <a:p>
            <a:pPr algn="just"/>
            <a:endParaRPr lang="zh-CN" altLang="en-US" sz="1200" b="1" dirty="0">
              <a:solidFill>
                <a:srgbClr val="BE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6337" name="矩形 27"/>
          <p:cNvSpPr/>
          <p:nvPr/>
        </p:nvSpPr>
        <p:spPr>
          <a:xfrm>
            <a:off x="5435600" y="4041775"/>
            <a:ext cx="6353175" cy="2651125"/>
          </a:xfrm>
          <a:prstGeom prst="rect">
            <a:avLst/>
          </a:prstGeom>
          <a:noFill/>
          <a:ln w="9525">
            <a:noFill/>
          </a:ln>
        </p:spPr>
        <p:txBody>
          <a:bodyPr wrap="square" anchor="t">
            <a:spAutoFit/>
          </a:bodyPr>
          <a:lstStyle/>
          <a:p>
            <a:pPr algn="just"/>
            <a:r>
              <a:rPr lang="zh-CN" altLang="en-US" sz="12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第四条  查核结果与领导干部当年年度集中报告的个人有关事项内容不一致，有下列情形之一的，一般认定为隐瞒不报行为：</a:t>
            </a:r>
          </a:p>
          <a:p>
            <a:pPr algn="just"/>
            <a:r>
              <a:rPr lang="zh-CN" altLang="en-US" sz="12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（一）未报告本人婚姻情况的；</a:t>
            </a:r>
          </a:p>
          <a:p>
            <a:pPr algn="just"/>
            <a:r>
              <a:rPr lang="zh-CN" altLang="en-US" sz="12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（二）未报告本人持有普通护照或者因私出国情况的；</a:t>
            </a:r>
          </a:p>
          <a:p>
            <a:pPr algn="just"/>
            <a:r>
              <a:rPr lang="zh-CN" altLang="en-US" sz="12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（三）未报告子女与外国人、无国籍人，或者与港澳、台湾居民通婚情况的；</a:t>
            </a:r>
          </a:p>
          <a:p>
            <a:pPr algn="just"/>
            <a:r>
              <a:rPr lang="zh-CN" altLang="en-US" sz="12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（四）未报告配偶、子女移居国（境）外或者虽未移居国（境）外但连续在国（境）外工作、生活一年以上情况的；</a:t>
            </a:r>
          </a:p>
          <a:p>
            <a:pPr algn="just"/>
            <a:r>
              <a:rPr lang="zh-CN" altLang="en-US" sz="12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（五）未报告配偶、子女及其配偶从业情况的；</a:t>
            </a:r>
          </a:p>
          <a:p>
            <a:pPr algn="just"/>
            <a:r>
              <a:rPr lang="zh-CN" altLang="en-US" sz="12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（六）未报告配偶、子女及其配偶被司法机关追究刑事责任情况的；</a:t>
            </a:r>
          </a:p>
          <a:p>
            <a:pPr algn="just"/>
            <a:r>
              <a:rPr lang="zh-CN" altLang="en-US" sz="12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（七）未报告房产1套以上（不含车库、车位、储藏间）的；</a:t>
            </a:r>
          </a:p>
          <a:p>
            <a:pPr algn="just"/>
            <a:r>
              <a:rPr lang="zh-CN" altLang="en-US" sz="12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（八）未报告持有股票、基金、投资型保险等情况的；</a:t>
            </a:r>
          </a:p>
          <a:p>
            <a:pPr algn="just"/>
            <a:r>
              <a:rPr lang="zh-CN" altLang="en-US" sz="12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（九）未报告投资非上市股份有限公司、有限责任公司或者注册个体工商户、个人独资企业、合伙企业等1家以上的；</a:t>
            </a:r>
          </a:p>
          <a:p>
            <a:pPr algn="just"/>
            <a:r>
              <a:rPr lang="zh-CN" altLang="en-US" sz="12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（十）存在其他隐瞒不报情形的。</a:t>
            </a:r>
          </a:p>
        </p:txBody>
      </p:sp>
      <p:sp>
        <p:nvSpPr>
          <p:cNvPr id="56338" name="灯片编号占位符 1"/>
          <p:cNvSpPr/>
          <p:nvPr/>
        </p:nvSpPr>
        <p:spPr>
          <a:xfrm>
            <a:off x="8610600" y="6356350"/>
            <a:ext cx="2743200" cy="365125"/>
          </a:xfrm>
          <a:prstGeom prst="rect">
            <a:avLst/>
          </a:prstGeom>
          <a:noFill/>
          <a:ln w="9525">
            <a:noFill/>
          </a:ln>
        </p:spPr>
        <p:txBody>
          <a:bodyPr anchor="ctr"/>
          <a:lstStyle/>
          <a:p>
            <a:pPr algn="r"/>
            <a:fld id="{9A0DB2DC-4C9A-4742-B13C-FB6460FD3503}" type="slidenum">
              <a:rPr lang="zh-CN" altLang="en-US" sz="1200" dirty="0">
                <a:solidFill>
                  <a:srgbClr val="898989"/>
                </a:solidFill>
                <a:latin typeface="Arial" panose="020B0604020202020204" pitchFamily="34" charset="0"/>
                <a:ea typeface="宋体" panose="02010600030101010101" pitchFamily="2" charset="-122"/>
              </a:rPr>
              <a:t>66</a:t>
            </a:fld>
            <a:endParaRPr lang="zh-CN" altLang="en-US" sz="1200" dirty="0">
              <a:solidFill>
                <a:srgbClr val="898989"/>
              </a:solidFill>
              <a:latin typeface="Arial" panose="020B0604020202020204" pitchFamily="34" charset="0"/>
              <a:ea typeface="宋体" panose="02010600030101010101" pitchFamily="2" charset="-122"/>
            </a:endParaRPr>
          </a:p>
        </p:txBody>
      </p:sp>
    </p:spTree>
  </p:cSld>
  <p:clrMapOvr>
    <a:masterClrMapping/>
  </p:clrMapOvr>
  <p:transition>
    <p:random/>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88923" y="246423"/>
            <a:ext cx="4103077" cy="675011"/>
          </a:xfrm>
          <a:prstGeom prst="rect">
            <a:avLst/>
          </a:prstGeom>
        </p:spPr>
      </p:pic>
      <p:cxnSp>
        <p:nvCxnSpPr>
          <p:cNvPr id="3" name="直接连接符 2"/>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060287" y="353095"/>
            <a:ext cx="5262188" cy="461665"/>
          </a:xfrm>
          <a:prstGeom prst="rect">
            <a:avLst/>
          </a:prstGeom>
        </p:spPr>
        <p:txBody>
          <a:bodyPr wrap="square">
            <a:spAutoFit/>
          </a:bodyPr>
          <a:lstStyle/>
          <a:p>
            <a:r>
              <a:rPr lang="zh-CN" altLang="en-US" sz="2400" b="1" dirty="0">
                <a:solidFill>
                  <a:schemeClr val="accent1"/>
                </a:solidFill>
                <a:latin typeface="微软雅黑" panose="020B0503020204020204" pitchFamily="34" charset="-122"/>
                <a:ea typeface="微软雅黑" panose="020B0503020204020204" pitchFamily="34" charset="-122"/>
              </a:rPr>
              <a:t>第三部分</a:t>
            </a:r>
            <a:r>
              <a:rPr lang="zh-CN" altLang="en-US" sz="2400" b="1" dirty="0" smtClean="0">
                <a:solidFill>
                  <a:schemeClr val="accent1"/>
                </a:solidFill>
                <a:latin typeface="微软雅黑" panose="020B0503020204020204" pitchFamily="34" charset="-122"/>
                <a:ea typeface="微软雅黑" panose="020B0503020204020204" pitchFamily="34" charset="-122"/>
              </a:rPr>
              <a:t>：分则</a:t>
            </a:r>
            <a:endParaRPr lang="zh-CN" altLang="en-US" sz="2400" b="1" dirty="0">
              <a:solidFill>
                <a:schemeClr val="accent1"/>
              </a:solidFill>
              <a:latin typeface="微软雅黑" panose="020B0503020204020204" pitchFamily="34" charset="-122"/>
              <a:ea typeface="微软雅黑" panose="020B0503020204020204" pitchFamily="34" charset="-122"/>
            </a:endParaRPr>
          </a:p>
        </p:txBody>
      </p:sp>
      <p:sp>
        <p:nvSpPr>
          <p:cNvPr id="5" name="Freeform 29"/>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6" name="矩形 5"/>
          <p:cNvSpPr>
            <a:spLocks noChangeAspect="1"/>
          </p:cNvSpPr>
          <p:nvPr/>
        </p:nvSpPr>
        <p:spPr>
          <a:xfrm>
            <a:off x="4458623" y="4139756"/>
            <a:ext cx="7065970" cy="2137429"/>
          </a:xfrm>
          <a:prstGeom prst="rect">
            <a:avLst/>
          </a:prstGeom>
          <a:solidFill>
            <a:schemeClr val="accent1"/>
          </a:solidFill>
          <a:ln>
            <a:noFill/>
          </a:ln>
          <a:effectLst>
            <a:outerShdw blurRad="889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89989" y="1610309"/>
            <a:ext cx="7401619" cy="2394131"/>
          </a:xfrm>
          <a:prstGeom prst="rect">
            <a:avLst/>
          </a:prstGeom>
          <a:solidFill>
            <a:schemeClr val="accent1"/>
          </a:solidFill>
          <a:ln>
            <a:noFill/>
          </a:ln>
          <a:effectLst>
            <a:outerShdw blurRad="889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9" name="矩形 8"/>
          <p:cNvSpPr/>
          <p:nvPr/>
        </p:nvSpPr>
        <p:spPr>
          <a:xfrm>
            <a:off x="1679657" y="1818323"/>
            <a:ext cx="5557932" cy="461665"/>
          </a:xfrm>
          <a:prstGeom prst="rect">
            <a:avLst/>
          </a:prstGeom>
        </p:spPr>
        <p:txBody>
          <a:bodyPr wrap="none">
            <a:spAutoFit/>
          </a:bodyPr>
          <a:lstStyle/>
          <a:p>
            <a:r>
              <a:rPr lang="en-US" altLang="zh-CN" sz="2400" b="1" dirty="0" smtClean="0">
                <a:solidFill>
                  <a:schemeClr val="accent4">
                    <a:lumMod val="40000"/>
                    <a:lumOff val="60000"/>
                  </a:schemeClr>
                </a:solidFill>
                <a:latin typeface="微软雅黑" panose="020B0503020204020204" pitchFamily="34" charset="-122"/>
                <a:ea typeface="微软雅黑" panose="020B0503020204020204" pitchFamily="34" charset="-122"/>
              </a:rPr>
              <a:t>2018</a:t>
            </a:r>
            <a:r>
              <a:rPr lang="zh-CN" altLang="en-US" sz="2400" b="1" dirty="0">
                <a:solidFill>
                  <a:schemeClr val="accent4">
                    <a:lumMod val="40000"/>
                    <a:lumOff val="60000"/>
                  </a:schemeClr>
                </a:solidFill>
                <a:latin typeface="微软雅黑" panose="020B0503020204020204" pitchFamily="34" charset="-122"/>
                <a:ea typeface="微软雅黑" panose="020B0503020204020204" pitchFamily="34" charset="-122"/>
              </a:rPr>
              <a:t>年</a:t>
            </a:r>
            <a:r>
              <a:rPr lang="zh-CN" altLang="en-US" sz="2400" b="1" dirty="0" smtClean="0">
                <a:solidFill>
                  <a:schemeClr val="accent4">
                    <a:lumMod val="40000"/>
                    <a:lumOff val="60000"/>
                  </a:schemeClr>
                </a:solidFill>
                <a:latin typeface="微软雅黑" panose="020B0503020204020204" pitchFamily="34" charset="-122"/>
                <a:ea typeface="微软雅黑" panose="020B0503020204020204" pitchFamily="34" charset="-122"/>
              </a:rPr>
              <a:t>条例：在第七十五条新增第二款</a:t>
            </a:r>
            <a:endParaRPr lang="zh-CN" altLang="en-US" sz="2400" b="1" dirty="0">
              <a:solidFill>
                <a:schemeClr val="accent4">
                  <a:lumMod val="40000"/>
                  <a:lumOff val="60000"/>
                </a:schemeClr>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674377" y="2433711"/>
            <a:ext cx="7162191" cy="343171"/>
          </a:xfrm>
          <a:prstGeom prst="rect">
            <a:avLst/>
          </a:prstGeom>
          <a:ln>
            <a:noFill/>
          </a:ln>
        </p:spPr>
        <p:txBody>
          <a:bodyPr wrap="square">
            <a:spAutoFit/>
          </a:bodyPr>
          <a:lstStyle>
            <a:defPPr>
              <a:defRPr lang="zh-CN"/>
            </a:defPPr>
            <a:lvl1pPr>
              <a:lnSpc>
                <a:spcPct val="150000"/>
              </a:lnSpc>
              <a:spcAft>
                <a:spcPts val="2000"/>
              </a:spcAft>
              <a:defRPr sz="1600">
                <a:solidFill>
                  <a:srgbClr val="591300"/>
                </a:solidFill>
                <a:latin typeface="微软雅黑" panose="020B0503020204020204" pitchFamily="34" charset="-122"/>
                <a:ea typeface="微软雅黑" panose="020B0503020204020204" pitchFamily="34" charset="-122"/>
              </a:defRPr>
            </a:lvl1pPr>
          </a:lstStyle>
          <a:p>
            <a:pPr>
              <a:lnSpc>
                <a:spcPts val="2100"/>
              </a:lnSpc>
            </a:pPr>
            <a:endParaRPr lang="zh-CN" altLang="en-US" dirty="0">
              <a:solidFill>
                <a:schemeClr val="bg1"/>
              </a:solidFill>
            </a:endParaRPr>
          </a:p>
        </p:txBody>
      </p:sp>
      <p:sp>
        <p:nvSpPr>
          <p:cNvPr id="13" name="任意多边形 12"/>
          <p:cNvSpPr/>
          <p:nvPr/>
        </p:nvSpPr>
        <p:spPr>
          <a:xfrm>
            <a:off x="4458623" y="4139756"/>
            <a:ext cx="863498" cy="2137428"/>
          </a:xfrm>
          <a:custGeom>
            <a:avLst/>
            <a:gdLst>
              <a:gd name="connsiteX0" fmla="*/ 0 w 863498"/>
              <a:gd name="connsiteY0" fmla="*/ 0 h 1965350"/>
              <a:gd name="connsiteX1" fmla="*/ 682193 w 863498"/>
              <a:gd name="connsiteY1" fmla="*/ 0 h 1965350"/>
              <a:gd name="connsiteX2" fmla="*/ 682193 w 863498"/>
              <a:gd name="connsiteY2" fmla="*/ 737416 h 1965350"/>
              <a:gd name="connsiteX3" fmla="*/ 863498 w 863498"/>
              <a:gd name="connsiteY3" fmla="*/ 982676 h 1965350"/>
              <a:gd name="connsiteX4" fmla="*/ 682193 w 863498"/>
              <a:gd name="connsiteY4" fmla="*/ 1227935 h 1965350"/>
              <a:gd name="connsiteX5" fmla="*/ 682193 w 863498"/>
              <a:gd name="connsiteY5" fmla="*/ 1965350 h 1965350"/>
              <a:gd name="connsiteX6" fmla="*/ 0 w 863498"/>
              <a:gd name="connsiteY6" fmla="*/ 1965350 h 1965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63498" h="1965350">
                <a:moveTo>
                  <a:pt x="0" y="0"/>
                </a:moveTo>
                <a:lnTo>
                  <a:pt x="682193" y="0"/>
                </a:lnTo>
                <a:lnTo>
                  <a:pt x="682193" y="737416"/>
                </a:lnTo>
                <a:lnTo>
                  <a:pt x="863498" y="982676"/>
                </a:lnTo>
                <a:lnTo>
                  <a:pt x="682193" y="1227935"/>
                </a:lnTo>
                <a:lnTo>
                  <a:pt x="682193" y="1965350"/>
                </a:lnTo>
                <a:lnTo>
                  <a:pt x="0" y="1965350"/>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553498" y="4238974"/>
            <a:ext cx="492443" cy="1938992"/>
          </a:xfrm>
          <a:prstGeom prst="rect">
            <a:avLst/>
          </a:prstGeom>
        </p:spPr>
        <p:txBody>
          <a:bodyPr wrap="none">
            <a:spAutoFit/>
          </a:bodyPr>
          <a:lstStyle/>
          <a:p>
            <a:pPr algn="ctr"/>
            <a:r>
              <a:rPr lang="zh-CN" altLang="en-US" sz="2400" b="1" dirty="0" smtClean="0">
                <a:solidFill>
                  <a:schemeClr val="bg1"/>
                </a:solidFill>
                <a:latin typeface="微软雅黑" panose="020B0503020204020204" pitchFamily="34" charset="-122"/>
                <a:ea typeface="微软雅黑" panose="020B0503020204020204" pitchFamily="34" charset="-122"/>
              </a:rPr>
              <a:t>第</a:t>
            </a:r>
            <a:endParaRPr lang="en-US" altLang="zh-CN" sz="2400" b="1" dirty="0" smtClean="0">
              <a:solidFill>
                <a:schemeClr val="bg1"/>
              </a:solidFill>
              <a:latin typeface="微软雅黑" panose="020B0503020204020204" pitchFamily="34" charset="-122"/>
              <a:ea typeface="微软雅黑" panose="020B0503020204020204" pitchFamily="34" charset="-122"/>
            </a:endParaRPr>
          </a:p>
          <a:p>
            <a:pPr algn="ctr"/>
            <a:r>
              <a:rPr lang="zh-CN" altLang="en-US" sz="2400" b="1" dirty="0" smtClean="0">
                <a:solidFill>
                  <a:schemeClr val="bg1"/>
                </a:solidFill>
                <a:latin typeface="微软雅黑" panose="020B0503020204020204" pitchFamily="34" charset="-122"/>
                <a:ea typeface="微软雅黑" panose="020B0503020204020204" pitchFamily="34" charset="-122"/>
              </a:rPr>
              <a:t>七</a:t>
            </a:r>
            <a:endParaRPr lang="en-US" altLang="zh-CN" sz="2400" b="1" dirty="0" smtClean="0">
              <a:solidFill>
                <a:schemeClr val="bg1"/>
              </a:solidFill>
              <a:latin typeface="微软雅黑" panose="020B0503020204020204" pitchFamily="34" charset="-122"/>
              <a:ea typeface="微软雅黑" panose="020B0503020204020204" pitchFamily="34" charset="-122"/>
            </a:endParaRPr>
          </a:p>
          <a:p>
            <a:pPr algn="ctr"/>
            <a:r>
              <a:rPr lang="zh-CN" altLang="en-US" sz="2400" b="1" dirty="0" smtClean="0">
                <a:solidFill>
                  <a:schemeClr val="bg1"/>
                </a:solidFill>
                <a:latin typeface="微软雅黑" panose="020B0503020204020204" pitchFamily="34" charset="-122"/>
                <a:ea typeface="微软雅黑" panose="020B0503020204020204" pitchFamily="34" charset="-122"/>
              </a:rPr>
              <a:t>十</a:t>
            </a:r>
            <a:endParaRPr lang="en-US" altLang="zh-CN" sz="2400" b="1" dirty="0" smtClean="0">
              <a:solidFill>
                <a:schemeClr val="bg1"/>
              </a:solidFill>
              <a:latin typeface="微软雅黑" panose="020B0503020204020204" pitchFamily="34" charset="-122"/>
              <a:ea typeface="微软雅黑" panose="020B0503020204020204" pitchFamily="34" charset="-122"/>
            </a:endParaRPr>
          </a:p>
          <a:p>
            <a:pPr algn="ctr"/>
            <a:r>
              <a:rPr lang="zh-CN" altLang="en-US" sz="2400" b="1" dirty="0" smtClean="0">
                <a:solidFill>
                  <a:schemeClr val="bg1"/>
                </a:solidFill>
                <a:latin typeface="微软雅黑" panose="020B0503020204020204" pitchFamily="34" charset="-122"/>
                <a:ea typeface="微软雅黑" panose="020B0503020204020204" pitchFamily="34" charset="-122"/>
              </a:rPr>
              <a:t>六</a:t>
            </a:r>
            <a:endParaRPr lang="en-US" altLang="zh-CN" sz="2400" b="1" dirty="0" smtClean="0">
              <a:solidFill>
                <a:schemeClr val="bg1"/>
              </a:solidFill>
              <a:latin typeface="微软雅黑" panose="020B0503020204020204" pitchFamily="34" charset="-122"/>
              <a:ea typeface="微软雅黑" panose="020B0503020204020204" pitchFamily="34" charset="-122"/>
            </a:endParaRPr>
          </a:p>
          <a:p>
            <a:pPr algn="ctr"/>
            <a:r>
              <a:rPr lang="zh-CN" altLang="en-US" sz="2400" b="1" dirty="0" smtClean="0">
                <a:solidFill>
                  <a:schemeClr val="bg1"/>
                </a:solidFill>
                <a:latin typeface="微软雅黑" panose="020B0503020204020204" pitchFamily="34" charset="-122"/>
                <a:ea typeface="微软雅黑" panose="020B0503020204020204" pitchFamily="34" charset="-122"/>
              </a:rPr>
              <a:t>条</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5322121" y="4204823"/>
            <a:ext cx="6139410" cy="2071370"/>
          </a:xfrm>
          <a:prstGeom prst="rect">
            <a:avLst/>
          </a:prstGeom>
          <a:ln>
            <a:noFill/>
          </a:ln>
        </p:spPr>
        <p:txBody>
          <a:bodyPr wrap="square">
            <a:spAutoFit/>
          </a:bodyPr>
          <a:lstStyle>
            <a:defPPr>
              <a:defRPr lang="zh-CN"/>
            </a:defPPr>
            <a:lvl1pPr>
              <a:lnSpc>
                <a:spcPct val="150000"/>
              </a:lnSpc>
              <a:spcAft>
                <a:spcPts val="2000"/>
              </a:spcAft>
              <a:defRPr sz="1600">
                <a:solidFill>
                  <a:srgbClr val="591300"/>
                </a:solidFill>
                <a:latin typeface="微软雅黑" panose="020B0503020204020204" pitchFamily="34" charset="-122"/>
                <a:ea typeface="微软雅黑" panose="020B0503020204020204" pitchFamily="34" charset="-122"/>
              </a:defRPr>
            </a:lvl1pPr>
          </a:lstStyle>
          <a:p>
            <a:pPr algn="just">
              <a:lnSpc>
                <a:spcPct val="100000"/>
              </a:lnSpc>
            </a:pPr>
            <a:r>
              <a:rPr lang="zh-CN" altLang="en-US" b="1" dirty="0">
                <a:solidFill>
                  <a:schemeClr val="bg1"/>
                </a:solidFill>
              </a:rPr>
              <a:t>在干部选拔任用工作中，</a:t>
            </a:r>
            <a:r>
              <a:rPr lang="zh-CN" altLang="en-US" b="1" dirty="0">
                <a:solidFill>
                  <a:srgbClr val="FFC000"/>
                </a:solidFill>
              </a:rPr>
              <a:t>有任人唯亲、排斥异己、封官许愿、说情干预、跑官要官、突击提拔或者调整干部等</a:t>
            </a:r>
            <a:r>
              <a:rPr lang="zh-CN" altLang="en-US" b="1" dirty="0">
                <a:solidFill>
                  <a:schemeClr val="bg1"/>
                </a:solidFill>
              </a:rPr>
              <a:t>违反干部选拔任用规定行为，对直接责任者和领导责任者，情节较轻的，给予警告或者严重警告处分；情节较重的，给予撤销党内职务或者留党察看处分；情节严重的，给予开除党籍处分</a:t>
            </a:r>
            <a:r>
              <a:rPr lang="zh-CN" altLang="en-US" b="1" dirty="0" smtClean="0">
                <a:solidFill>
                  <a:schemeClr val="bg1"/>
                </a:solidFill>
              </a:rPr>
              <a:t>。</a:t>
            </a:r>
            <a:endParaRPr lang="zh-CN" altLang="en-US" b="1" dirty="0">
              <a:solidFill>
                <a:schemeClr val="bg1"/>
              </a:solidFill>
            </a:endParaRPr>
          </a:p>
          <a:p>
            <a:pPr algn="just">
              <a:lnSpc>
                <a:spcPct val="100000"/>
              </a:lnSpc>
            </a:pPr>
            <a:r>
              <a:rPr lang="zh-CN" altLang="en-US" b="1" dirty="0">
                <a:solidFill>
                  <a:schemeClr val="bg1"/>
                </a:solidFill>
              </a:rPr>
              <a:t>用人失察失误造成严重后果的，对直接责任者和领导责任者，依照前款规定处理。 </a:t>
            </a:r>
          </a:p>
        </p:txBody>
      </p:sp>
      <p:sp>
        <p:nvSpPr>
          <p:cNvPr id="7" name="TextBox 6"/>
          <p:cNvSpPr txBox="1"/>
          <p:nvPr/>
        </p:nvSpPr>
        <p:spPr>
          <a:xfrm>
            <a:off x="674376" y="2299739"/>
            <a:ext cx="7162191" cy="1599565"/>
          </a:xfrm>
          <a:prstGeom prst="rect">
            <a:avLst/>
          </a:prstGeom>
          <a:noFill/>
        </p:spPr>
        <p:txBody>
          <a:bodyPr wrap="square" rtlCol="0">
            <a:spAutoFit/>
          </a:bodyPr>
          <a:lstStyle/>
          <a:p>
            <a:pPr algn="just"/>
            <a:r>
              <a:rPr lang="zh-CN" altLang="en-US" sz="1400" b="1" dirty="0">
                <a:solidFill>
                  <a:schemeClr val="bg1"/>
                </a:solidFill>
                <a:latin typeface="微软雅黑" panose="020B0503020204020204" pitchFamily="34" charset="-122"/>
                <a:ea typeface="微软雅黑" panose="020B0503020204020204" pitchFamily="34" charset="-122"/>
              </a:rPr>
              <a:t>有下列行为之一的，给予警告或者严重警告处分；情节较重的，给予撤销党内职务或者留党察看处分；情节严重的，给予开除党籍处分</a:t>
            </a:r>
            <a:r>
              <a:rPr lang="zh-CN" altLang="en-US" sz="1400" b="1" dirty="0" smtClean="0">
                <a:solidFill>
                  <a:schemeClr val="bg1"/>
                </a:solidFill>
                <a:latin typeface="微软雅黑" panose="020B0503020204020204" pitchFamily="34" charset="-122"/>
                <a:ea typeface="微软雅黑" panose="020B0503020204020204" pitchFamily="34" charset="-122"/>
              </a:rPr>
              <a:t>：</a:t>
            </a:r>
            <a:endParaRPr lang="zh-CN" altLang="en-US" sz="1400" b="1" dirty="0">
              <a:solidFill>
                <a:schemeClr val="bg1"/>
              </a:solidFill>
              <a:latin typeface="微软雅黑" panose="020B0503020204020204" pitchFamily="34" charset="-122"/>
              <a:ea typeface="微软雅黑" panose="020B0503020204020204" pitchFamily="34" charset="-122"/>
            </a:endParaRPr>
          </a:p>
          <a:p>
            <a:pPr algn="just"/>
            <a:r>
              <a:rPr lang="zh-CN" altLang="en-US" sz="1400" b="1" dirty="0">
                <a:solidFill>
                  <a:schemeClr val="bg1"/>
                </a:solidFill>
                <a:latin typeface="微软雅黑" panose="020B0503020204020204" pitchFamily="34" charset="-122"/>
                <a:ea typeface="微软雅黑" panose="020B0503020204020204" pitchFamily="34" charset="-122"/>
              </a:rPr>
              <a:t>（一）在民主推荐、民主测评、组织考察和党内选举中搞拉票、助选等非组织活动的</a:t>
            </a:r>
            <a:r>
              <a:rPr lang="zh-CN" altLang="en-US" sz="1400" b="1" dirty="0" smtClean="0">
                <a:solidFill>
                  <a:schemeClr val="bg1"/>
                </a:solidFill>
                <a:latin typeface="微软雅黑" panose="020B0503020204020204" pitchFamily="34" charset="-122"/>
                <a:ea typeface="微软雅黑" panose="020B0503020204020204" pitchFamily="34" charset="-122"/>
              </a:rPr>
              <a:t>；</a:t>
            </a:r>
            <a:endParaRPr lang="zh-CN" altLang="en-US" sz="1400" b="1" dirty="0">
              <a:solidFill>
                <a:schemeClr val="bg1"/>
              </a:solidFill>
              <a:latin typeface="微软雅黑" panose="020B0503020204020204" pitchFamily="34" charset="-122"/>
              <a:ea typeface="微软雅黑" panose="020B0503020204020204" pitchFamily="34" charset="-122"/>
            </a:endParaRPr>
          </a:p>
          <a:p>
            <a:pPr algn="just"/>
            <a:r>
              <a:rPr lang="zh-CN" altLang="en-US" sz="1400" b="1" dirty="0">
                <a:solidFill>
                  <a:schemeClr val="bg1"/>
                </a:solidFill>
                <a:latin typeface="微软雅黑" panose="020B0503020204020204" pitchFamily="34" charset="-122"/>
                <a:ea typeface="微软雅黑" panose="020B0503020204020204" pitchFamily="34" charset="-122"/>
              </a:rPr>
              <a:t>（二）在法律规定的投票、选举活动中违背组织原则搞非组织活动，组织、怂恿、诱使他人投票、表决的</a:t>
            </a:r>
            <a:r>
              <a:rPr lang="zh-CN" altLang="en-US" sz="1400" b="1" dirty="0" smtClean="0">
                <a:solidFill>
                  <a:schemeClr val="bg1"/>
                </a:solidFill>
                <a:latin typeface="微软雅黑" panose="020B0503020204020204" pitchFamily="34" charset="-122"/>
                <a:ea typeface="微软雅黑" panose="020B0503020204020204" pitchFamily="34" charset="-122"/>
              </a:rPr>
              <a:t>；</a:t>
            </a:r>
            <a:endParaRPr lang="zh-CN" altLang="en-US" sz="1400" b="1" dirty="0">
              <a:solidFill>
                <a:schemeClr val="bg1"/>
              </a:solidFill>
              <a:latin typeface="微软雅黑" panose="020B0503020204020204" pitchFamily="34" charset="-122"/>
              <a:ea typeface="微软雅黑" panose="020B0503020204020204" pitchFamily="34" charset="-122"/>
            </a:endParaRPr>
          </a:p>
          <a:p>
            <a:pPr algn="just"/>
            <a:r>
              <a:rPr lang="zh-CN" altLang="en-US" sz="1400" b="1" dirty="0">
                <a:solidFill>
                  <a:schemeClr val="bg1"/>
                </a:solidFill>
                <a:latin typeface="微软雅黑" panose="020B0503020204020204" pitchFamily="34" charset="-122"/>
                <a:ea typeface="微软雅黑" panose="020B0503020204020204" pitchFamily="34" charset="-122"/>
              </a:rPr>
              <a:t>（三）在选举中进行其他违反党章、其他党内法规和有关章程活动的</a:t>
            </a:r>
            <a:r>
              <a:rPr lang="zh-CN" altLang="en-US" sz="1400" b="1" dirty="0" smtClean="0">
                <a:solidFill>
                  <a:schemeClr val="bg1"/>
                </a:solidFill>
                <a:latin typeface="微软雅黑" panose="020B0503020204020204" pitchFamily="34" charset="-122"/>
                <a:ea typeface="微软雅黑" panose="020B0503020204020204" pitchFamily="34" charset="-122"/>
              </a:rPr>
              <a:t>。</a:t>
            </a:r>
            <a:endParaRPr lang="zh-CN" altLang="en-US" sz="1400" b="1" dirty="0">
              <a:solidFill>
                <a:schemeClr val="bg1"/>
              </a:solidFill>
              <a:latin typeface="微软雅黑" panose="020B0503020204020204" pitchFamily="34" charset="-122"/>
              <a:ea typeface="微软雅黑" panose="020B0503020204020204" pitchFamily="34" charset="-122"/>
            </a:endParaRPr>
          </a:p>
          <a:p>
            <a:pPr algn="just"/>
            <a:r>
              <a:rPr lang="zh-CN" altLang="en-US" sz="1400" b="1" dirty="0">
                <a:solidFill>
                  <a:srgbClr val="FFC000"/>
                </a:solidFill>
                <a:latin typeface="微软雅黑" panose="020B0503020204020204" pitchFamily="34" charset="-122"/>
                <a:ea typeface="微软雅黑" panose="020B0503020204020204" pitchFamily="34" charset="-122"/>
              </a:rPr>
              <a:t>搞有组织的拉票贿选，或者用公款拉票贿选的，从重或者加重处分。 </a:t>
            </a:r>
          </a:p>
        </p:txBody>
      </p:sp>
    </p:spTree>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53" presetClass="entr" presetSubtype="16" fill="hold" grpId="0" nodeType="withEffect">
                                  <p:stCondLst>
                                    <p:cond delay="60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childTnLst>
                          </p:cTn>
                        </p:par>
                        <p:par>
                          <p:cTn id="15" fill="hold">
                            <p:stCondLst>
                              <p:cond delay="500"/>
                            </p:stCondLst>
                            <p:childTnLst>
                              <p:par>
                                <p:cTn id="16" presetID="23" presetClass="entr" presetSubtype="36"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p:cTn id="18" dur="750" fill="hold"/>
                                        <p:tgtEl>
                                          <p:spTgt spid="9"/>
                                        </p:tgtEl>
                                        <p:attrNameLst>
                                          <p:attrName>ppt_w</p:attrName>
                                        </p:attrNameLst>
                                      </p:cBhvr>
                                      <p:tavLst>
                                        <p:tav tm="0">
                                          <p:val>
                                            <p:strVal val="(6*min(max(#ppt_w*#ppt_h,.3),1)-7.4)/-.7*#ppt_w"/>
                                          </p:val>
                                        </p:tav>
                                        <p:tav tm="100000">
                                          <p:val>
                                            <p:strVal val="#ppt_w"/>
                                          </p:val>
                                        </p:tav>
                                      </p:tavLst>
                                    </p:anim>
                                    <p:anim calcmode="lin" valueType="num">
                                      <p:cBhvr>
                                        <p:cTn id="19" dur="750" fill="hold"/>
                                        <p:tgtEl>
                                          <p:spTgt spid="9"/>
                                        </p:tgtEl>
                                        <p:attrNameLst>
                                          <p:attrName>ppt_h</p:attrName>
                                        </p:attrNameLst>
                                      </p:cBhvr>
                                      <p:tavLst>
                                        <p:tav tm="0">
                                          <p:val>
                                            <p:strVal val="(6*min(max(#ppt_w*#ppt_h,.3),1)-7.4)/-.7*#ppt_h"/>
                                          </p:val>
                                        </p:tav>
                                        <p:tav tm="100000">
                                          <p:val>
                                            <p:strVal val="#ppt_h"/>
                                          </p:val>
                                        </p:tav>
                                      </p:tavLst>
                                    </p:anim>
                                    <p:anim calcmode="lin" valueType="num">
                                      <p:cBhvr>
                                        <p:cTn id="20" dur="750" fill="hold"/>
                                        <p:tgtEl>
                                          <p:spTgt spid="9"/>
                                        </p:tgtEl>
                                        <p:attrNameLst>
                                          <p:attrName>ppt_x</p:attrName>
                                        </p:attrNameLst>
                                      </p:cBhvr>
                                      <p:tavLst>
                                        <p:tav tm="0">
                                          <p:val>
                                            <p:fltVal val="0.5"/>
                                          </p:val>
                                        </p:tav>
                                        <p:tav tm="100000">
                                          <p:val>
                                            <p:strVal val="#ppt_x"/>
                                          </p:val>
                                        </p:tav>
                                      </p:tavLst>
                                    </p:anim>
                                    <p:anim calcmode="lin" valueType="num">
                                      <p:cBhvr>
                                        <p:cTn id="21" dur="750" fill="hold"/>
                                        <p:tgtEl>
                                          <p:spTgt spid="9"/>
                                        </p:tgtEl>
                                        <p:attrNameLst>
                                          <p:attrName>ppt_y</p:attrName>
                                        </p:attrNameLst>
                                      </p:cBhvr>
                                      <p:tavLst>
                                        <p:tav tm="0">
                                          <p:val>
                                            <p:strVal val="1+(6*min(max(#ppt_w*#ppt_h,.3),1)-7.4)/-.7*#ppt_h/2"/>
                                          </p:val>
                                        </p:tav>
                                        <p:tav tm="100000">
                                          <p:val>
                                            <p:strVal val="#ppt_y"/>
                                          </p:val>
                                        </p:tav>
                                      </p:tavLst>
                                    </p:anim>
                                  </p:childTnLst>
                                </p:cTn>
                              </p:par>
                            </p:childTnLst>
                          </p:cTn>
                        </p:par>
                        <p:par>
                          <p:cTn id="22" fill="hold">
                            <p:stCondLst>
                              <p:cond delay="1500"/>
                            </p:stCondLst>
                            <p:childTnLst>
                              <p:par>
                                <p:cTn id="23" presetID="53" presetClass="entr" presetSubtype="16" fill="hold" grpId="0" nodeType="afterEffect" nodePh="1">
                                  <p:stCondLst>
                                    <p:cond delay="0"/>
                                  </p:stCondLst>
                                  <p:endCondLst>
                                    <p:cond evt="begin" delay="0">
                                      <p:tn val="23"/>
                                    </p:cond>
                                  </p:endCondLst>
                                  <p:iterate type="lt">
                                    <p:tmPct val="10000"/>
                                  </p:iterate>
                                  <p:childTnLst>
                                    <p:set>
                                      <p:cBhvr>
                                        <p:cTn id="24" dur="1" fill="hold">
                                          <p:stCondLst>
                                            <p:cond delay="0"/>
                                          </p:stCondLst>
                                        </p:cTn>
                                        <p:tgtEl>
                                          <p:spTgt spid="10"/>
                                        </p:tgtEl>
                                        <p:attrNameLst>
                                          <p:attrName>style.visibility</p:attrName>
                                        </p:attrNameLst>
                                      </p:cBhvr>
                                      <p:to>
                                        <p:strVal val="visible"/>
                                      </p:to>
                                    </p:set>
                                    <p:anim calcmode="lin" valueType="num">
                                      <p:cBhvr>
                                        <p:cTn id="25" dur="250" fill="hold"/>
                                        <p:tgtEl>
                                          <p:spTgt spid="10"/>
                                        </p:tgtEl>
                                        <p:attrNameLst>
                                          <p:attrName>ppt_w</p:attrName>
                                        </p:attrNameLst>
                                      </p:cBhvr>
                                      <p:tavLst>
                                        <p:tav tm="0">
                                          <p:val>
                                            <p:fltVal val="0"/>
                                          </p:val>
                                        </p:tav>
                                        <p:tav tm="100000">
                                          <p:val>
                                            <p:strVal val="#ppt_w"/>
                                          </p:val>
                                        </p:tav>
                                      </p:tavLst>
                                    </p:anim>
                                    <p:anim calcmode="lin" valueType="num">
                                      <p:cBhvr>
                                        <p:cTn id="26" dur="250" fill="hold"/>
                                        <p:tgtEl>
                                          <p:spTgt spid="10"/>
                                        </p:tgtEl>
                                        <p:attrNameLst>
                                          <p:attrName>ppt_h</p:attrName>
                                        </p:attrNameLst>
                                      </p:cBhvr>
                                      <p:tavLst>
                                        <p:tav tm="0">
                                          <p:val>
                                            <p:fltVal val="0"/>
                                          </p:val>
                                        </p:tav>
                                        <p:tav tm="100000">
                                          <p:val>
                                            <p:strVal val="#ppt_h"/>
                                          </p:val>
                                        </p:tav>
                                      </p:tavLst>
                                    </p:anim>
                                    <p:animEffect transition="in" filter="fade">
                                      <p:cBhvr>
                                        <p:cTn id="27" dur="250"/>
                                        <p:tgtEl>
                                          <p:spTgt spid="10"/>
                                        </p:tgtEl>
                                      </p:cBhvr>
                                    </p:animEffect>
                                  </p:childTnLst>
                                </p:cTn>
                              </p:par>
                            </p:childTnLst>
                          </p:cTn>
                        </p:par>
                        <p:par>
                          <p:cTn id="28" fill="hold">
                            <p:stCondLst>
                              <p:cond delay="1000"/>
                            </p:stCondLst>
                            <p:childTnLst>
                              <p:par>
                                <p:cTn id="29" presetID="12" presetClass="entr" presetSubtype="8"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p:tgtEl>
                                          <p:spTgt spid="13"/>
                                        </p:tgtEl>
                                        <p:attrNameLst>
                                          <p:attrName>ppt_x</p:attrName>
                                        </p:attrNameLst>
                                      </p:cBhvr>
                                      <p:tavLst>
                                        <p:tav tm="0">
                                          <p:val>
                                            <p:strVal val="#ppt_x-#ppt_w*1.125000"/>
                                          </p:val>
                                        </p:tav>
                                        <p:tav tm="100000">
                                          <p:val>
                                            <p:strVal val="#ppt_x"/>
                                          </p:val>
                                        </p:tav>
                                      </p:tavLst>
                                    </p:anim>
                                    <p:animEffect transition="in" filter="wipe(right)">
                                      <p:cBhvr>
                                        <p:cTn id="32" dur="500"/>
                                        <p:tgtEl>
                                          <p:spTgt spid="13"/>
                                        </p:tgtEl>
                                      </p:cBhvr>
                                    </p:animEffect>
                                  </p:childTnLst>
                                </p:cTn>
                              </p:par>
                            </p:childTnLst>
                          </p:cTn>
                        </p:par>
                        <p:par>
                          <p:cTn id="33" fill="hold">
                            <p:stCondLst>
                              <p:cond delay="1500"/>
                            </p:stCondLst>
                            <p:childTnLst>
                              <p:par>
                                <p:cTn id="34" presetID="53" presetClass="entr" presetSubtype="16"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p:cTn id="36" dur="500" fill="hold"/>
                                        <p:tgtEl>
                                          <p:spTgt spid="14"/>
                                        </p:tgtEl>
                                        <p:attrNameLst>
                                          <p:attrName>ppt_w</p:attrName>
                                        </p:attrNameLst>
                                      </p:cBhvr>
                                      <p:tavLst>
                                        <p:tav tm="0">
                                          <p:val>
                                            <p:fltVal val="0"/>
                                          </p:val>
                                        </p:tav>
                                        <p:tav tm="100000">
                                          <p:val>
                                            <p:strVal val="#ppt_w"/>
                                          </p:val>
                                        </p:tav>
                                      </p:tavLst>
                                    </p:anim>
                                    <p:anim calcmode="lin" valueType="num">
                                      <p:cBhvr>
                                        <p:cTn id="37" dur="500" fill="hold"/>
                                        <p:tgtEl>
                                          <p:spTgt spid="14"/>
                                        </p:tgtEl>
                                        <p:attrNameLst>
                                          <p:attrName>ppt_h</p:attrName>
                                        </p:attrNameLst>
                                      </p:cBhvr>
                                      <p:tavLst>
                                        <p:tav tm="0">
                                          <p:val>
                                            <p:fltVal val="0"/>
                                          </p:val>
                                        </p:tav>
                                        <p:tav tm="100000">
                                          <p:val>
                                            <p:strVal val="#ppt_h"/>
                                          </p:val>
                                        </p:tav>
                                      </p:tavLst>
                                    </p:anim>
                                    <p:animEffect transition="in" filter="fade">
                                      <p:cBhvr>
                                        <p:cTn id="38" dur="500"/>
                                        <p:tgtEl>
                                          <p:spTgt spid="14"/>
                                        </p:tgtEl>
                                      </p:cBhvr>
                                    </p:animEffect>
                                  </p:childTnLst>
                                </p:cTn>
                              </p:par>
                            </p:childTnLst>
                          </p:cTn>
                        </p:par>
                        <p:par>
                          <p:cTn id="39" fill="hold">
                            <p:stCondLst>
                              <p:cond delay="2000"/>
                            </p:stCondLst>
                            <p:childTnLst>
                              <p:par>
                                <p:cTn id="40" presetID="53" presetClass="entr" presetSubtype="16" fill="hold" grpId="0" nodeType="afterEffect">
                                  <p:stCondLst>
                                    <p:cond delay="0"/>
                                  </p:stCondLst>
                                  <p:iterate type="lt">
                                    <p:tmPct val="10000"/>
                                  </p:iterate>
                                  <p:childTnLst>
                                    <p:set>
                                      <p:cBhvr>
                                        <p:cTn id="41" dur="1" fill="hold">
                                          <p:stCondLst>
                                            <p:cond delay="0"/>
                                          </p:stCondLst>
                                        </p:cTn>
                                        <p:tgtEl>
                                          <p:spTgt spid="19"/>
                                        </p:tgtEl>
                                        <p:attrNameLst>
                                          <p:attrName>style.visibility</p:attrName>
                                        </p:attrNameLst>
                                      </p:cBhvr>
                                      <p:to>
                                        <p:strVal val="visible"/>
                                      </p:to>
                                    </p:set>
                                    <p:anim calcmode="lin" valueType="num">
                                      <p:cBhvr>
                                        <p:cTn id="42" dur="250" fill="hold"/>
                                        <p:tgtEl>
                                          <p:spTgt spid="19"/>
                                        </p:tgtEl>
                                        <p:attrNameLst>
                                          <p:attrName>ppt_w</p:attrName>
                                        </p:attrNameLst>
                                      </p:cBhvr>
                                      <p:tavLst>
                                        <p:tav tm="0">
                                          <p:val>
                                            <p:fltVal val="0"/>
                                          </p:val>
                                        </p:tav>
                                        <p:tav tm="100000">
                                          <p:val>
                                            <p:strVal val="#ppt_w"/>
                                          </p:val>
                                        </p:tav>
                                      </p:tavLst>
                                    </p:anim>
                                    <p:anim calcmode="lin" valueType="num">
                                      <p:cBhvr>
                                        <p:cTn id="43" dur="250" fill="hold"/>
                                        <p:tgtEl>
                                          <p:spTgt spid="19"/>
                                        </p:tgtEl>
                                        <p:attrNameLst>
                                          <p:attrName>ppt_h</p:attrName>
                                        </p:attrNameLst>
                                      </p:cBhvr>
                                      <p:tavLst>
                                        <p:tav tm="0">
                                          <p:val>
                                            <p:fltVal val="0"/>
                                          </p:val>
                                        </p:tav>
                                        <p:tav tm="100000">
                                          <p:val>
                                            <p:strVal val="#ppt_h"/>
                                          </p:val>
                                        </p:tav>
                                      </p:tavLst>
                                    </p:anim>
                                    <p:animEffect transition="in" filter="fade">
                                      <p:cBhvr>
                                        <p:cTn id="44" dur="2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p:bldP spid="10" grpId="0"/>
      <p:bldP spid="13" grpId="0" animBg="1"/>
      <p:bldP spid="14" grpId="0"/>
      <p:bldP spid="19"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88923" y="246423"/>
            <a:ext cx="4103077" cy="675011"/>
          </a:xfrm>
          <a:prstGeom prst="rect">
            <a:avLst/>
          </a:prstGeom>
        </p:spPr>
      </p:pic>
      <p:cxnSp>
        <p:nvCxnSpPr>
          <p:cNvPr id="3" name="直接连接符 2"/>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060287" y="353095"/>
            <a:ext cx="5262188" cy="461665"/>
          </a:xfrm>
          <a:prstGeom prst="rect">
            <a:avLst/>
          </a:prstGeom>
        </p:spPr>
        <p:txBody>
          <a:bodyPr wrap="square">
            <a:spAutoFit/>
          </a:bodyPr>
          <a:lstStyle/>
          <a:p>
            <a:r>
              <a:rPr lang="zh-CN" altLang="en-US" sz="2400" b="1" dirty="0" smtClean="0">
                <a:solidFill>
                  <a:schemeClr val="accent1"/>
                </a:solidFill>
                <a:latin typeface="微软雅黑" panose="020B0503020204020204" pitchFamily="34" charset="-122"/>
                <a:ea typeface="微软雅黑" panose="020B0503020204020204" pitchFamily="34" charset="-122"/>
              </a:rPr>
              <a:t>第三部分：分则</a:t>
            </a:r>
            <a:endParaRPr lang="zh-CN" altLang="en-US" sz="2400" b="1" dirty="0">
              <a:solidFill>
                <a:srgbClr val="C00000"/>
              </a:solidFill>
              <a:latin typeface="微软雅黑" panose="020B0503020204020204" pitchFamily="34" charset="-122"/>
              <a:ea typeface="微软雅黑" panose="020B0503020204020204" pitchFamily="34" charset="-122"/>
            </a:endParaRPr>
          </a:p>
        </p:txBody>
      </p:sp>
      <p:sp>
        <p:nvSpPr>
          <p:cNvPr id="5" name="Freeform 29"/>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8468" y="1422753"/>
            <a:ext cx="6108358" cy="4999904"/>
          </a:xfrm>
          <a:prstGeom prst="rect">
            <a:avLst/>
          </a:prstGeom>
        </p:spPr>
      </p:pic>
      <p:pic>
        <p:nvPicPr>
          <p:cNvPr id="7" name="图片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9944" y="1422753"/>
            <a:ext cx="6108358" cy="4999904"/>
          </a:xfrm>
          <a:prstGeom prst="rect">
            <a:avLst/>
          </a:prstGeom>
        </p:spPr>
      </p:pic>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78316" y="1444208"/>
            <a:ext cx="6108358" cy="4999904"/>
          </a:xfrm>
          <a:prstGeom prst="rect">
            <a:avLst/>
          </a:prstGeom>
        </p:spPr>
      </p:pic>
      <p:sp>
        <p:nvSpPr>
          <p:cNvPr id="10" name="矩形 9"/>
          <p:cNvSpPr/>
          <p:nvPr/>
        </p:nvSpPr>
        <p:spPr>
          <a:xfrm>
            <a:off x="7607933" y="3246013"/>
            <a:ext cx="3963956" cy="923330"/>
          </a:xfrm>
          <a:prstGeom prst="rect">
            <a:avLst/>
          </a:prstGeom>
        </p:spPr>
        <p:txBody>
          <a:bodyPr wrap="square">
            <a:spAutoFit/>
          </a:bodyPr>
          <a:lstStyle/>
          <a:p>
            <a:r>
              <a:rPr lang="zh-CN" altLang="en-US" sz="5400" b="1" dirty="0" smtClean="0">
                <a:solidFill>
                  <a:srgbClr val="BE0000"/>
                </a:solidFill>
                <a:effectLst>
                  <a:outerShdw blurRad="203200" dist="152400" dir="2700000" algn="tl" rotWithShape="0">
                    <a:prstClr val="black">
                      <a:alpha val="60000"/>
                    </a:prstClr>
                  </a:outerShdw>
                </a:effectLst>
                <a:latin typeface="微软雅黑" panose="020B0503020204020204" pitchFamily="34" charset="-122"/>
                <a:ea typeface="微软雅黑" panose="020B0503020204020204" pitchFamily="34" charset="-122"/>
              </a:rPr>
              <a:t>廉洁纪律</a:t>
            </a:r>
            <a:endParaRPr lang="zh-CN" altLang="en-US" sz="5400" b="1" dirty="0">
              <a:solidFill>
                <a:srgbClr val="BE0000"/>
              </a:solidFill>
              <a:effectLst>
                <a:outerShdw blurRad="203200" dist="152400" dir="2700000" algn="tl" rotWithShape="0">
                  <a:prstClr val="black">
                    <a:alpha val="60000"/>
                  </a:prstClr>
                </a:outerShdw>
              </a:effectLst>
              <a:latin typeface="微软雅黑" panose="020B0503020204020204" pitchFamily="34" charset="-122"/>
              <a:ea typeface="微软雅黑" panose="020B0503020204020204" pitchFamily="34" charset="-122"/>
            </a:endParaRPr>
          </a:p>
        </p:txBody>
      </p:sp>
      <p:sp>
        <p:nvSpPr>
          <p:cNvPr id="14" name="Freeform 29"/>
          <p:cNvSpPr/>
          <p:nvPr/>
        </p:nvSpPr>
        <p:spPr bwMode="auto">
          <a:xfrm>
            <a:off x="1852982" y="2290208"/>
            <a:ext cx="1622779" cy="1417470"/>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FC000"/>
              </a:gs>
              <a:gs pos="50000">
                <a:schemeClr val="bg1"/>
              </a:gs>
              <a:gs pos="50000">
                <a:srgbClr val="F2B800"/>
              </a:gs>
              <a:gs pos="100000">
                <a:srgbClr val="FFFF00"/>
              </a:gs>
            </a:gsLst>
            <a:lin ang="5400000" scaled="1"/>
          </a:gradFill>
          <a:ln>
            <a:noFill/>
          </a:ln>
          <a:effectLst>
            <a:outerShdw blurRad="152400" dist="152400" dir="2700000" algn="tl" rotWithShape="0">
              <a:prstClr val="black">
                <a:alpha val="60000"/>
              </a:prstClr>
            </a:outerShdw>
          </a:effectLst>
        </p:spPr>
        <p:txBody>
          <a:bodyPr vert="horz" wrap="square" lIns="91440" tIns="45720" rIns="91440" bIns="45720" numCol="1" anchor="t" anchorCtr="0" compatLnSpc="1"/>
          <a:lstStyle/>
          <a:p>
            <a:endParaRPr lang="zh-CN" altLang="en-US">
              <a:noFill/>
            </a:endParaRPr>
          </a:p>
        </p:txBody>
      </p:sp>
    </p:spTree>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7 -3.7037E-6 L 0.18997 -3.7037E-6 "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16"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fltVal val="0"/>
                                          </p:val>
                                        </p:tav>
                                        <p:tav tm="100000">
                                          <p:val>
                                            <p:strVal val="#ppt_w"/>
                                          </p:val>
                                        </p:tav>
                                      </p:tavLst>
                                    </p:anim>
                                    <p:anim calcmode="lin" valueType="num">
                                      <p:cBhvr>
                                        <p:cTn id="15" dur="500" fill="hold"/>
                                        <p:tgtEl>
                                          <p:spTgt spid="3"/>
                                        </p:tgtEl>
                                        <p:attrNameLst>
                                          <p:attrName>ppt_h</p:attrName>
                                        </p:attrNameLst>
                                      </p:cBhvr>
                                      <p:tavLst>
                                        <p:tav tm="0">
                                          <p:val>
                                            <p:fltVal val="0"/>
                                          </p:val>
                                        </p:tav>
                                        <p:tav tm="100000">
                                          <p:val>
                                            <p:strVal val="#ppt_h"/>
                                          </p:val>
                                        </p:tav>
                                      </p:tavLst>
                                    </p:anim>
                                    <p:animEffect transition="in" filter="fade">
                                      <p:cBhvr>
                                        <p:cTn id="16" dur="500"/>
                                        <p:tgtEl>
                                          <p:spTgt spid="3"/>
                                        </p:tgtEl>
                                      </p:cBhvr>
                                    </p:animEffect>
                                  </p:childTnLst>
                                </p:cTn>
                              </p:par>
                              <p:par>
                                <p:cTn id="17" presetID="35" presetClass="path" presetSubtype="0" accel="50000" decel="50000" fill="hold" nodeType="withEffect">
                                  <p:stCondLst>
                                    <p:cond delay="0"/>
                                  </p:stCondLst>
                                  <p:childTnLst>
                                    <p:animMotion origin="layout" path="M 0 -3.7037E-6 L -0.41185 -3.7037E-6 " pathEditMode="relative" rAng="0" ptsTypes="AA">
                                      <p:cBhvr>
                                        <p:cTn id="18" dur="1000" spd="-100000" fill="hold"/>
                                        <p:tgtEl>
                                          <p:spTgt spid="3"/>
                                        </p:tgtEl>
                                        <p:attrNameLst>
                                          <p:attrName>ppt_x</p:attrName>
                                          <p:attrName>ppt_y</p:attrName>
                                        </p:attrNameLst>
                                      </p:cBhvr>
                                      <p:rCtr x="-20599" y="0"/>
                                    </p:animMotion>
                                  </p:childTnLst>
                                </p:cTn>
                              </p:par>
                            </p:childTnLst>
                          </p:cTn>
                        </p:par>
                        <p:par>
                          <p:cTn id="19" fill="hold">
                            <p:stCondLst>
                              <p:cond delay="500"/>
                            </p:stCondLst>
                            <p:childTnLst>
                              <p:par>
                                <p:cTn id="20" presetID="53" presetClass="entr" presetSubtype="16"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250" fill="hold"/>
                                        <p:tgtEl>
                                          <p:spTgt spid="5"/>
                                        </p:tgtEl>
                                        <p:attrNameLst>
                                          <p:attrName>ppt_w</p:attrName>
                                        </p:attrNameLst>
                                      </p:cBhvr>
                                      <p:tavLst>
                                        <p:tav tm="0">
                                          <p:val>
                                            <p:fltVal val="0"/>
                                          </p:val>
                                        </p:tav>
                                        <p:tav tm="100000">
                                          <p:val>
                                            <p:strVal val="#ppt_w"/>
                                          </p:val>
                                        </p:tav>
                                      </p:tavLst>
                                    </p:anim>
                                    <p:anim calcmode="lin" valueType="num">
                                      <p:cBhvr>
                                        <p:cTn id="23" dur="250" fill="hold"/>
                                        <p:tgtEl>
                                          <p:spTgt spid="5"/>
                                        </p:tgtEl>
                                        <p:attrNameLst>
                                          <p:attrName>ppt_h</p:attrName>
                                        </p:attrNameLst>
                                      </p:cBhvr>
                                      <p:tavLst>
                                        <p:tav tm="0">
                                          <p:val>
                                            <p:fltVal val="0"/>
                                          </p:val>
                                        </p:tav>
                                        <p:tav tm="100000">
                                          <p:val>
                                            <p:strVal val="#ppt_h"/>
                                          </p:val>
                                        </p:tav>
                                      </p:tavLst>
                                    </p:anim>
                                    <p:animEffect transition="in" filter="fade">
                                      <p:cBhvr>
                                        <p:cTn id="24" dur="250"/>
                                        <p:tgtEl>
                                          <p:spTgt spid="5"/>
                                        </p:tgtEl>
                                      </p:cBhvr>
                                    </p:animEffect>
                                  </p:childTnLst>
                                </p:cTn>
                              </p:par>
                              <p:par>
                                <p:cTn id="25" presetID="6" presetClass="emph" presetSubtype="0" decel="100000" fill="hold" grpId="1" nodeType="withEffect">
                                  <p:stCondLst>
                                    <p:cond delay="200"/>
                                  </p:stCondLst>
                                  <p:childTnLst>
                                    <p:animScale>
                                      <p:cBhvr>
                                        <p:cTn id="26" dur="250" fill="hold"/>
                                        <p:tgtEl>
                                          <p:spTgt spid="5"/>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5"/>
                                        </p:tgtEl>
                                      </p:cBhvr>
                                      <p:by x="83000" y="83000"/>
                                    </p:animScale>
                                  </p:childTnLst>
                                </p:cTn>
                              </p:par>
                            </p:childTnLst>
                          </p:cTn>
                        </p:par>
                        <p:par>
                          <p:cTn id="29" fill="hold">
                            <p:stCondLst>
                              <p:cond delay="1000"/>
                            </p:stCondLst>
                            <p:childTnLst>
                              <p:par>
                                <p:cTn id="30" presetID="53" presetClass="entr" presetSubtype="16" fill="hold" grpId="0" nodeType="after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p:cTn id="32" dur="500" fill="hold"/>
                                        <p:tgtEl>
                                          <p:spTgt spid="4"/>
                                        </p:tgtEl>
                                        <p:attrNameLst>
                                          <p:attrName>ppt_w</p:attrName>
                                        </p:attrNameLst>
                                      </p:cBhvr>
                                      <p:tavLst>
                                        <p:tav tm="0">
                                          <p:val>
                                            <p:fltVal val="0"/>
                                          </p:val>
                                        </p:tav>
                                        <p:tav tm="100000">
                                          <p:val>
                                            <p:strVal val="#ppt_w"/>
                                          </p:val>
                                        </p:tav>
                                      </p:tavLst>
                                    </p:anim>
                                    <p:anim calcmode="lin" valueType="num">
                                      <p:cBhvr>
                                        <p:cTn id="33" dur="500" fill="hold"/>
                                        <p:tgtEl>
                                          <p:spTgt spid="4"/>
                                        </p:tgtEl>
                                        <p:attrNameLst>
                                          <p:attrName>ppt_h</p:attrName>
                                        </p:attrNameLst>
                                      </p:cBhvr>
                                      <p:tavLst>
                                        <p:tav tm="0">
                                          <p:val>
                                            <p:fltVal val="0"/>
                                          </p:val>
                                        </p:tav>
                                        <p:tav tm="100000">
                                          <p:val>
                                            <p:strVal val="#ppt_h"/>
                                          </p:val>
                                        </p:tav>
                                      </p:tavLst>
                                    </p:anim>
                                    <p:animEffect transition="in" filter="fade">
                                      <p:cBhvr>
                                        <p:cTn id="34" dur="500"/>
                                        <p:tgtEl>
                                          <p:spTgt spid="4"/>
                                        </p:tgtEl>
                                      </p:cBhvr>
                                    </p:animEffect>
                                  </p:childTnLst>
                                </p:cTn>
                              </p:par>
                              <p:par>
                                <p:cTn id="35" presetID="35" presetClass="path" presetSubtype="0" accel="50000" decel="50000" fill="hold" grpId="1" nodeType="withEffect">
                                  <p:stCondLst>
                                    <p:cond delay="0"/>
                                  </p:stCondLst>
                                  <p:childTnLst>
                                    <p:animMotion origin="layout" path="M -4.375E-6 -3.7037E-6 L -0.30273 -3.7037E-6 " pathEditMode="relative" rAng="0" ptsTypes="AA">
                                      <p:cBhvr>
                                        <p:cTn id="36" dur="1000" spd="-100000" fill="hold"/>
                                        <p:tgtEl>
                                          <p:spTgt spid="4"/>
                                        </p:tgtEl>
                                        <p:attrNameLst>
                                          <p:attrName>ppt_x</p:attrName>
                                          <p:attrName>ppt_y</p:attrName>
                                        </p:attrNameLst>
                                      </p:cBhvr>
                                      <p:rCtr x="-15143" y="0"/>
                                    </p:animMotion>
                                  </p:childTnLst>
                                </p:cTn>
                              </p:par>
                            </p:childTnLst>
                          </p:cTn>
                        </p:par>
                        <p:par>
                          <p:cTn id="37" fill="hold">
                            <p:stCondLst>
                              <p:cond delay="1500"/>
                            </p:stCondLst>
                            <p:childTnLst>
                              <p:par>
                                <p:cTn id="38" presetID="53" presetClass="entr" presetSubtype="16" fill="hold" nodeType="afterEffect">
                                  <p:stCondLst>
                                    <p:cond delay="0"/>
                                  </p:stCondLst>
                                  <p:childTnLst>
                                    <p:set>
                                      <p:cBhvr>
                                        <p:cTn id="39" dur="1" fill="hold">
                                          <p:stCondLst>
                                            <p:cond delay="0"/>
                                          </p:stCondLst>
                                        </p:cTn>
                                        <p:tgtEl>
                                          <p:spTgt spid="6"/>
                                        </p:tgtEl>
                                        <p:attrNameLst>
                                          <p:attrName>style.visibility</p:attrName>
                                        </p:attrNameLst>
                                      </p:cBhvr>
                                      <p:to>
                                        <p:strVal val="visible"/>
                                      </p:to>
                                    </p:set>
                                    <p:anim calcmode="lin" valueType="num">
                                      <p:cBhvr>
                                        <p:cTn id="40" dur="500" fill="hold"/>
                                        <p:tgtEl>
                                          <p:spTgt spid="6"/>
                                        </p:tgtEl>
                                        <p:attrNameLst>
                                          <p:attrName>ppt_w</p:attrName>
                                        </p:attrNameLst>
                                      </p:cBhvr>
                                      <p:tavLst>
                                        <p:tav tm="0">
                                          <p:val>
                                            <p:fltVal val="0"/>
                                          </p:val>
                                        </p:tav>
                                        <p:tav tm="100000">
                                          <p:val>
                                            <p:strVal val="#ppt_w"/>
                                          </p:val>
                                        </p:tav>
                                      </p:tavLst>
                                    </p:anim>
                                    <p:anim calcmode="lin" valueType="num">
                                      <p:cBhvr>
                                        <p:cTn id="41" dur="500" fill="hold"/>
                                        <p:tgtEl>
                                          <p:spTgt spid="6"/>
                                        </p:tgtEl>
                                        <p:attrNameLst>
                                          <p:attrName>ppt_h</p:attrName>
                                        </p:attrNameLst>
                                      </p:cBhvr>
                                      <p:tavLst>
                                        <p:tav tm="0">
                                          <p:val>
                                            <p:fltVal val="0"/>
                                          </p:val>
                                        </p:tav>
                                        <p:tav tm="100000">
                                          <p:val>
                                            <p:strVal val="#ppt_h"/>
                                          </p:val>
                                        </p:tav>
                                      </p:tavLst>
                                    </p:anim>
                                    <p:animEffect transition="in" filter="fade">
                                      <p:cBhvr>
                                        <p:cTn id="42" dur="500"/>
                                        <p:tgtEl>
                                          <p:spTgt spid="6"/>
                                        </p:tgtEl>
                                      </p:cBhvr>
                                    </p:animEffect>
                                  </p:childTnLst>
                                </p:cTn>
                              </p:par>
                              <p:par>
                                <p:cTn id="43" presetID="35" presetClass="path" presetSubtype="0" accel="50000" decel="50000" fill="hold" nodeType="withEffect">
                                  <p:stCondLst>
                                    <p:cond delay="0"/>
                                  </p:stCondLst>
                                  <p:childTnLst>
                                    <p:animMotion origin="layout" path="M 1.45833E-6 -7.40741E-7 L 0.42526 -7.40741E-7 " pathEditMode="relative" rAng="0" ptsTypes="AA">
                                      <p:cBhvr>
                                        <p:cTn id="44" dur="1000" spd="-100000" fill="hold"/>
                                        <p:tgtEl>
                                          <p:spTgt spid="6"/>
                                        </p:tgtEl>
                                        <p:attrNameLst>
                                          <p:attrName>ppt_x</p:attrName>
                                          <p:attrName>ppt_y</p:attrName>
                                        </p:attrNameLst>
                                      </p:cBhvr>
                                      <p:rCtr x="21263" y="0"/>
                                    </p:animMotion>
                                  </p:childTnLst>
                                </p:cTn>
                              </p:par>
                              <p:par>
                                <p:cTn id="45" presetID="53" presetClass="entr" presetSubtype="16" fill="hold" nodeType="withEffect">
                                  <p:stCondLst>
                                    <p:cond delay="300"/>
                                  </p:stCondLst>
                                  <p:childTnLst>
                                    <p:set>
                                      <p:cBhvr>
                                        <p:cTn id="46" dur="1" fill="hold">
                                          <p:stCondLst>
                                            <p:cond delay="0"/>
                                          </p:stCondLst>
                                        </p:cTn>
                                        <p:tgtEl>
                                          <p:spTgt spid="7"/>
                                        </p:tgtEl>
                                        <p:attrNameLst>
                                          <p:attrName>style.visibility</p:attrName>
                                        </p:attrNameLst>
                                      </p:cBhvr>
                                      <p:to>
                                        <p:strVal val="visible"/>
                                      </p:to>
                                    </p:set>
                                    <p:anim calcmode="lin" valueType="num">
                                      <p:cBhvr>
                                        <p:cTn id="47" dur="500" fill="hold"/>
                                        <p:tgtEl>
                                          <p:spTgt spid="7"/>
                                        </p:tgtEl>
                                        <p:attrNameLst>
                                          <p:attrName>ppt_w</p:attrName>
                                        </p:attrNameLst>
                                      </p:cBhvr>
                                      <p:tavLst>
                                        <p:tav tm="0">
                                          <p:val>
                                            <p:fltVal val="0"/>
                                          </p:val>
                                        </p:tav>
                                        <p:tav tm="100000">
                                          <p:val>
                                            <p:strVal val="#ppt_w"/>
                                          </p:val>
                                        </p:tav>
                                      </p:tavLst>
                                    </p:anim>
                                    <p:anim calcmode="lin" valueType="num">
                                      <p:cBhvr>
                                        <p:cTn id="48" dur="500" fill="hold"/>
                                        <p:tgtEl>
                                          <p:spTgt spid="7"/>
                                        </p:tgtEl>
                                        <p:attrNameLst>
                                          <p:attrName>ppt_h</p:attrName>
                                        </p:attrNameLst>
                                      </p:cBhvr>
                                      <p:tavLst>
                                        <p:tav tm="0">
                                          <p:val>
                                            <p:fltVal val="0"/>
                                          </p:val>
                                        </p:tav>
                                        <p:tav tm="100000">
                                          <p:val>
                                            <p:strVal val="#ppt_h"/>
                                          </p:val>
                                        </p:tav>
                                      </p:tavLst>
                                    </p:anim>
                                    <p:animEffect transition="in" filter="fade">
                                      <p:cBhvr>
                                        <p:cTn id="49" dur="500"/>
                                        <p:tgtEl>
                                          <p:spTgt spid="7"/>
                                        </p:tgtEl>
                                      </p:cBhvr>
                                    </p:animEffect>
                                  </p:childTnLst>
                                </p:cTn>
                              </p:par>
                              <p:par>
                                <p:cTn id="50" presetID="35" presetClass="path" presetSubtype="0" accel="50000" decel="50000" fill="hold" nodeType="withEffect">
                                  <p:stCondLst>
                                    <p:cond delay="300"/>
                                  </p:stCondLst>
                                  <p:childTnLst>
                                    <p:animMotion origin="layout" path="M 1.45833E-6 -7.40741E-7 L 0.42526 -7.40741E-7 " pathEditMode="relative" rAng="0" ptsTypes="AA">
                                      <p:cBhvr>
                                        <p:cTn id="51" dur="1000" spd="-100000" fill="hold"/>
                                        <p:tgtEl>
                                          <p:spTgt spid="7"/>
                                        </p:tgtEl>
                                        <p:attrNameLst>
                                          <p:attrName>ppt_x</p:attrName>
                                          <p:attrName>ppt_y</p:attrName>
                                        </p:attrNameLst>
                                      </p:cBhvr>
                                      <p:rCtr x="21263" y="0"/>
                                    </p:animMotion>
                                  </p:childTnLst>
                                </p:cTn>
                              </p:par>
                              <p:par>
                                <p:cTn id="52" presetID="53" presetClass="entr" presetSubtype="16" fill="hold" nodeType="withEffect">
                                  <p:stCondLst>
                                    <p:cond delay="600"/>
                                  </p:stCondLst>
                                  <p:childTnLst>
                                    <p:set>
                                      <p:cBhvr>
                                        <p:cTn id="53" dur="1" fill="hold">
                                          <p:stCondLst>
                                            <p:cond delay="0"/>
                                          </p:stCondLst>
                                        </p:cTn>
                                        <p:tgtEl>
                                          <p:spTgt spid="8"/>
                                        </p:tgtEl>
                                        <p:attrNameLst>
                                          <p:attrName>style.visibility</p:attrName>
                                        </p:attrNameLst>
                                      </p:cBhvr>
                                      <p:to>
                                        <p:strVal val="visible"/>
                                      </p:to>
                                    </p:set>
                                    <p:anim calcmode="lin" valueType="num">
                                      <p:cBhvr>
                                        <p:cTn id="54" dur="500" fill="hold"/>
                                        <p:tgtEl>
                                          <p:spTgt spid="8"/>
                                        </p:tgtEl>
                                        <p:attrNameLst>
                                          <p:attrName>ppt_w</p:attrName>
                                        </p:attrNameLst>
                                      </p:cBhvr>
                                      <p:tavLst>
                                        <p:tav tm="0">
                                          <p:val>
                                            <p:fltVal val="0"/>
                                          </p:val>
                                        </p:tav>
                                        <p:tav tm="100000">
                                          <p:val>
                                            <p:strVal val="#ppt_w"/>
                                          </p:val>
                                        </p:tav>
                                      </p:tavLst>
                                    </p:anim>
                                    <p:anim calcmode="lin" valueType="num">
                                      <p:cBhvr>
                                        <p:cTn id="55" dur="500" fill="hold"/>
                                        <p:tgtEl>
                                          <p:spTgt spid="8"/>
                                        </p:tgtEl>
                                        <p:attrNameLst>
                                          <p:attrName>ppt_h</p:attrName>
                                        </p:attrNameLst>
                                      </p:cBhvr>
                                      <p:tavLst>
                                        <p:tav tm="0">
                                          <p:val>
                                            <p:fltVal val="0"/>
                                          </p:val>
                                        </p:tav>
                                        <p:tav tm="100000">
                                          <p:val>
                                            <p:strVal val="#ppt_h"/>
                                          </p:val>
                                        </p:tav>
                                      </p:tavLst>
                                    </p:anim>
                                    <p:animEffect transition="in" filter="fade">
                                      <p:cBhvr>
                                        <p:cTn id="56" dur="500"/>
                                        <p:tgtEl>
                                          <p:spTgt spid="8"/>
                                        </p:tgtEl>
                                      </p:cBhvr>
                                    </p:animEffect>
                                  </p:childTnLst>
                                </p:cTn>
                              </p:par>
                              <p:par>
                                <p:cTn id="57" presetID="35" presetClass="path" presetSubtype="0" accel="50000" decel="50000" fill="hold" nodeType="withEffect">
                                  <p:stCondLst>
                                    <p:cond delay="600"/>
                                  </p:stCondLst>
                                  <p:childTnLst>
                                    <p:animMotion origin="layout" path="M 1.45833E-6 -7.40741E-7 L 0.42526 -7.40741E-7 " pathEditMode="relative" rAng="0" ptsTypes="AA">
                                      <p:cBhvr>
                                        <p:cTn id="58" dur="1000" spd="-100000" fill="hold"/>
                                        <p:tgtEl>
                                          <p:spTgt spid="8"/>
                                        </p:tgtEl>
                                        <p:attrNameLst>
                                          <p:attrName>ppt_x</p:attrName>
                                          <p:attrName>ppt_y</p:attrName>
                                        </p:attrNameLst>
                                      </p:cBhvr>
                                      <p:rCtr x="21263" y="0"/>
                                    </p:animMotion>
                                  </p:childTnLst>
                                </p:cTn>
                              </p:par>
                              <p:par>
                                <p:cTn id="59" presetID="53" presetClass="entr" presetSubtype="16" fill="hold" grpId="0" nodeType="withEffect">
                                  <p:stCondLst>
                                    <p:cond delay="1200"/>
                                  </p:stCondLst>
                                  <p:childTnLst>
                                    <p:set>
                                      <p:cBhvr>
                                        <p:cTn id="60" dur="1" fill="hold">
                                          <p:stCondLst>
                                            <p:cond delay="0"/>
                                          </p:stCondLst>
                                        </p:cTn>
                                        <p:tgtEl>
                                          <p:spTgt spid="10"/>
                                        </p:tgtEl>
                                        <p:attrNameLst>
                                          <p:attrName>style.visibility</p:attrName>
                                        </p:attrNameLst>
                                      </p:cBhvr>
                                      <p:to>
                                        <p:strVal val="visible"/>
                                      </p:to>
                                    </p:set>
                                    <p:anim calcmode="lin" valueType="num">
                                      <p:cBhvr>
                                        <p:cTn id="61" dur="500" fill="hold"/>
                                        <p:tgtEl>
                                          <p:spTgt spid="10"/>
                                        </p:tgtEl>
                                        <p:attrNameLst>
                                          <p:attrName>ppt_w</p:attrName>
                                        </p:attrNameLst>
                                      </p:cBhvr>
                                      <p:tavLst>
                                        <p:tav tm="0">
                                          <p:val>
                                            <p:fltVal val="0"/>
                                          </p:val>
                                        </p:tav>
                                        <p:tav tm="100000">
                                          <p:val>
                                            <p:strVal val="#ppt_w"/>
                                          </p:val>
                                        </p:tav>
                                      </p:tavLst>
                                    </p:anim>
                                    <p:anim calcmode="lin" valueType="num">
                                      <p:cBhvr>
                                        <p:cTn id="62" dur="500" fill="hold"/>
                                        <p:tgtEl>
                                          <p:spTgt spid="10"/>
                                        </p:tgtEl>
                                        <p:attrNameLst>
                                          <p:attrName>ppt_h</p:attrName>
                                        </p:attrNameLst>
                                      </p:cBhvr>
                                      <p:tavLst>
                                        <p:tav tm="0">
                                          <p:val>
                                            <p:fltVal val="0"/>
                                          </p:val>
                                        </p:tav>
                                        <p:tav tm="100000">
                                          <p:val>
                                            <p:strVal val="#ppt_h"/>
                                          </p:val>
                                        </p:tav>
                                      </p:tavLst>
                                    </p:anim>
                                    <p:animEffect transition="in" filter="fade">
                                      <p:cBhvr>
                                        <p:cTn id="63" dur="500"/>
                                        <p:tgtEl>
                                          <p:spTgt spid="10"/>
                                        </p:tgtEl>
                                      </p:cBhvr>
                                    </p:animEffect>
                                  </p:childTnLst>
                                </p:cTn>
                              </p:par>
                              <p:par>
                                <p:cTn id="64" presetID="35" presetClass="path" presetSubtype="0" accel="50000" decel="50000" fill="hold" grpId="1" nodeType="withEffect">
                                  <p:stCondLst>
                                    <p:cond delay="1200"/>
                                  </p:stCondLst>
                                  <p:childTnLst>
                                    <p:animMotion origin="layout" path="M 1.45833E-6 -7.40741E-7 L 0.42526 -7.40741E-7 " pathEditMode="relative" rAng="0" ptsTypes="AA">
                                      <p:cBhvr>
                                        <p:cTn id="65" dur="1000" spd="-100000" fill="hold"/>
                                        <p:tgtEl>
                                          <p:spTgt spid="10"/>
                                        </p:tgtEl>
                                        <p:attrNameLst>
                                          <p:attrName>ppt_x</p:attrName>
                                          <p:attrName>ppt_y</p:attrName>
                                        </p:attrNameLst>
                                      </p:cBhvr>
                                      <p:rCtr x="21263" y="0"/>
                                    </p:animMotion>
                                  </p:childTnLst>
                                </p:cTn>
                              </p:par>
                            </p:childTnLst>
                          </p:cTn>
                        </p:par>
                        <p:par>
                          <p:cTn id="66" fill="hold">
                            <p:stCondLst>
                              <p:cond delay="2000"/>
                            </p:stCondLst>
                            <p:childTnLst>
                              <p:par>
                                <p:cTn id="67" presetID="53" presetClass="entr" presetSubtype="16" fill="hold" grpId="0" nodeType="afterEffect">
                                  <p:stCondLst>
                                    <p:cond delay="0"/>
                                  </p:stCondLst>
                                  <p:childTnLst>
                                    <p:set>
                                      <p:cBhvr>
                                        <p:cTn id="68" dur="1" fill="hold">
                                          <p:stCondLst>
                                            <p:cond delay="0"/>
                                          </p:stCondLst>
                                        </p:cTn>
                                        <p:tgtEl>
                                          <p:spTgt spid="14"/>
                                        </p:tgtEl>
                                        <p:attrNameLst>
                                          <p:attrName>style.visibility</p:attrName>
                                        </p:attrNameLst>
                                      </p:cBhvr>
                                      <p:to>
                                        <p:strVal val="visible"/>
                                      </p:to>
                                    </p:set>
                                    <p:anim calcmode="lin" valueType="num">
                                      <p:cBhvr>
                                        <p:cTn id="69" dur="250" fill="hold"/>
                                        <p:tgtEl>
                                          <p:spTgt spid="14"/>
                                        </p:tgtEl>
                                        <p:attrNameLst>
                                          <p:attrName>ppt_w</p:attrName>
                                        </p:attrNameLst>
                                      </p:cBhvr>
                                      <p:tavLst>
                                        <p:tav tm="0">
                                          <p:val>
                                            <p:fltVal val="0"/>
                                          </p:val>
                                        </p:tav>
                                        <p:tav tm="100000">
                                          <p:val>
                                            <p:strVal val="#ppt_w"/>
                                          </p:val>
                                        </p:tav>
                                      </p:tavLst>
                                    </p:anim>
                                    <p:anim calcmode="lin" valueType="num">
                                      <p:cBhvr>
                                        <p:cTn id="70" dur="250" fill="hold"/>
                                        <p:tgtEl>
                                          <p:spTgt spid="14"/>
                                        </p:tgtEl>
                                        <p:attrNameLst>
                                          <p:attrName>ppt_h</p:attrName>
                                        </p:attrNameLst>
                                      </p:cBhvr>
                                      <p:tavLst>
                                        <p:tav tm="0">
                                          <p:val>
                                            <p:fltVal val="0"/>
                                          </p:val>
                                        </p:tav>
                                        <p:tav tm="100000">
                                          <p:val>
                                            <p:strVal val="#ppt_h"/>
                                          </p:val>
                                        </p:tav>
                                      </p:tavLst>
                                    </p:anim>
                                    <p:animEffect transition="in" filter="fade">
                                      <p:cBhvr>
                                        <p:cTn id="71" dur="250"/>
                                        <p:tgtEl>
                                          <p:spTgt spid="14"/>
                                        </p:tgtEl>
                                      </p:cBhvr>
                                    </p:animEffect>
                                  </p:childTnLst>
                                </p:cTn>
                              </p:par>
                              <p:par>
                                <p:cTn id="72" presetID="6" presetClass="emph" presetSubtype="0" decel="100000" fill="hold" grpId="1" nodeType="withEffect">
                                  <p:stCondLst>
                                    <p:cond delay="200"/>
                                  </p:stCondLst>
                                  <p:childTnLst>
                                    <p:animScale>
                                      <p:cBhvr>
                                        <p:cTn id="73" dur="250" fill="hold"/>
                                        <p:tgtEl>
                                          <p:spTgt spid="14"/>
                                        </p:tgtEl>
                                      </p:cBhvr>
                                      <p:by x="120000" y="120000"/>
                                    </p:animScale>
                                  </p:childTnLst>
                                </p:cTn>
                              </p:par>
                              <p:par>
                                <p:cTn id="74" presetID="6" presetClass="emph" presetSubtype="0" decel="100000" fill="hold" grpId="2" nodeType="withEffect">
                                  <p:stCondLst>
                                    <p:cond delay="400"/>
                                  </p:stCondLst>
                                  <p:childTnLst>
                                    <p:animScale>
                                      <p:cBhvr>
                                        <p:cTn id="75" dur="250" fill="hold"/>
                                        <p:tgtEl>
                                          <p:spTgt spid="14"/>
                                        </p:tgtEl>
                                      </p:cBhvr>
                                      <p:by x="83000" y="83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animBg="1"/>
      <p:bldP spid="5" grpId="1" animBg="1"/>
      <p:bldP spid="5" grpId="2" animBg="1"/>
      <p:bldP spid="10" grpId="0"/>
      <p:bldP spid="10" grpId="1"/>
      <p:bldP spid="14" grpId="0" animBg="1"/>
      <p:bldP spid="14" grpId="1" animBg="1"/>
      <p:bldP spid="14" grpId="2"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88923" y="246423"/>
            <a:ext cx="4103077" cy="675011"/>
          </a:xfrm>
          <a:prstGeom prst="rect">
            <a:avLst/>
          </a:prstGeom>
        </p:spPr>
      </p:pic>
      <p:cxnSp>
        <p:nvCxnSpPr>
          <p:cNvPr id="3" name="直接连接符 2"/>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060287" y="353095"/>
            <a:ext cx="5262188" cy="461665"/>
          </a:xfrm>
          <a:prstGeom prst="rect">
            <a:avLst/>
          </a:prstGeom>
        </p:spPr>
        <p:txBody>
          <a:bodyPr wrap="square">
            <a:spAutoFit/>
          </a:bodyPr>
          <a:lstStyle/>
          <a:p>
            <a:r>
              <a:rPr lang="zh-CN" altLang="en-US" sz="2400" b="1" dirty="0">
                <a:solidFill>
                  <a:schemeClr val="accent1"/>
                </a:solidFill>
                <a:latin typeface="微软雅黑" panose="020B0503020204020204" pitchFamily="34" charset="-122"/>
                <a:ea typeface="微软雅黑" panose="020B0503020204020204" pitchFamily="34" charset="-122"/>
              </a:rPr>
              <a:t>第三部分</a:t>
            </a:r>
            <a:r>
              <a:rPr lang="zh-CN" altLang="en-US" sz="2400" b="1" dirty="0" smtClean="0">
                <a:solidFill>
                  <a:schemeClr val="accent1"/>
                </a:solidFill>
                <a:latin typeface="微软雅黑" panose="020B0503020204020204" pitchFamily="34" charset="-122"/>
                <a:ea typeface="微软雅黑" panose="020B0503020204020204" pitchFamily="34" charset="-122"/>
              </a:rPr>
              <a:t>：分则</a:t>
            </a:r>
            <a:endParaRPr lang="zh-CN" altLang="en-US" sz="2400" b="1" dirty="0">
              <a:solidFill>
                <a:schemeClr val="accent1"/>
              </a:solidFill>
              <a:latin typeface="微软雅黑" panose="020B0503020204020204" pitchFamily="34" charset="-122"/>
              <a:ea typeface="微软雅黑" panose="020B0503020204020204" pitchFamily="34" charset="-122"/>
            </a:endParaRPr>
          </a:p>
        </p:txBody>
      </p:sp>
      <p:sp>
        <p:nvSpPr>
          <p:cNvPr id="5" name="Freeform 29"/>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6" name="矩形 5"/>
          <p:cNvSpPr>
            <a:spLocks noChangeAspect="1"/>
          </p:cNvSpPr>
          <p:nvPr/>
        </p:nvSpPr>
        <p:spPr>
          <a:xfrm>
            <a:off x="4458623" y="4139756"/>
            <a:ext cx="7396444" cy="2237396"/>
          </a:xfrm>
          <a:prstGeom prst="rect">
            <a:avLst/>
          </a:prstGeom>
          <a:solidFill>
            <a:schemeClr val="accent1"/>
          </a:solidFill>
          <a:ln>
            <a:noFill/>
          </a:ln>
          <a:effectLst>
            <a:outerShdw blurRad="889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89989" y="1610309"/>
            <a:ext cx="7401619" cy="2394131"/>
          </a:xfrm>
          <a:prstGeom prst="rect">
            <a:avLst/>
          </a:prstGeom>
          <a:solidFill>
            <a:schemeClr val="accent1"/>
          </a:solidFill>
          <a:ln>
            <a:noFill/>
          </a:ln>
          <a:effectLst>
            <a:outerShdw blurRad="889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9" name="矩形 8"/>
          <p:cNvSpPr/>
          <p:nvPr/>
        </p:nvSpPr>
        <p:spPr>
          <a:xfrm>
            <a:off x="1679657" y="1818323"/>
            <a:ext cx="5250155" cy="461665"/>
          </a:xfrm>
          <a:prstGeom prst="rect">
            <a:avLst/>
          </a:prstGeom>
        </p:spPr>
        <p:txBody>
          <a:bodyPr wrap="none">
            <a:spAutoFit/>
          </a:bodyPr>
          <a:lstStyle/>
          <a:p>
            <a:r>
              <a:rPr lang="en-US" altLang="zh-CN" sz="2400" b="1" dirty="0" smtClean="0">
                <a:solidFill>
                  <a:schemeClr val="accent4">
                    <a:lumMod val="40000"/>
                    <a:lumOff val="60000"/>
                  </a:schemeClr>
                </a:solidFill>
                <a:latin typeface="微软雅黑" panose="020B0503020204020204" pitchFamily="34" charset="-122"/>
                <a:ea typeface="微软雅黑" panose="020B0503020204020204" pitchFamily="34" charset="-122"/>
              </a:rPr>
              <a:t>2018</a:t>
            </a:r>
            <a:r>
              <a:rPr lang="zh-CN" altLang="en-US" sz="2400" b="1" dirty="0">
                <a:solidFill>
                  <a:schemeClr val="accent4">
                    <a:lumMod val="40000"/>
                    <a:lumOff val="60000"/>
                  </a:schemeClr>
                </a:solidFill>
                <a:latin typeface="微软雅黑" panose="020B0503020204020204" pitchFamily="34" charset="-122"/>
                <a:ea typeface="微软雅黑" panose="020B0503020204020204" pitchFamily="34" charset="-122"/>
              </a:rPr>
              <a:t>年</a:t>
            </a:r>
            <a:r>
              <a:rPr lang="zh-CN" altLang="en-US" sz="2400" b="1" dirty="0" smtClean="0">
                <a:solidFill>
                  <a:schemeClr val="accent4">
                    <a:lumMod val="40000"/>
                    <a:lumOff val="60000"/>
                  </a:schemeClr>
                </a:solidFill>
                <a:latin typeface="微软雅黑" panose="020B0503020204020204" pitchFamily="34" charset="-122"/>
                <a:ea typeface="微软雅黑" panose="020B0503020204020204" pitchFamily="34" charset="-122"/>
              </a:rPr>
              <a:t>条例新增：第八十五条第一款</a:t>
            </a:r>
            <a:endParaRPr lang="zh-CN" altLang="en-US" sz="2400" b="1" dirty="0">
              <a:solidFill>
                <a:schemeClr val="accent4">
                  <a:lumMod val="40000"/>
                  <a:lumOff val="60000"/>
                </a:schemeClr>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674377" y="2433711"/>
            <a:ext cx="7162191" cy="343171"/>
          </a:xfrm>
          <a:prstGeom prst="rect">
            <a:avLst/>
          </a:prstGeom>
          <a:ln>
            <a:noFill/>
          </a:ln>
        </p:spPr>
        <p:txBody>
          <a:bodyPr wrap="square">
            <a:spAutoFit/>
          </a:bodyPr>
          <a:lstStyle>
            <a:defPPr>
              <a:defRPr lang="zh-CN"/>
            </a:defPPr>
            <a:lvl1pPr>
              <a:lnSpc>
                <a:spcPct val="150000"/>
              </a:lnSpc>
              <a:spcAft>
                <a:spcPts val="2000"/>
              </a:spcAft>
              <a:defRPr sz="1600">
                <a:solidFill>
                  <a:srgbClr val="591300"/>
                </a:solidFill>
                <a:latin typeface="微软雅黑" panose="020B0503020204020204" pitchFamily="34" charset="-122"/>
                <a:ea typeface="微软雅黑" panose="020B0503020204020204" pitchFamily="34" charset="-122"/>
              </a:defRPr>
            </a:lvl1pPr>
          </a:lstStyle>
          <a:p>
            <a:pPr>
              <a:lnSpc>
                <a:spcPts val="2100"/>
              </a:lnSpc>
            </a:pPr>
            <a:endParaRPr lang="zh-CN" altLang="en-US" dirty="0">
              <a:solidFill>
                <a:schemeClr val="bg1"/>
              </a:solidFill>
            </a:endParaRPr>
          </a:p>
        </p:txBody>
      </p:sp>
      <p:sp>
        <p:nvSpPr>
          <p:cNvPr id="13" name="任意多边形 12"/>
          <p:cNvSpPr/>
          <p:nvPr/>
        </p:nvSpPr>
        <p:spPr>
          <a:xfrm>
            <a:off x="4458623" y="4139756"/>
            <a:ext cx="863498" cy="2237396"/>
          </a:xfrm>
          <a:custGeom>
            <a:avLst/>
            <a:gdLst>
              <a:gd name="connsiteX0" fmla="*/ 0 w 863498"/>
              <a:gd name="connsiteY0" fmla="*/ 0 h 1965350"/>
              <a:gd name="connsiteX1" fmla="*/ 682193 w 863498"/>
              <a:gd name="connsiteY1" fmla="*/ 0 h 1965350"/>
              <a:gd name="connsiteX2" fmla="*/ 682193 w 863498"/>
              <a:gd name="connsiteY2" fmla="*/ 737416 h 1965350"/>
              <a:gd name="connsiteX3" fmla="*/ 863498 w 863498"/>
              <a:gd name="connsiteY3" fmla="*/ 982676 h 1965350"/>
              <a:gd name="connsiteX4" fmla="*/ 682193 w 863498"/>
              <a:gd name="connsiteY4" fmla="*/ 1227935 h 1965350"/>
              <a:gd name="connsiteX5" fmla="*/ 682193 w 863498"/>
              <a:gd name="connsiteY5" fmla="*/ 1965350 h 1965350"/>
              <a:gd name="connsiteX6" fmla="*/ 0 w 863498"/>
              <a:gd name="connsiteY6" fmla="*/ 1965350 h 1965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63498" h="1965350">
                <a:moveTo>
                  <a:pt x="0" y="0"/>
                </a:moveTo>
                <a:lnTo>
                  <a:pt x="682193" y="0"/>
                </a:lnTo>
                <a:lnTo>
                  <a:pt x="682193" y="737416"/>
                </a:lnTo>
                <a:lnTo>
                  <a:pt x="863498" y="982676"/>
                </a:lnTo>
                <a:lnTo>
                  <a:pt x="682193" y="1227935"/>
                </a:lnTo>
                <a:lnTo>
                  <a:pt x="682193" y="1965350"/>
                </a:lnTo>
                <a:lnTo>
                  <a:pt x="0" y="1965350"/>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555880" y="4238974"/>
            <a:ext cx="487680" cy="1938020"/>
          </a:xfrm>
          <a:prstGeom prst="rect">
            <a:avLst/>
          </a:prstGeom>
        </p:spPr>
        <p:txBody>
          <a:bodyPr wrap="none">
            <a:spAutoFit/>
          </a:bodyPr>
          <a:lstStyle/>
          <a:p>
            <a:pPr algn="ctr"/>
            <a:r>
              <a:rPr lang="zh-CN" altLang="en-US" sz="2400" b="1" dirty="0" smtClean="0">
                <a:solidFill>
                  <a:schemeClr val="bg1"/>
                </a:solidFill>
                <a:latin typeface="微软雅黑" panose="020B0503020204020204" pitchFamily="34" charset="-122"/>
                <a:ea typeface="微软雅黑" panose="020B0503020204020204" pitchFamily="34" charset="-122"/>
              </a:rPr>
              <a:t>第</a:t>
            </a:r>
            <a:endParaRPr lang="en-US" altLang="zh-CN" sz="2400" b="1" dirty="0" smtClean="0">
              <a:solidFill>
                <a:schemeClr val="bg1"/>
              </a:solidFill>
              <a:latin typeface="微软雅黑" panose="020B0503020204020204" pitchFamily="34" charset="-122"/>
              <a:ea typeface="微软雅黑" panose="020B0503020204020204" pitchFamily="34" charset="-122"/>
            </a:endParaRPr>
          </a:p>
          <a:p>
            <a:pPr algn="ctr"/>
            <a:r>
              <a:rPr lang="zh-CN" altLang="en-US" sz="2400" b="1" dirty="0" smtClean="0">
                <a:solidFill>
                  <a:schemeClr val="bg1"/>
                </a:solidFill>
                <a:latin typeface="微软雅黑" panose="020B0503020204020204" pitchFamily="34" charset="-122"/>
                <a:ea typeface="微软雅黑" panose="020B0503020204020204" pitchFamily="34" charset="-122"/>
              </a:rPr>
              <a:t>八</a:t>
            </a:r>
            <a:endParaRPr lang="en-US" altLang="zh-CN" sz="2400" b="1" dirty="0" smtClean="0">
              <a:solidFill>
                <a:schemeClr val="bg1"/>
              </a:solidFill>
              <a:latin typeface="微软雅黑" panose="020B0503020204020204" pitchFamily="34" charset="-122"/>
              <a:ea typeface="微软雅黑" panose="020B0503020204020204" pitchFamily="34" charset="-122"/>
            </a:endParaRPr>
          </a:p>
          <a:p>
            <a:pPr algn="ctr"/>
            <a:r>
              <a:rPr lang="zh-CN" altLang="en-US" sz="2400" b="1" dirty="0" smtClean="0">
                <a:solidFill>
                  <a:schemeClr val="bg1"/>
                </a:solidFill>
                <a:latin typeface="微软雅黑" panose="020B0503020204020204" pitchFamily="34" charset="-122"/>
                <a:ea typeface="微软雅黑" panose="020B0503020204020204" pitchFamily="34" charset="-122"/>
              </a:rPr>
              <a:t>十</a:t>
            </a:r>
            <a:endParaRPr lang="en-US" altLang="zh-CN" sz="2400" b="1" dirty="0" smtClean="0">
              <a:solidFill>
                <a:schemeClr val="bg1"/>
              </a:solidFill>
              <a:latin typeface="微软雅黑" panose="020B0503020204020204" pitchFamily="34" charset="-122"/>
              <a:ea typeface="微软雅黑" panose="020B0503020204020204" pitchFamily="34" charset="-122"/>
            </a:endParaRPr>
          </a:p>
          <a:p>
            <a:pPr algn="ctr"/>
            <a:r>
              <a:rPr lang="zh-CN" altLang="en-US" sz="2400" b="1" dirty="0" smtClean="0">
                <a:solidFill>
                  <a:schemeClr val="bg1"/>
                </a:solidFill>
                <a:latin typeface="微软雅黑" panose="020B0503020204020204" pitchFamily="34" charset="-122"/>
                <a:ea typeface="微软雅黑" panose="020B0503020204020204" pitchFamily="34" charset="-122"/>
              </a:rPr>
              <a:t>六</a:t>
            </a:r>
            <a:endParaRPr lang="en-US" altLang="zh-CN" sz="2400" b="1" dirty="0" smtClean="0">
              <a:solidFill>
                <a:schemeClr val="bg1"/>
              </a:solidFill>
              <a:latin typeface="微软雅黑" panose="020B0503020204020204" pitchFamily="34" charset="-122"/>
              <a:ea typeface="微软雅黑" panose="020B0503020204020204" pitchFamily="34" charset="-122"/>
            </a:endParaRPr>
          </a:p>
          <a:p>
            <a:pPr algn="ctr"/>
            <a:r>
              <a:rPr lang="zh-CN" altLang="en-US" sz="2400" b="1" dirty="0" smtClean="0">
                <a:solidFill>
                  <a:schemeClr val="bg1"/>
                </a:solidFill>
                <a:latin typeface="微软雅黑" panose="020B0503020204020204" pitchFamily="34" charset="-122"/>
                <a:ea typeface="微软雅黑" panose="020B0503020204020204" pitchFamily="34" charset="-122"/>
              </a:rPr>
              <a:t>条</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5321935" y="4474845"/>
            <a:ext cx="6234430" cy="1322070"/>
          </a:xfrm>
          <a:prstGeom prst="rect">
            <a:avLst/>
          </a:prstGeom>
          <a:ln>
            <a:noFill/>
          </a:ln>
        </p:spPr>
        <p:txBody>
          <a:bodyPr wrap="square">
            <a:spAutoFit/>
          </a:bodyPr>
          <a:lstStyle>
            <a:defPPr>
              <a:defRPr lang="zh-CN"/>
            </a:defPPr>
            <a:lvl1pPr>
              <a:lnSpc>
                <a:spcPct val="150000"/>
              </a:lnSpc>
              <a:spcAft>
                <a:spcPts val="2000"/>
              </a:spcAft>
              <a:defRPr sz="1600">
                <a:solidFill>
                  <a:srgbClr val="591300"/>
                </a:solidFill>
                <a:latin typeface="微软雅黑" panose="020B0503020204020204" pitchFamily="34" charset="-122"/>
                <a:ea typeface="微软雅黑" panose="020B0503020204020204" pitchFamily="34" charset="-122"/>
              </a:defRPr>
            </a:lvl1pPr>
          </a:lstStyle>
          <a:p>
            <a:pPr algn="just" fontAlgn="auto">
              <a:lnSpc>
                <a:spcPts val="2400"/>
              </a:lnSpc>
            </a:pPr>
            <a:r>
              <a:rPr lang="zh-CN" altLang="en-US" b="1" dirty="0">
                <a:solidFill>
                  <a:schemeClr val="bg1"/>
                </a:solidFill>
              </a:rPr>
              <a:t>相互利用职权或者职务上的影响为对方及其配偶、子女及其配偶等亲属、身边工作人员和其他特定关系人谋取利益搞权权交易的，给予警告或者严重警告处分;情节较重的，给予撤销党内职务或者留党察看处分;情节严重的，给予开除党籍处分。 </a:t>
            </a:r>
          </a:p>
        </p:txBody>
      </p:sp>
      <p:sp>
        <p:nvSpPr>
          <p:cNvPr id="7" name="TextBox 6"/>
          <p:cNvSpPr txBox="1"/>
          <p:nvPr/>
        </p:nvSpPr>
        <p:spPr>
          <a:xfrm>
            <a:off x="709702" y="2433711"/>
            <a:ext cx="7162191" cy="1322070"/>
          </a:xfrm>
          <a:prstGeom prst="rect">
            <a:avLst/>
          </a:prstGeom>
          <a:noFill/>
        </p:spPr>
        <p:txBody>
          <a:bodyPr wrap="square" rtlCol="0">
            <a:spAutoFit/>
          </a:bodyPr>
          <a:lstStyle/>
          <a:p>
            <a:pPr algn="just"/>
            <a:r>
              <a:rPr lang="zh-CN" altLang="en-US" sz="1600" b="1" dirty="0" smtClean="0">
                <a:solidFill>
                  <a:schemeClr val="bg1"/>
                </a:solidFill>
                <a:latin typeface="微软雅黑" panose="020B0503020204020204" pitchFamily="34" charset="-122"/>
                <a:ea typeface="微软雅黑" panose="020B0503020204020204" pitchFamily="34" charset="-122"/>
              </a:rPr>
              <a:t>党员</a:t>
            </a:r>
            <a:r>
              <a:rPr lang="zh-CN" altLang="en-US" sz="1600" b="1" dirty="0">
                <a:solidFill>
                  <a:schemeClr val="bg1"/>
                </a:solidFill>
                <a:latin typeface="微软雅黑" panose="020B0503020204020204" pitchFamily="34" charset="-122"/>
                <a:ea typeface="微软雅黑" panose="020B0503020204020204" pitchFamily="34" charset="-122"/>
              </a:rPr>
              <a:t>干部必须正确行使人民赋予的权力，清正廉洁，反对任何滥用职权、谋求私利的行为</a:t>
            </a:r>
            <a:r>
              <a:rPr lang="zh-CN" altLang="en-US" sz="1600" b="1" dirty="0" smtClean="0">
                <a:solidFill>
                  <a:schemeClr val="bg1"/>
                </a:solidFill>
                <a:latin typeface="微软雅黑" panose="020B0503020204020204" pitchFamily="34" charset="-122"/>
                <a:ea typeface="微软雅黑" panose="020B0503020204020204" pitchFamily="34" charset="-122"/>
              </a:rPr>
              <a:t>。</a:t>
            </a:r>
            <a:endParaRPr lang="en-US" altLang="zh-CN" sz="1600" b="1" dirty="0" smtClean="0">
              <a:solidFill>
                <a:schemeClr val="bg1"/>
              </a:solidFill>
              <a:latin typeface="微软雅黑" panose="020B0503020204020204" pitchFamily="34" charset="-122"/>
              <a:ea typeface="微软雅黑" panose="020B0503020204020204" pitchFamily="34" charset="-122"/>
            </a:endParaRPr>
          </a:p>
          <a:p>
            <a:pPr algn="just"/>
            <a:r>
              <a:rPr lang="zh-CN" altLang="en-US" sz="1600" b="1" dirty="0" smtClean="0">
                <a:solidFill>
                  <a:schemeClr val="bg1"/>
                </a:solidFill>
                <a:latin typeface="微软雅黑" panose="020B0503020204020204" pitchFamily="34" charset="-122"/>
                <a:ea typeface="微软雅黑" panose="020B0503020204020204" pitchFamily="34" charset="-122"/>
              </a:rPr>
              <a:t>利用职权</a:t>
            </a:r>
            <a:r>
              <a:rPr lang="zh-CN" altLang="en-US" sz="1600" b="1" dirty="0">
                <a:solidFill>
                  <a:schemeClr val="bg1"/>
                </a:solidFill>
                <a:latin typeface="微软雅黑" panose="020B0503020204020204" pitchFamily="34" charset="-122"/>
                <a:ea typeface="微软雅黑" panose="020B0503020204020204" pitchFamily="34" charset="-122"/>
              </a:rPr>
              <a:t>或者职务上的影响为他人谋取利益，本人的配偶、子女及其配偶等亲属和其他特定关系人收受对方财物，情节较重的，给予警告或者严重警告处分；情节严重的，给予撤销党内职务、留党察看或者开除党籍处分。</a:t>
            </a:r>
          </a:p>
        </p:txBody>
      </p:sp>
      <p:pic>
        <p:nvPicPr>
          <p:cNvPr id="23" name="图片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7480" y="6177280"/>
            <a:ext cx="4636770" cy="68072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53" presetClass="entr" presetSubtype="16" fill="hold" grpId="0" nodeType="withEffect">
                                  <p:stCondLst>
                                    <p:cond delay="60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childTnLst>
                          </p:cTn>
                        </p:par>
                        <p:par>
                          <p:cTn id="15" fill="hold">
                            <p:stCondLst>
                              <p:cond delay="500"/>
                            </p:stCondLst>
                            <p:childTnLst>
                              <p:par>
                                <p:cTn id="16" presetID="23" presetClass="entr" presetSubtype="36"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p:cTn id="18" dur="750" fill="hold"/>
                                        <p:tgtEl>
                                          <p:spTgt spid="9"/>
                                        </p:tgtEl>
                                        <p:attrNameLst>
                                          <p:attrName>ppt_w</p:attrName>
                                        </p:attrNameLst>
                                      </p:cBhvr>
                                      <p:tavLst>
                                        <p:tav tm="0">
                                          <p:val>
                                            <p:strVal val="(6*min(max(#ppt_w*#ppt_h,.3),1)-7.4)/-.7*#ppt_w"/>
                                          </p:val>
                                        </p:tav>
                                        <p:tav tm="100000">
                                          <p:val>
                                            <p:strVal val="#ppt_w"/>
                                          </p:val>
                                        </p:tav>
                                      </p:tavLst>
                                    </p:anim>
                                    <p:anim calcmode="lin" valueType="num">
                                      <p:cBhvr>
                                        <p:cTn id="19" dur="750" fill="hold"/>
                                        <p:tgtEl>
                                          <p:spTgt spid="9"/>
                                        </p:tgtEl>
                                        <p:attrNameLst>
                                          <p:attrName>ppt_h</p:attrName>
                                        </p:attrNameLst>
                                      </p:cBhvr>
                                      <p:tavLst>
                                        <p:tav tm="0">
                                          <p:val>
                                            <p:strVal val="(6*min(max(#ppt_w*#ppt_h,.3),1)-7.4)/-.7*#ppt_h"/>
                                          </p:val>
                                        </p:tav>
                                        <p:tav tm="100000">
                                          <p:val>
                                            <p:strVal val="#ppt_h"/>
                                          </p:val>
                                        </p:tav>
                                      </p:tavLst>
                                    </p:anim>
                                    <p:anim calcmode="lin" valueType="num">
                                      <p:cBhvr>
                                        <p:cTn id="20" dur="750" fill="hold"/>
                                        <p:tgtEl>
                                          <p:spTgt spid="9"/>
                                        </p:tgtEl>
                                        <p:attrNameLst>
                                          <p:attrName>ppt_x</p:attrName>
                                        </p:attrNameLst>
                                      </p:cBhvr>
                                      <p:tavLst>
                                        <p:tav tm="0">
                                          <p:val>
                                            <p:fltVal val="0.5"/>
                                          </p:val>
                                        </p:tav>
                                        <p:tav tm="100000">
                                          <p:val>
                                            <p:strVal val="#ppt_x"/>
                                          </p:val>
                                        </p:tav>
                                      </p:tavLst>
                                    </p:anim>
                                    <p:anim calcmode="lin" valueType="num">
                                      <p:cBhvr>
                                        <p:cTn id="21" dur="750" fill="hold"/>
                                        <p:tgtEl>
                                          <p:spTgt spid="9"/>
                                        </p:tgtEl>
                                        <p:attrNameLst>
                                          <p:attrName>ppt_y</p:attrName>
                                        </p:attrNameLst>
                                      </p:cBhvr>
                                      <p:tavLst>
                                        <p:tav tm="0">
                                          <p:val>
                                            <p:strVal val="1+(6*min(max(#ppt_w*#ppt_h,.3),1)-7.4)/-.7*#ppt_h/2"/>
                                          </p:val>
                                        </p:tav>
                                        <p:tav tm="100000">
                                          <p:val>
                                            <p:strVal val="#ppt_y"/>
                                          </p:val>
                                        </p:tav>
                                      </p:tavLst>
                                    </p:anim>
                                  </p:childTnLst>
                                </p:cTn>
                              </p:par>
                            </p:childTnLst>
                          </p:cTn>
                        </p:par>
                        <p:par>
                          <p:cTn id="22" fill="hold">
                            <p:stCondLst>
                              <p:cond delay="1500"/>
                            </p:stCondLst>
                            <p:childTnLst>
                              <p:par>
                                <p:cTn id="23" presetID="53" presetClass="entr" presetSubtype="16" fill="hold" grpId="0" nodeType="afterEffect" nodePh="1">
                                  <p:stCondLst>
                                    <p:cond delay="0"/>
                                  </p:stCondLst>
                                  <p:endCondLst>
                                    <p:cond evt="begin" delay="0">
                                      <p:tn val="23"/>
                                    </p:cond>
                                  </p:endCondLst>
                                  <p:iterate type="lt">
                                    <p:tmPct val="10000"/>
                                  </p:iterate>
                                  <p:childTnLst>
                                    <p:set>
                                      <p:cBhvr>
                                        <p:cTn id="24" dur="1" fill="hold">
                                          <p:stCondLst>
                                            <p:cond delay="0"/>
                                          </p:stCondLst>
                                        </p:cTn>
                                        <p:tgtEl>
                                          <p:spTgt spid="10"/>
                                        </p:tgtEl>
                                        <p:attrNameLst>
                                          <p:attrName>style.visibility</p:attrName>
                                        </p:attrNameLst>
                                      </p:cBhvr>
                                      <p:to>
                                        <p:strVal val="visible"/>
                                      </p:to>
                                    </p:set>
                                    <p:anim calcmode="lin" valueType="num">
                                      <p:cBhvr>
                                        <p:cTn id="25" dur="250" fill="hold"/>
                                        <p:tgtEl>
                                          <p:spTgt spid="10"/>
                                        </p:tgtEl>
                                        <p:attrNameLst>
                                          <p:attrName>ppt_w</p:attrName>
                                        </p:attrNameLst>
                                      </p:cBhvr>
                                      <p:tavLst>
                                        <p:tav tm="0">
                                          <p:val>
                                            <p:fltVal val="0"/>
                                          </p:val>
                                        </p:tav>
                                        <p:tav tm="100000">
                                          <p:val>
                                            <p:strVal val="#ppt_w"/>
                                          </p:val>
                                        </p:tav>
                                      </p:tavLst>
                                    </p:anim>
                                    <p:anim calcmode="lin" valueType="num">
                                      <p:cBhvr>
                                        <p:cTn id="26" dur="250" fill="hold"/>
                                        <p:tgtEl>
                                          <p:spTgt spid="10"/>
                                        </p:tgtEl>
                                        <p:attrNameLst>
                                          <p:attrName>ppt_h</p:attrName>
                                        </p:attrNameLst>
                                      </p:cBhvr>
                                      <p:tavLst>
                                        <p:tav tm="0">
                                          <p:val>
                                            <p:fltVal val="0"/>
                                          </p:val>
                                        </p:tav>
                                        <p:tav tm="100000">
                                          <p:val>
                                            <p:strVal val="#ppt_h"/>
                                          </p:val>
                                        </p:tav>
                                      </p:tavLst>
                                    </p:anim>
                                    <p:animEffect transition="in" filter="fade">
                                      <p:cBhvr>
                                        <p:cTn id="27" dur="250"/>
                                        <p:tgtEl>
                                          <p:spTgt spid="10"/>
                                        </p:tgtEl>
                                      </p:cBhvr>
                                    </p:animEffect>
                                  </p:childTnLst>
                                </p:cTn>
                              </p:par>
                            </p:childTnLst>
                          </p:cTn>
                        </p:par>
                        <p:par>
                          <p:cTn id="28" fill="hold">
                            <p:stCondLst>
                              <p:cond delay="1000"/>
                            </p:stCondLst>
                            <p:childTnLst>
                              <p:par>
                                <p:cTn id="29" presetID="12" presetClass="entr" presetSubtype="8"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p:tgtEl>
                                          <p:spTgt spid="13"/>
                                        </p:tgtEl>
                                        <p:attrNameLst>
                                          <p:attrName>ppt_x</p:attrName>
                                        </p:attrNameLst>
                                      </p:cBhvr>
                                      <p:tavLst>
                                        <p:tav tm="0">
                                          <p:val>
                                            <p:strVal val="#ppt_x-#ppt_w*1.125000"/>
                                          </p:val>
                                        </p:tav>
                                        <p:tav tm="100000">
                                          <p:val>
                                            <p:strVal val="#ppt_x"/>
                                          </p:val>
                                        </p:tav>
                                      </p:tavLst>
                                    </p:anim>
                                    <p:animEffect transition="in" filter="wipe(right)">
                                      <p:cBhvr>
                                        <p:cTn id="32" dur="500"/>
                                        <p:tgtEl>
                                          <p:spTgt spid="13"/>
                                        </p:tgtEl>
                                      </p:cBhvr>
                                    </p:animEffect>
                                  </p:childTnLst>
                                </p:cTn>
                              </p:par>
                            </p:childTnLst>
                          </p:cTn>
                        </p:par>
                        <p:par>
                          <p:cTn id="33" fill="hold">
                            <p:stCondLst>
                              <p:cond delay="1500"/>
                            </p:stCondLst>
                            <p:childTnLst>
                              <p:par>
                                <p:cTn id="34" presetID="53" presetClass="entr" presetSubtype="16"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p:cTn id="36" dur="500" fill="hold"/>
                                        <p:tgtEl>
                                          <p:spTgt spid="14"/>
                                        </p:tgtEl>
                                        <p:attrNameLst>
                                          <p:attrName>ppt_w</p:attrName>
                                        </p:attrNameLst>
                                      </p:cBhvr>
                                      <p:tavLst>
                                        <p:tav tm="0">
                                          <p:val>
                                            <p:fltVal val="0"/>
                                          </p:val>
                                        </p:tav>
                                        <p:tav tm="100000">
                                          <p:val>
                                            <p:strVal val="#ppt_w"/>
                                          </p:val>
                                        </p:tav>
                                      </p:tavLst>
                                    </p:anim>
                                    <p:anim calcmode="lin" valueType="num">
                                      <p:cBhvr>
                                        <p:cTn id="37" dur="500" fill="hold"/>
                                        <p:tgtEl>
                                          <p:spTgt spid="14"/>
                                        </p:tgtEl>
                                        <p:attrNameLst>
                                          <p:attrName>ppt_h</p:attrName>
                                        </p:attrNameLst>
                                      </p:cBhvr>
                                      <p:tavLst>
                                        <p:tav tm="0">
                                          <p:val>
                                            <p:fltVal val="0"/>
                                          </p:val>
                                        </p:tav>
                                        <p:tav tm="100000">
                                          <p:val>
                                            <p:strVal val="#ppt_h"/>
                                          </p:val>
                                        </p:tav>
                                      </p:tavLst>
                                    </p:anim>
                                    <p:animEffect transition="in" filter="fade">
                                      <p:cBhvr>
                                        <p:cTn id="38" dur="500"/>
                                        <p:tgtEl>
                                          <p:spTgt spid="14"/>
                                        </p:tgtEl>
                                      </p:cBhvr>
                                    </p:animEffect>
                                  </p:childTnLst>
                                </p:cTn>
                              </p:par>
                            </p:childTnLst>
                          </p:cTn>
                        </p:par>
                        <p:par>
                          <p:cTn id="39" fill="hold">
                            <p:stCondLst>
                              <p:cond delay="2000"/>
                            </p:stCondLst>
                            <p:childTnLst>
                              <p:par>
                                <p:cTn id="40" presetID="53" presetClass="entr" presetSubtype="16" fill="hold" grpId="0" nodeType="afterEffect">
                                  <p:stCondLst>
                                    <p:cond delay="0"/>
                                  </p:stCondLst>
                                  <p:iterate type="lt">
                                    <p:tmPct val="10000"/>
                                  </p:iterate>
                                  <p:childTnLst>
                                    <p:set>
                                      <p:cBhvr>
                                        <p:cTn id="41" dur="1" fill="hold">
                                          <p:stCondLst>
                                            <p:cond delay="0"/>
                                          </p:stCondLst>
                                        </p:cTn>
                                        <p:tgtEl>
                                          <p:spTgt spid="19"/>
                                        </p:tgtEl>
                                        <p:attrNameLst>
                                          <p:attrName>style.visibility</p:attrName>
                                        </p:attrNameLst>
                                      </p:cBhvr>
                                      <p:to>
                                        <p:strVal val="visible"/>
                                      </p:to>
                                    </p:set>
                                    <p:anim calcmode="lin" valueType="num">
                                      <p:cBhvr>
                                        <p:cTn id="42" dur="250" fill="hold"/>
                                        <p:tgtEl>
                                          <p:spTgt spid="19"/>
                                        </p:tgtEl>
                                        <p:attrNameLst>
                                          <p:attrName>ppt_w</p:attrName>
                                        </p:attrNameLst>
                                      </p:cBhvr>
                                      <p:tavLst>
                                        <p:tav tm="0">
                                          <p:val>
                                            <p:fltVal val="0"/>
                                          </p:val>
                                        </p:tav>
                                        <p:tav tm="100000">
                                          <p:val>
                                            <p:strVal val="#ppt_w"/>
                                          </p:val>
                                        </p:tav>
                                      </p:tavLst>
                                    </p:anim>
                                    <p:anim calcmode="lin" valueType="num">
                                      <p:cBhvr>
                                        <p:cTn id="43" dur="250" fill="hold"/>
                                        <p:tgtEl>
                                          <p:spTgt spid="19"/>
                                        </p:tgtEl>
                                        <p:attrNameLst>
                                          <p:attrName>ppt_h</p:attrName>
                                        </p:attrNameLst>
                                      </p:cBhvr>
                                      <p:tavLst>
                                        <p:tav tm="0">
                                          <p:val>
                                            <p:fltVal val="0"/>
                                          </p:val>
                                        </p:tav>
                                        <p:tav tm="100000">
                                          <p:val>
                                            <p:strVal val="#ppt_h"/>
                                          </p:val>
                                        </p:tav>
                                      </p:tavLst>
                                    </p:anim>
                                    <p:animEffect transition="in" filter="fade">
                                      <p:cBhvr>
                                        <p:cTn id="44" dur="2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p:bldP spid="10" grpId="0"/>
      <p:bldP spid="13" grpId="0" animBg="1"/>
      <p:bldP spid="14" grpId="0"/>
      <p:bldP spid="1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88923" y="246423"/>
            <a:ext cx="4103077" cy="675011"/>
          </a:xfrm>
          <a:prstGeom prst="rect">
            <a:avLst/>
          </a:prstGeom>
        </p:spPr>
      </p:pic>
      <p:cxnSp>
        <p:nvCxnSpPr>
          <p:cNvPr id="4" name="直接连接符 3"/>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1060287" y="353095"/>
            <a:ext cx="5262188" cy="461665"/>
          </a:xfrm>
          <a:prstGeom prst="rect">
            <a:avLst/>
          </a:prstGeom>
        </p:spPr>
        <p:txBody>
          <a:bodyPr wrap="square">
            <a:spAutoFit/>
          </a:bodyPr>
          <a:lstStyle/>
          <a:p>
            <a:r>
              <a:rPr lang="zh-CN" altLang="en-US" sz="2400" b="1" dirty="0">
                <a:solidFill>
                  <a:schemeClr val="accent1"/>
                </a:solidFill>
                <a:latin typeface="微软雅黑" panose="020B0503020204020204" pitchFamily="34" charset="-122"/>
                <a:ea typeface="微软雅黑" panose="020B0503020204020204" pitchFamily="34" charset="-122"/>
              </a:rPr>
              <a:t>第一部分</a:t>
            </a:r>
            <a:r>
              <a:rPr lang="zh-CN" altLang="en-US" sz="2400" b="1" dirty="0" smtClean="0">
                <a:solidFill>
                  <a:schemeClr val="accent1"/>
                </a:solidFill>
                <a:latin typeface="微软雅黑" panose="020B0503020204020204" pitchFamily="34" charset="-122"/>
                <a:ea typeface="微软雅黑" panose="020B0503020204020204" pitchFamily="34" charset="-122"/>
              </a:rPr>
              <a:t>：修订背景和主要精神</a:t>
            </a:r>
            <a:endParaRPr lang="zh-CN" altLang="en-US" sz="2400" b="1" dirty="0">
              <a:solidFill>
                <a:schemeClr val="accent1"/>
              </a:solidFill>
              <a:latin typeface="微软雅黑" panose="020B0503020204020204" pitchFamily="34" charset="-122"/>
              <a:ea typeface="微软雅黑" panose="020B0503020204020204" pitchFamily="34" charset="-122"/>
            </a:endParaRPr>
          </a:p>
        </p:txBody>
      </p:sp>
      <p:sp>
        <p:nvSpPr>
          <p:cNvPr id="6" name="Freeform 29"/>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矩形 6"/>
          <p:cNvSpPr/>
          <p:nvPr/>
        </p:nvSpPr>
        <p:spPr>
          <a:xfrm>
            <a:off x="7879715" y="2494280"/>
            <a:ext cx="3729990" cy="1527175"/>
          </a:xfrm>
          <a:prstGeom prst="rect">
            <a:avLst/>
          </a:prstGeom>
          <a:ln>
            <a:noFill/>
          </a:ln>
        </p:spPr>
        <p:txBody>
          <a:bodyPr wrap="square">
            <a:spAutoFit/>
          </a:bodyPr>
          <a:lstStyle/>
          <a:p>
            <a:pPr algn="just">
              <a:lnSpc>
                <a:spcPts val="2800"/>
              </a:lnSpc>
              <a:spcAft>
                <a:spcPts val="300"/>
              </a:spcAft>
            </a:pPr>
            <a:r>
              <a:rPr lang="zh-CN" altLang="en-US" sz="1400" b="1" dirty="0">
                <a:latin typeface="微软雅黑" panose="020B0503020204020204" pitchFamily="34" charset="-122"/>
                <a:ea typeface="微软雅黑" panose="020B0503020204020204" pitchFamily="34" charset="-122"/>
              </a:rPr>
              <a:t>《中国共产党纪律检查机关监督执纪工作规则》是严格按照党法规的规定程序制定和批准的，在纪委全会上通过，经中央批准施行的，是有刚性约束的。</a:t>
            </a:r>
          </a:p>
        </p:txBody>
      </p:sp>
      <p:sp>
        <p:nvSpPr>
          <p:cNvPr id="8" name="Freeform 5"/>
          <p:cNvSpPr/>
          <p:nvPr/>
        </p:nvSpPr>
        <p:spPr bwMode="auto">
          <a:xfrm>
            <a:off x="3094513" y="1885069"/>
            <a:ext cx="1848937" cy="2073125"/>
          </a:xfrm>
          <a:custGeom>
            <a:avLst/>
            <a:gdLst>
              <a:gd name="T0" fmla="*/ 1837 w 3175"/>
              <a:gd name="T1" fmla="*/ 92 h 3561"/>
              <a:gd name="T2" fmla="*/ 2381 w 3175"/>
              <a:gd name="T3" fmla="*/ 406 h 3561"/>
              <a:gd name="T4" fmla="*/ 2925 w 3175"/>
              <a:gd name="T5" fmla="*/ 720 h 3561"/>
              <a:gd name="T6" fmla="*/ 3175 w 3175"/>
              <a:gd name="T7" fmla="*/ 1153 h 3561"/>
              <a:gd name="T8" fmla="*/ 3175 w 3175"/>
              <a:gd name="T9" fmla="*/ 1781 h 3561"/>
              <a:gd name="T10" fmla="*/ 3175 w 3175"/>
              <a:gd name="T11" fmla="*/ 2408 h 3561"/>
              <a:gd name="T12" fmla="*/ 2925 w 3175"/>
              <a:gd name="T13" fmla="*/ 2841 h 3561"/>
              <a:gd name="T14" fmla="*/ 2381 w 3175"/>
              <a:gd name="T15" fmla="*/ 3155 h 3561"/>
              <a:gd name="T16" fmla="*/ 1837 w 3175"/>
              <a:gd name="T17" fmla="*/ 3469 h 3561"/>
              <a:gd name="T18" fmla="*/ 1338 w 3175"/>
              <a:gd name="T19" fmla="*/ 3469 h 3561"/>
              <a:gd name="T20" fmla="*/ 794 w 3175"/>
              <a:gd name="T21" fmla="*/ 3155 h 3561"/>
              <a:gd name="T22" fmla="*/ 250 w 3175"/>
              <a:gd name="T23" fmla="*/ 2841 h 3561"/>
              <a:gd name="T24" fmla="*/ 0 w 3175"/>
              <a:gd name="T25" fmla="*/ 2408 h 3561"/>
              <a:gd name="T26" fmla="*/ 0 w 3175"/>
              <a:gd name="T27" fmla="*/ 1781 h 3561"/>
              <a:gd name="T28" fmla="*/ 0 w 3175"/>
              <a:gd name="T29" fmla="*/ 1153 h 3561"/>
              <a:gd name="T30" fmla="*/ 250 w 3175"/>
              <a:gd name="T31" fmla="*/ 720 h 3561"/>
              <a:gd name="T32" fmla="*/ 794 w 3175"/>
              <a:gd name="T33" fmla="*/ 406 h 3561"/>
              <a:gd name="T34" fmla="*/ 1338 w 3175"/>
              <a:gd name="T35" fmla="*/ 92 h 3561"/>
              <a:gd name="T36" fmla="*/ 1837 w 3175"/>
              <a:gd name="T37" fmla="*/ 92 h 3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75" h="3561">
                <a:moveTo>
                  <a:pt x="1837" y="92"/>
                </a:moveTo>
                <a:lnTo>
                  <a:pt x="2381" y="406"/>
                </a:lnTo>
                <a:lnTo>
                  <a:pt x="2925" y="720"/>
                </a:lnTo>
                <a:cubicBezTo>
                  <a:pt x="3084" y="812"/>
                  <a:pt x="3175" y="969"/>
                  <a:pt x="3175" y="1153"/>
                </a:cubicBezTo>
                <a:lnTo>
                  <a:pt x="3175" y="1781"/>
                </a:lnTo>
                <a:lnTo>
                  <a:pt x="3175" y="2408"/>
                </a:lnTo>
                <a:cubicBezTo>
                  <a:pt x="3175" y="2592"/>
                  <a:pt x="3084" y="2750"/>
                  <a:pt x="2925" y="2841"/>
                </a:cubicBezTo>
                <a:lnTo>
                  <a:pt x="2381" y="3155"/>
                </a:lnTo>
                <a:lnTo>
                  <a:pt x="1837" y="3469"/>
                </a:lnTo>
                <a:cubicBezTo>
                  <a:pt x="1678" y="3561"/>
                  <a:pt x="1496" y="3561"/>
                  <a:pt x="1338" y="3469"/>
                </a:cubicBezTo>
                <a:lnTo>
                  <a:pt x="794" y="3155"/>
                </a:lnTo>
                <a:lnTo>
                  <a:pt x="250" y="2841"/>
                </a:lnTo>
                <a:cubicBezTo>
                  <a:pt x="91" y="2750"/>
                  <a:pt x="0" y="2592"/>
                  <a:pt x="0" y="2408"/>
                </a:cubicBezTo>
                <a:lnTo>
                  <a:pt x="0" y="1781"/>
                </a:lnTo>
                <a:lnTo>
                  <a:pt x="0" y="1153"/>
                </a:lnTo>
                <a:cubicBezTo>
                  <a:pt x="0" y="969"/>
                  <a:pt x="91" y="812"/>
                  <a:pt x="250" y="720"/>
                </a:cubicBezTo>
                <a:lnTo>
                  <a:pt x="794" y="406"/>
                </a:lnTo>
                <a:lnTo>
                  <a:pt x="1338" y="92"/>
                </a:lnTo>
                <a:cubicBezTo>
                  <a:pt x="1496" y="0"/>
                  <a:pt x="1678" y="0"/>
                  <a:pt x="1837" y="92"/>
                </a:cubicBezTo>
                <a:close/>
              </a:path>
            </a:pathLst>
          </a:custGeom>
          <a:noFill/>
          <a:ln w="12700">
            <a:solidFill>
              <a:schemeClr val="tx2"/>
            </a:solidFill>
          </a:ln>
        </p:spPr>
        <p:txBody>
          <a:bodyPr vert="horz" wrap="square" lIns="91440" tIns="45720" rIns="91440" bIns="45720" numCol="1" anchor="t" anchorCtr="0" compatLnSpc="1"/>
          <a:lstStyle/>
          <a:p>
            <a:endParaRPr lang="zh-CN" altLang="en-US"/>
          </a:p>
        </p:txBody>
      </p:sp>
      <p:sp>
        <p:nvSpPr>
          <p:cNvPr id="9" name="Freeform 5"/>
          <p:cNvSpPr/>
          <p:nvPr/>
        </p:nvSpPr>
        <p:spPr bwMode="auto">
          <a:xfrm>
            <a:off x="3243442" y="2052056"/>
            <a:ext cx="1551080" cy="1739151"/>
          </a:xfrm>
          <a:custGeom>
            <a:avLst/>
            <a:gdLst>
              <a:gd name="T0" fmla="*/ 1837 w 3175"/>
              <a:gd name="T1" fmla="*/ 92 h 3561"/>
              <a:gd name="T2" fmla="*/ 2381 w 3175"/>
              <a:gd name="T3" fmla="*/ 406 h 3561"/>
              <a:gd name="T4" fmla="*/ 2925 w 3175"/>
              <a:gd name="T5" fmla="*/ 720 h 3561"/>
              <a:gd name="T6" fmla="*/ 3175 w 3175"/>
              <a:gd name="T7" fmla="*/ 1153 h 3561"/>
              <a:gd name="T8" fmla="*/ 3175 w 3175"/>
              <a:gd name="T9" fmla="*/ 1781 h 3561"/>
              <a:gd name="T10" fmla="*/ 3175 w 3175"/>
              <a:gd name="T11" fmla="*/ 2408 h 3561"/>
              <a:gd name="T12" fmla="*/ 2925 w 3175"/>
              <a:gd name="T13" fmla="*/ 2841 h 3561"/>
              <a:gd name="T14" fmla="*/ 2381 w 3175"/>
              <a:gd name="T15" fmla="*/ 3155 h 3561"/>
              <a:gd name="T16" fmla="*/ 1837 w 3175"/>
              <a:gd name="T17" fmla="*/ 3469 h 3561"/>
              <a:gd name="T18" fmla="*/ 1338 w 3175"/>
              <a:gd name="T19" fmla="*/ 3469 h 3561"/>
              <a:gd name="T20" fmla="*/ 794 w 3175"/>
              <a:gd name="T21" fmla="*/ 3155 h 3561"/>
              <a:gd name="T22" fmla="*/ 250 w 3175"/>
              <a:gd name="T23" fmla="*/ 2841 h 3561"/>
              <a:gd name="T24" fmla="*/ 0 w 3175"/>
              <a:gd name="T25" fmla="*/ 2408 h 3561"/>
              <a:gd name="T26" fmla="*/ 0 w 3175"/>
              <a:gd name="T27" fmla="*/ 1781 h 3561"/>
              <a:gd name="T28" fmla="*/ 0 w 3175"/>
              <a:gd name="T29" fmla="*/ 1153 h 3561"/>
              <a:gd name="T30" fmla="*/ 250 w 3175"/>
              <a:gd name="T31" fmla="*/ 720 h 3561"/>
              <a:gd name="T32" fmla="*/ 794 w 3175"/>
              <a:gd name="T33" fmla="*/ 406 h 3561"/>
              <a:gd name="T34" fmla="*/ 1338 w 3175"/>
              <a:gd name="T35" fmla="*/ 92 h 3561"/>
              <a:gd name="T36" fmla="*/ 1837 w 3175"/>
              <a:gd name="T37" fmla="*/ 92 h 3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75" h="3561">
                <a:moveTo>
                  <a:pt x="1837" y="92"/>
                </a:moveTo>
                <a:lnTo>
                  <a:pt x="2381" y="406"/>
                </a:lnTo>
                <a:lnTo>
                  <a:pt x="2925" y="720"/>
                </a:lnTo>
                <a:cubicBezTo>
                  <a:pt x="3084" y="812"/>
                  <a:pt x="3175" y="969"/>
                  <a:pt x="3175" y="1153"/>
                </a:cubicBezTo>
                <a:lnTo>
                  <a:pt x="3175" y="1781"/>
                </a:lnTo>
                <a:lnTo>
                  <a:pt x="3175" y="2408"/>
                </a:lnTo>
                <a:cubicBezTo>
                  <a:pt x="3175" y="2592"/>
                  <a:pt x="3084" y="2750"/>
                  <a:pt x="2925" y="2841"/>
                </a:cubicBezTo>
                <a:lnTo>
                  <a:pt x="2381" y="3155"/>
                </a:lnTo>
                <a:lnTo>
                  <a:pt x="1837" y="3469"/>
                </a:lnTo>
                <a:cubicBezTo>
                  <a:pt x="1678" y="3561"/>
                  <a:pt x="1496" y="3561"/>
                  <a:pt x="1338" y="3469"/>
                </a:cubicBezTo>
                <a:lnTo>
                  <a:pt x="794" y="3155"/>
                </a:lnTo>
                <a:lnTo>
                  <a:pt x="250" y="2841"/>
                </a:lnTo>
                <a:cubicBezTo>
                  <a:pt x="91" y="2750"/>
                  <a:pt x="0" y="2592"/>
                  <a:pt x="0" y="2408"/>
                </a:cubicBezTo>
                <a:lnTo>
                  <a:pt x="0" y="1781"/>
                </a:lnTo>
                <a:lnTo>
                  <a:pt x="0" y="1153"/>
                </a:lnTo>
                <a:cubicBezTo>
                  <a:pt x="0" y="969"/>
                  <a:pt x="91" y="812"/>
                  <a:pt x="250" y="720"/>
                </a:cubicBezTo>
                <a:lnTo>
                  <a:pt x="794" y="406"/>
                </a:lnTo>
                <a:lnTo>
                  <a:pt x="1338" y="92"/>
                </a:lnTo>
                <a:cubicBezTo>
                  <a:pt x="1496" y="0"/>
                  <a:pt x="1678" y="0"/>
                  <a:pt x="1837" y="92"/>
                </a:cubicBezTo>
                <a:close/>
              </a:path>
            </a:pathLst>
          </a:custGeom>
          <a:gradFill flip="none" rotWithShape="1">
            <a:gsLst>
              <a:gs pos="0">
                <a:srgbClr val="B40000"/>
              </a:gs>
              <a:gs pos="100000">
                <a:srgbClr val="FFFF00"/>
              </a:gs>
              <a:gs pos="67000">
                <a:srgbClr val="FF0000"/>
              </a:gs>
            </a:gsLst>
            <a:lin ang="16200000" scaled="1"/>
            <a:tileRect/>
          </a:gradFill>
          <a:ln w="28575">
            <a:gradFill>
              <a:gsLst>
                <a:gs pos="50000">
                  <a:srgbClr val="FFFF00"/>
                </a:gs>
                <a:gs pos="0">
                  <a:srgbClr val="FFA000"/>
                </a:gs>
                <a:gs pos="100000">
                  <a:srgbClr val="FFA000"/>
                </a:gs>
              </a:gsLst>
              <a:lin ang="1800000" scaled="0"/>
            </a:grad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矩形 9"/>
          <p:cNvSpPr/>
          <p:nvPr/>
        </p:nvSpPr>
        <p:spPr>
          <a:xfrm>
            <a:off x="3121450" y="2451909"/>
            <a:ext cx="1795061" cy="954107"/>
          </a:xfrm>
          <a:prstGeom prst="rect">
            <a:avLst/>
          </a:prstGeom>
          <a:noFill/>
          <a:effectLst/>
        </p:spPr>
        <p:txBody>
          <a:bodyPr wrap="square" rtlCol="0">
            <a:spAutoFit/>
          </a:bodyPr>
          <a:lstStyle/>
          <a:p>
            <a:pPr algn="ctr"/>
            <a:r>
              <a:rPr lang="zh-CN" altLang="en-US" sz="2800" b="1" dirty="0" smtClean="0">
                <a:gradFill>
                  <a:gsLst>
                    <a:gs pos="0">
                      <a:srgbClr val="FFC000"/>
                    </a:gs>
                    <a:gs pos="33000">
                      <a:srgbClr val="FFFF99"/>
                    </a:gs>
                    <a:gs pos="66000">
                      <a:srgbClr val="F2B800"/>
                    </a:gs>
                    <a:gs pos="100000">
                      <a:srgbClr val="FFFF00"/>
                    </a:gs>
                  </a:gsLst>
                  <a:lin ang="5400000" scaled="0"/>
                </a:gradFill>
                <a:effectLst>
                  <a:outerShdw blurRad="152400" dist="152400" dir="2700000" algn="tl" rotWithShape="0">
                    <a:prstClr val="black">
                      <a:alpha val="60000"/>
                    </a:prstClr>
                  </a:outerShdw>
                </a:effectLst>
                <a:latin typeface="微软雅黑" panose="020B0503020204020204" pitchFamily="34" charset="-122"/>
                <a:ea typeface="微软雅黑" panose="020B0503020204020204" pitchFamily="34" charset="-122"/>
              </a:rPr>
              <a:t>法规制度的修订</a:t>
            </a:r>
            <a:endParaRPr lang="zh-CN" altLang="en-US" sz="2800" b="1" dirty="0">
              <a:gradFill>
                <a:gsLst>
                  <a:gs pos="0">
                    <a:srgbClr val="FFC000"/>
                  </a:gs>
                  <a:gs pos="33000">
                    <a:srgbClr val="FFFF99"/>
                  </a:gs>
                  <a:gs pos="66000">
                    <a:srgbClr val="F2B800"/>
                  </a:gs>
                  <a:gs pos="100000">
                    <a:srgbClr val="FFFF00"/>
                  </a:gs>
                </a:gsLst>
                <a:lin ang="5400000" scaled="0"/>
              </a:gradFill>
              <a:effectLst>
                <a:outerShdw blurRad="152400" dist="152400" dir="2700000" algn="tl" rotWithShape="0">
                  <a:prstClr val="black">
                    <a:alpha val="60000"/>
                  </a:prstClr>
                </a:outerShdw>
              </a:effectLst>
              <a:latin typeface="微软雅黑" panose="020B0503020204020204" pitchFamily="34" charset="-122"/>
              <a:ea typeface="微软雅黑" panose="020B0503020204020204" pitchFamily="34" charset="-122"/>
            </a:endParaRPr>
          </a:p>
        </p:txBody>
      </p:sp>
      <p:sp>
        <p:nvSpPr>
          <p:cNvPr id="11" name="Freeform 5"/>
          <p:cNvSpPr/>
          <p:nvPr/>
        </p:nvSpPr>
        <p:spPr bwMode="auto">
          <a:xfrm>
            <a:off x="3354358" y="4191547"/>
            <a:ext cx="1329246" cy="1490420"/>
          </a:xfrm>
          <a:custGeom>
            <a:avLst/>
            <a:gdLst>
              <a:gd name="T0" fmla="*/ 1837 w 3175"/>
              <a:gd name="T1" fmla="*/ 92 h 3561"/>
              <a:gd name="T2" fmla="*/ 2381 w 3175"/>
              <a:gd name="T3" fmla="*/ 406 h 3561"/>
              <a:gd name="T4" fmla="*/ 2925 w 3175"/>
              <a:gd name="T5" fmla="*/ 720 h 3561"/>
              <a:gd name="T6" fmla="*/ 3175 w 3175"/>
              <a:gd name="T7" fmla="*/ 1153 h 3561"/>
              <a:gd name="T8" fmla="*/ 3175 w 3175"/>
              <a:gd name="T9" fmla="*/ 1781 h 3561"/>
              <a:gd name="T10" fmla="*/ 3175 w 3175"/>
              <a:gd name="T11" fmla="*/ 2408 h 3561"/>
              <a:gd name="T12" fmla="*/ 2925 w 3175"/>
              <a:gd name="T13" fmla="*/ 2841 h 3561"/>
              <a:gd name="T14" fmla="*/ 2381 w 3175"/>
              <a:gd name="T15" fmla="*/ 3155 h 3561"/>
              <a:gd name="T16" fmla="*/ 1837 w 3175"/>
              <a:gd name="T17" fmla="*/ 3469 h 3561"/>
              <a:gd name="T18" fmla="*/ 1338 w 3175"/>
              <a:gd name="T19" fmla="*/ 3469 h 3561"/>
              <a:gd name="T20" fmla="*/ 794 w 3175"/>
              <a:gd name="T21" fmla="*/ 3155 h 3561"/>
              <a:gd name="T22" fmla="*/ 250 w 3175"/>
              <a:gd name="T23" fmla="*/ 2841 h 3561"/>
              <a:gd name="T24" fmla="*/ 0 w 3175"/>
              <a:gd name="T25" fmla="*/ 2408 h 3561"/>
              <a:gd name="T26" fmla="*/ 0 w 3175"/>
              <a:gd name="T27" fmla="*/ 1781 h 3561"/>
              <a:gd name="T28" fmla="*/ 0 w 3175"/>
              <a:gd name="T29" fmla="*/ 1153 h 3561"/>
              <a:gd name="T30" fmla="*/ 250 w 3175"/>
              <a:gd name="T31" fmla="*/ 720 h 3561"/>
              <a:gd name="T32" fmla="*/ 794 w 3175"/>
              <a:gd name="T33" fmla="*/ 406 h 3561"/>
              <a:gd name="T34" fmla="*/ 1338 w 3175"/>
              <a:gd name="T35" fmla="*/ 92 h 3561"/>
              <a:gd name="T36" fmla="*/ 1837 w 3175"/>
              <a:gd name="T37" fmla="*/ 92 h 3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75" h="3561">
                <a:moveTo>
                  <a:pt x="1837" y="92"/>
                </a:moveTo>
                <a:lnTo>
                  <a:pt x="2381" y="406"/>
                </a:lnTo>
                <a:lnTo>
                  <a:pt x="2925" y="720"/>
                </a:lnTo>
                <a:cubicBezTo>
                  <a:pt x="3084" y="812"/>
                  <a:pt x="3175" y="969"/>
                  <a:pt x="3175" y="1153"/>
                </a:cubicBezTo>
                <a:lnTo>
                  <a:pt x="3175" y="1781"/>
                </a:lnTo>
                <a:lnTo>
                  <a:pt x="3175" y="2408"/>
                </a:lnTo>
                <a:cubicBezTo>
                  <a:pt x="3175" y="2592"/>
                  <a:pt x="3084" y="2750"/>
                  <a:pt x="2925" y="2841"/>
                </a:cubicBezTo>
                <a:lnTo>
                  <a:pt x="2381" y="3155"/>
                </a:lnTo>
                <a:lnTo>
                  <a:pt x="1837" y="3469"/>
                </a:lnTo>
                <a:cubicBezTo>
                  <a:pt x="1678" y="3561"/>
                  <a:pt x="1496" y="3561"/>
                  <a:pt x="1338" y="3469"/>
                </a:cubicBezTo>
                <a:lnTo>
                  <a:pt x="794" y="3155"/>
                </a:lnTo>
                <a:lnTo>
                  <a:pt x="250" y="2841"/>
                </a:lnTo>
                <a:cubicBezTo>
                  <a:pt x="91" y="2750"/>
                  <a:pt x="0" y="2592"/>
                  <a:pt x="0" y="2408"/>
                </a:cubicBezTo>
                <a:lnTo>
                  <a:pt x="0" y="1781"/>
                </a:lnTo>
                <a:lnTo>
                  <a:pt x="0" y="1153"/>
                </a:lnTo>
                <a:cubicBezTo>
                  <a:pt x="0" y="969"/>
                  <a:pt x="91" y="812"/>
                  <a:pt x="250" y="720"/>
                </a:cubicBezTo>
                <a:lnTo>
                  <a:pt x="794" y="406"/>
                </a:lnTo>
                <a:lnTo>
                  <a:pt x="1338" y="92"/>
                </a:lnTo>
                <a:cubicBezTo>
                  <a:pt x="1496" y="0"/>
                  <a:pt x="1678" y="0"/>
                  <a:pt x="1837" y="92"/>
                </a:cubicBezTo>
                <a:close/>
              </a:path>
            </a:pathLst>
          </a:custGeom>
          <a:noFill/>
          <a:ln w="12700">
            <a:solidFill>
              <a:schemeClr val="tx2"/>
            </a:solidFill>
          </a:ln>
        </p:spPr>
        <p:txBody>
          <a:bodyPr vert="horz" wrap="square" lIns="91440" tIns="45720" rIns="91440" bIns="45720" numCol="1" anchor="t" anchorCtr="0" compatLnSpc="1"/>
          <a:lstStyle/>
          <a:p>
            <a:endParaRPr lang="zh-CN" altLang="en-US"/>
          </a:p>
        </p:txBody>
      </p:sp>
      <p:sp>
        <p:nvSpPr>
          <p:cNvPr id="12" name="Freeform 5"/>
          <p:cNvSpPr/>
          <p:nvPr/>
        </p:nvSpPr>
        <p:spPr bwMode="auto">
          <a:xfrm>
            <a:off x="1634303" y="3855563"/>
            <a:ext cx="1329246" cy="1490420"/>
          </a:xfrm>
          <a:custGeom>
            <a:avLst/>
            <a:gdLst>
              <a:gd name="T0" fmla="*/ 1837 w 3175"/>
              <a:gd name="T1" fmla="*/ 92 h 3561"/>
              <a:gd name="T2" fmla="*/ 2381 w 3175"/>
              <a:gd name="T3" fmla="*/ 406 h 3561"/>
              <a:gd name="T4" fmla="*/ 2925 w 3175"/>
              <a:gd name="T5" fmla="*/ 720 h 3561"/>
              <a:gd name="T6" fmla="*/ 3175 w 3175"/>
              <a:gd name="T7" fmla="*/ 1153 h 3561"/>
              <a:gd name="T8" fmla="*/ 3175 w 3175"/>
              <a:gd name="T9" fmla="*/ 1781 h 3561"/>
              <a:gd name="T10" fmla="*/ 3175 w 3175"/>
              <a:gd name="T11" fmla="*/ 2408 h 3561"/>
              <a:gd name="T12" fmla="*/ 2925 w 3175"/>
              <a:gd name="T13" fmla="*/ 2841 h 3561"/>
              <a:gd name="T14" fmla="*/ 2381 w 3175"/>
              <a:gd name="T15" fmla="*/ 3155 h 3561"/>
              <a:gd name="T16" fmla="*/ 1837 w 3175"/>
              <a:gd name="T17" fmla="*/ 3469 h 3561"/>
              <a:gd name="T18" fmla="*/ 1338 w 3175"/>
              <a:gd name="T19" fmla="*/ 3469 h 3561"/>
              <a:gd name="T20" fmla="*/ 794 w 3175"/>
              <a:gd name="T21" fmla="*/ 3155 h 3561"/>
              <a:gd name="T22" fmla="*/ 250 w 3175"/>
              <a:gd name="T23" fmla="*/ 2841 h 3561"/>
              <a:gd name="T24" fmla="*/ 0 w 3175"/>
              <a:gd name="T25" fmla="*/ 2408 h 3561"/>
              <a:gd name="T26" fmla="*/ 0 w 3175"/>
              <a:gd name="T27" fmla="*/ 1781 h 3561"/>
              <a:gd name="T28" fmla="*/ 0 w 3175"/>
              <a:gd name="T29" fmla="*/ 1153 h 3561"/>
              <a:gd name="T30" fmla="*/ 250 w 3175"/>
              <a:gd name="T31" fmla="*/ 720 h 3561"/>
              <a:gd name="T32" fmla="*/ 794 w 3175"/>
              <a:gd name="T33" fmla="*/ 406 h 3561"/>
              <a:gd name="T34" fmla="*/ 1338 w 3175"/>
              <a:gd name="T35" fmla="*/ 92 h 3561"/>
              <a:gd name="T36" fmla="*/ 1837 w 3175"/>
              <a:gd name="T37" fmla="*/ 92 h 3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75" h="3561">
                <a:moveTo>
                  <a:pt x="1837" y="92"/>
                </a:moveTo>
                <a:lnTo>
                  <a:pt x="2381" y="406"/>
                </a:lnTo>
                <a:lnTo>
                  <a:pt x="2925" y="720"/>
                </a:lnTo>
                <a:cubicBezTo>
                  <a:pt x="3084" y="812"/>
                  <a:pt x="3175" y="969"/>
                  <a:pt x="3175" y="1153"/>
                </a:cubicBezTo>
                <a:lnTo>
                  <a:pt x="3175" y="1781"/>
                </a:lnTo>
                <a:lnTo>
                  <a:pt x="3175" y="2408"/>
                </a:lnTo>
                <a:cubicBezTo>
                  <a:pt x="3175" y="2592"/>
                  <a:pt x="3084" y="2750"/>
                  <a:pt x="2925" y="2841"/>
                </a:cubicBezTo>
                <a:lnTo>
                  <a:pt x="2381" y="3155"/>
                </a:lnTo>
                <a:lnTo>
                  <a:pt x="1837" y="3469"/>
                </a:lnTo>
                <a:cubicBezTo>
                  <a:pt x="1678" y="3561"/>
                  <a:pt x="1496" y="3561"/>
                  <a:pt x="1338" y="3469"/>
                </a:cubicBezTo>
                <a:lnTo>
                  <a:pt x="794" y="3155"/>
                </a:lnTo>
                <a:lnTo>
                  <a:pt x="250" y="2841"/>
                </a:lnTo>
                <a:cubicBezTo>
                  <a:pt x="91" y="2750"/>
                  <a:pt x="0" y="2592"/>
                  <a:pt x="0" y="2408"/>
                </a:cubicBezTo>
                <a:lnTo>
                  <a:pt x="0" y="1781"/>
                </a:lnTo>
                <a:lnTo>
                  <a:pt x="0" y="1153"/>
                </a:lnTo>
                <a:cubicBezTo>
                  <a:pt x="0" y="969"/>
                  <a:pt x="91" y="812"/>
                  <a:pt x="250" y="720"/>
                </a:cubicBezTo>
                <a:lnTo>
                  <a:pt x="794" y="406"/>
                </a:lnTo>
                <a:lnTo>
                  <a:pt x="1338" y="92"/>
                </a:lnTo>
                <a:cubicBezTo>
                  <a:pt x="1496" y="0"/>
                  <a:pt x="1678" y="0"/>
                  <a:pt x="1837" y="92"/>
                </a:cubicBezTo>
                <a:close/>
              </a:path>
            </a:pathLst>
          </a:custGeom>
          <a:noFill/>
          <a:ln w="12700">
            <a:solidFill>
              <a:schemeClr val="tx2"/>
            </a:solidFill>
          </a:ln>
        </p:spPr>
        <p:txBody>
          <a:bodyPr vert="horz" wrap="square" lIns="91440" tIns="45720" rIns="91440" bIns="45720" numCol="1" anchor="t" anchorCtr="0" compatLnSpc="1"/>
          <a:lstStyle/>
          <a:p>
            <a:endParaRPr lang="zh-CN" altLang="en-US"/>
          </a:p>
        </p:txBody>
      </p:sp>
      <p:sp>
        <p:nvSpPr>
          <p:cNvPr id="13" name="Freeform 5"/>
          <p:cNvSpPr/>
          <p:nvPr/>
        </p:nvSpPr>
        <p:spPr bwMode="auto">
          <a:xfrm>
            <a:off x="5074412" y="3855563"/>
            <a:ext cx="1329246" cy="1490420"/>
          </a:xfrm>
          <a:custGeom>
            <a:avLst/>
            <a:gdLst>
              <a:gd name="T0" fmla="*/ 1837 w 3175"/>
              <a:gd name="T1" fmla="*/ 92 h 3561"/>
              <a:gd name="T2" fmla="*/ 2381 w 3175"/>
              <a:gd name="T3" fmla="*/ 406 h 3561"/>
              <a:gd name="T4" fmla="*/ 2925 w 3175"/>
              <a:gd name="T5" fmla="*/ 720 h 3561"/>
              <a:gd name="T6" fmla="*/ 3175 w 3175"/>
              <a:gd name="T7" fmla="*/ 1153 h 3561"/>
              <a:gd name="T8" fmla="*/ 3175 w 3175"/>
              <a:gd name="T9" fmla="*/ 1781 h 3561"/>
              <a:gd name="T10" fmla="*/ 3175 w 3175"/>
              <a:gd name="T11" fmla="*/ 2408 h 3561"/>
              <a:gd name="T12" fmla="*/ 2925 w 3175"/>
              <a:gd name="T13" fmla="*/ 2841 h 3561"/>
              <a:gd name="T14" fmla="*/ 2381 w 3175"/>
              <a:gd name="T15" fmla="*/ 3155 h 3561"/>
              <a:gd name="T16" fmla="*/ 1837 w 3175"/>
              <a:gd name="T17" fmla="*/ 3469 h 3561"/>
              <a:gd name="T18" fmla="*/ 1338 w 3175"/>
              <a:gd name="T19" fmla="*/ 3469 h 3561"/>
              <a:gd name="T20" fmla="*/ 794 w 3175"/>
              <a:gd name="T21" fmla="*/ 3155 h 3561"/>
              <a:gd name="T22" fmla="*/ 250 w 3175"/>
              <a:gd name="T23" fmla="*/ 2841 h 3561"/>
              <a:gd name="T24" fmla="*/ 0 w 3175"/>
              <a:gd name="T25" fmla="*/ 2408 h 3561"/>
              <a:gd name="T26" fmla="*/ 0 w 3175"/>
              <a:gd name="T27" fmla="*/ 1781 h 3561"/>
              <a:gd name="T28" fmla="*/ 0 w 3175"/>
              <a:gd name="T29" fmla="*/ 1153 h 3561"/>
              <a:gd name="T30" fmla="*/ 250 w 3175"/>
              <a:gd name="T31" fmla="*/ 720 h 3561"/>
              <a:gd name="T32" fmla="*/ 794 w 3175"/>
              <a:gd name="T33" fmla="*/ 406 h 3561"/>
              <a:gd name="T34" fmla="*/ 1338 w 3175"/>
              <a:gd name="T35" fmla="*/ 92 h 3561"/>
              <a:gd name="T36" fmla="*/ 1837 w 3175"/>
              <a:gd name="T37" fmla="*/ 92 h 3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75" h="3561">
                <a:moveTo>
                  <a:pt x="1837" y="92"/>
                </a:moveTo>
                <a:lnTo>
                  <a:pt x="2381" y="406"/>
                </a:lnTo>
                <a:lnTo>
                  <a:pt x="2925" y="720"/>
                </a:lnTo>
                <a:cubicBezTo>
                  <a:pt x="3084" y="812"/>
                  <a:pt x="3175" y="969"/>
                  <a:pt x="3175" y="1153"/>
                </a:cubicBezTo>
                <a:lnTo>
                  <a:pt x="3175" y="1781"/>
                </a:lnTo>
                <a:lnTo>
                  <a:pt x="3175" y="2408"/>
                </a:lnTo>
                <a:cubicBezTo>
                  <a:pt x="3175" y="2592"/>
                  <a:pt x="3084" y="2750"/>
                  <a:pt x="2925" y="2841"/>
                </a:cubicBezTo>
                <a:lnTo>
                  <a:pt x="2381" y="3155"/>
                </a:lnTo>
                <a:lnTo>
                  <a:pt x="1837" y="3469"/>
                </a:lnTo>
                <a:cubicBezTo>
                  <a:pt x="1678" y="3561"/>
                  <a:pt x="1496" y="3561"/>
                  <a:pt x="1338" y="3469"/>
                </a:cubicBezTo>
                <a:lnTo>
                  <a:pt x="794" y="3155"/>
                </a:lnTo>
                <a:lnTo>
                  <a:pt x="250" y="2841"/>
                </a:lnTo>
                <a:cubicBezTo>
                  <a:pt x="91" y="2750"/>
                  <a:pt x="0" y="2592"/>
                  <a:pt x="0" y="2408"/>
                </a:cubicBezTo>
                <a:lnTo>
                  <a:pt x="0" y="1781"/>
                </a:lnTo>
                <a:lnTo>
                  <a:pt x="0" y="1153"/>
                </a:lnTo>
                <a:cubicBezTo>
                  <a:pt x="0" y="969"/>
                  <a:pt x="91" y="812"/>
                  <a:pt x="250" y="720"/>
                </a:cubicBezTo>
                <a:lnTo>
                  <a:pt x="794" y="406"/>
                </a:lnTo>
                <a:lnTo>
                  <a:pt x="1338" y="92"/>
                </a:lnTo>
                <a:cubicBezTo>
                  <a:pt x="1496" y="0"/>
                  <a:pt x="1678" y="0"/>
                  <a:pt x="1837" y="92"/>
                </a:cubicBezTo>
                <a:close/>
              </a:path>
            </a:pathLst>
          </a:custGeom>
          <a:noFill/>
          <a:ln w="12700">
            <a:solidFill>
              <a:schemeClr val="tx2"/>
            </a:solidFill>
          </a:ln>
        </p:spPr>
        <p:txBody>
          <a:bodyPr vert="horz" wrap="square" lIns="91440" tIns="45720" rIns="91440" bIns="45720" numCol="1" anchor="t" anchorCtr="0" compatLnSpc="1"/>
          <a:lstStyle/>
          <a:p>
            <a:endParaRPr lang="zh-CN" altLang="en-US"/>
          </a:p>
        </p:txBody>
      </p:sp>
      <p:sp>
        <p:nvSpPr>
          <p:cNvPr id="14" name="Freeform 5"/>
          <p:cNvSpPr/>
          <p:nvPr/>
        </p:nvSpPr>
        <p:spPr bwMode="auto">
          <a:xfrm>
            <a:off x="786922" y="2384430"/>
            <a:ext cx="1329246" cy="1490420"/>
          </a:xfrm>
          <a:custGeom>
            <a:avLst/>
            <a:gdLst>
              <a:gd name="T0" fmla="*/ 1837 w 3175"/>
              <a:gd name="T1" fmla="*/ 92 h 3561"/>
              <a:gd name="T2" fmla="*/ 2381 w 3175"/>
              <a:gd name="T3" fmla="*/ 406 h 3561"/>
              <a:gd name="T4" fmla="*/ 2925 w 3175"/>
              <a:gd name="T5" fmla="*/ 720 h 3561"/>
              <a:gd name="T6" fmla="*/ 3175 w 3175"/>
              <a:gd name="T7" fmla="*/ 1153 h 3561"/>
              <a:gd name="T8" fmla="*/ 3175 w 3175"/>
              <a:gd name="T9" fmla="*/ 1781 h 3561"/>
              <a:gd name="T10" fmla="*/ 3175 w 3175"/>
              <a:gd name="T11" fmla="*/ 2408 h 3561"/>
              <a:gd name="T12" fmla="*/ 2925 w 3175"/>
              <a:gd name="T13" fmla="*/ 2841 h 3561"/>
              <a:gd name="T14" fmla="*/ 2381 w 3175"/>
              <a:gd name="T15" fmla="*/ 3155 h 3561"/>
              <a:gd name="T16" fmla="*/ 1837 w 3175"/>
              <a:gd name="T17" fmla="*/ 3469 h 3561"/>
              <a:gd name="T18" fmla="*/ 1338 w 3175"/>
              <a:gd name="T19" fmla="*/ 3469 h 3561"/>
              <a:gd name="T20" fmla="*/ 794 w 3175"/>
              <a:gd name="T21" fmla="*/ 3155 h 3561"/>
              <a:gd name="T22" fmla="*/ 250 w 3175"/>
              <a:gd name="T23" fmla="*/ 2841 h 3561"/>
              <a:gd name="T24" fmla="*/ 0 w 3175"/>
              <a:gd name="T25" fmla="*/ 2408 h 3561"/>
              <a:gd name="T26" fmla="*/ 0 w 3175"/>
              <a:gd name="T27" fmla="*/ 1781 h 3561"/>
              <a:gd name="T28" fmla="*/ 0 w 3175"/>
              <a:gd name="T29" fmla="*/ 1153 h 3561"/>
              <a:gd name="T30" fmla="*/ 250 w 3175"/>
              <a:gd name="T31" fmla="*/ 720 h 3561"/>
              <a:gd name="T32" fmla="*/ 794 w 3175"/>
              <a:gd name="T33" fmla="*/ 406 h 3561"/>
              <a:gd name="T34" fmla="*/ 1338 w 3175"/>
              <a:gd name="T35" fmla="*/ 92 h 3561"/>
              <a:gd name="T36" fmla="*/ 1837 w 3175"/>
              <a:gd name="T37" fmla="*/ 92 h 3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75" h="3561">
                <a:moveTo>
                  <a:pt x="1837" y="92"/>
                </a:moveTo>
                <a:lnTo>
                  <a:pt x="2381" y="406"/>
                </a:lnTo>
                <a:lnTo>
                  <a:pt x="2925" y="720"/>
                </a:lnTo>
                <a:cubicBezTo>
                  <a:pt x="3084" y="812"/>
                  <a:pt x="3175" y="969"/>
                  <a:pt x="3175" y="1153"/>
                </a:cubicBezTo>
                <a:lnTo>
                  <a:pt x="3175" y="1781"/>
                </a:lnTo>
                <a:lnTo>
                  <a:pt x="3175" y="2408"/>
                </a:lnTo>
                <a:cubicBezTo>
                  <a:pt x="3175" y="2592"/>
                  <a:pt x="3084" y="2750"/>
                  <a:pt x="2925" y="2841"/>
                </a:cubicBezTo>
                <a:lnTo>
                  <a:pt x="2381" y="3155"/>
                </a:lnTo>
                <a:lnTo>
                  <a:pt x="1837" y="3469"/>
                </a:lnTo>
                <a:cubicBezTo>
                  <a:pt x="1678" y="3561"/>
                  <a:pt x="1496" y="3561"/>
                  <a:pt x="1338" y="3469"/>
                </a:cubicBezTo>
                <a:lnTo>
                  <a:pt x="794" y="3155"/>
                </a:lnTo>
                <a:lnTo>
                  <a:pt x="250" y="2841"/>
                </a:lnTo>
                <a:cubicBezTo>
                  <a:pt x="91" y="2750"/>
                  <a:pt x="0" y="2592"/>
                  <a:pt x="0" y="2408"/>
                </a:cubicBezTo>
                <a:lnTo>
                  <a:pt x="0" y="1781"/>
                </a:lnTo>
                <a:lnTo>
                  <a:pt x="0" y="1153"/>
                </a:lnTo>
                <a:cubicBezTo>
                  <a:pt x="0" y="969"/>
                  <a:pt x="91" y="812"/>
                  <a:pt x="250" y="720"/>
                </a:cubicBezTo>
                <a:lnTo>
                  <a:pt x="794" y="406"/>
                </a:lnTo>
                <a:lnTo>
                  <a:pt x="1338" y="92"/>
                </a:lnTo>
                <a:cubicBezTo>
                  <a:pt x="1496" y="0"/>
                  <a:pt x="1678" y="0"/>
                  <a:pt x="1837" y="92"/>
                </a:cubicBezTo>
                <a:close/>
              </a:path>
            </a:pathLst>
          </a:custGeom>
          <a:noFill/>
          <a:ln w="12700">
            <a:solidFill>
              <a:schemeClr val="tx2"/>
            </a:solidFill>
          </a:ln>
        </p:spPr>
        <p:txBody>
          <a:bodyPr vert="horz" wrap="square" lIns="91440" tIns="45720" rIns="91440" bIns="45720" numCol="1" anchor="t" anchorCtr="0" compatLnSpc="1"/>
          <a:lstStyle/>
          <a:p>
            <a:endParaRPr lang="zh-CN" altLang="en-US"/>
          </a:p>
        </p:txBody>
      </p:sp>
      <p:sp>
        <p:nvSpPr>
          <p:cNvPr id="15" name="Freeform 5"/>
          <p:cNvSpPr/>
          <p:nvPr/>
        </p:nvSpPr>
        <p:spPr bwMode="auto">
          <a:xfrm>
            <a:off x="5921794" y="2384430"/>
            <a:ext cx="1329246" cy="1490420"/>
          </a:xfrm>
          <a:custGeom>
            <a:avLst/>
            <a:gdLst>
              <a:gd name="T0" fmla="*/ 1837 w 3175"/>
              <a:gd name="T1" fmla="*/ 92 h 3561"/>
              <a:gd name="T2" fmla="*/ 2381 w 3175"/>
              <a:gd name="T3" fmla="*/ 406 h 3561"/>
              <a:gd name="T4" fmla="*/ 2925 w 3175"/>
              <a:gd name="T5" fmla="*/ 720 h 3561"/>
              <a:gd name="T6" fmla="*/ 3175 w 3175"/>
              <a:gd name="T7" fmla="*/ 1153 h 3561"/>
              <a:gd name="T8" fmla="*/ 3175 w 3175"/>
              <a:gd name="T9" fmla="*/ 1781 h 3561"/>
              <a:gd name="T10" fmla="*/ 3175 w 3175"/>
              <a:gd name="T11" fmla="*/ 2408 h 3561"/>
              <a:gd name="T12" fmla="*/ 2925 w 3175"/>
              <a:gd name="T13" fmla="*/ 2841 h 3561"/>
              <a:gd name="T14" fmla="*/ 2381 w 3175"/>
              <a:gd name="T15" fmla="*/ 3155 h 3561"/>
              <a:gd name="T16" fmla="*/ 1837 w 3175"/>
              <a:gd name="T17" fmla="*/ 3469 h 3561"/>
              <a:gd name="T18" fmla="*/ 1338 w 3175"/>
              <a:gd name="T19" fmla="*/ 3469 h 3561"/>
              <a:gd name="T20" fmla="*/ 794 w 3175"/>
              <a:gd name="T21" fmla="*/ 3155 h 3561"/>
              <a:gd name="T22" fmla="*/ 250 w 3175"/>
              <a:gd name="T23" fmla="*/ 2841 h 3561"/>
              <a:gd name="T24" fmla="*/ 0 w 3175"/>
              <a:gd name="T25" fmla="*/ 2408 h 3561"/>
              <a:gd name="T26" fmla="*/ 0 w 3175"/>
              <a:gd name="T27" fmla="*/ 1781 h 3561"/>
              <a:gd name="T28" fmla="*/ 0 w 3175"/>
              <a:gd name="T29" fmla="*/ 1153 h 3561"/>
              <a:gd name="T30" fmla="*/ 250 w 3175"/>
              <a:gd name="T31" fmla="*/ 720 h 3561"/>
              <a:gd name="T32" fmla="*/ 794 w 3175"/>
              <a:gd name="T33" fmla="*/ 406 h 3561"/>
              <a:gd name="T34" fmla="*/ 1338 w 3175"/>
              <a:gd name="T35" fmla="*/ 92 h 3561"/>
              <a:gd name="T36" fmla="*/ 1837 w 3175"/>
              <a:gd name="T37" fmla="*/ 92 h 3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75" h="3561">
                <a:moveTo>
                  <a:pt x="1837" y="92"/>
                </a:moveTo>
                <a:lnTo>
                  <a:pt x="2381" y="406"/>
                </a:lnTo>
                <a:lnTo>
                  <a:pt x="2925" y="720"/>
                </a:lnTo>
                <a:cubicBezTo>
                  <a:pt x="3084" y="812"/>
                  <a:pt x="3175" y="969"/>
                  <a:pt x="3175" y="1153"/>
                </a:cubicBezTo>
                <a:lnTo>
                  <a:pt x="3175" y="1781"/>
                </a:lnTo>
                <a:lnTo>
                  <a:pt x="3175" y="2408"/>
                </a:lnTo>
                <a:cubicBezTo>
                  <a:pt x="3175" y="2592"/>
                  <a:pt x="3084" y="2750"/>
                  <a:pt x="2925" y="2841"/>
                </a:cubicBezTo>
                <a:lnTo>
                  <a:pt x="2381" y="3155"/>
                </a:lnTo>
                <a:lnTo>
                  <a:pt x="1837" y="3469"/>
                </a:lnTo>
                <a:cubicBezTo>
                  <a:pt x="1678" y="3561"/>
                  <a:pt x="1496" y="3561"/>
                  <a:pt x="1338" y="3469"/>
                </a:cubicBezTo>
                <a:lnTo>
                  <a:pt x="794" y="3155"/>
                </a:lnTo>
                <a:lnTo>
                  <a:pt x="250" y="2841"/>
                </a:lnTo>
                <a:cubicBezTo>
                  <a:pt x="91" y="2750"/>
                  <a:pt x="0" y="2592"/>
                  <a:pt x="0" y="2408"/>
                </a:cubicBezTo>
                <a:lnTo>
                  <a:pt x="0" y="1781"/>
                </a:lnTo>
                <a:lnTo>
                  <a:pt x="0" y="1153"/>
                </a:lnTo>
                <a:cubicBezTo>
                  <a:pt x="0" y="969"/>
                  <a:pt x="91" y="812"/>
                  <a:pt x="250" y="720"/>
                </a:cubicBezTo>
                <a:lnTo>
                  <a:pt x="794" y="406"/>
                </a:lnTo>
                <a:lnTo>
                  <a:pt x="1338" y="92"/>
                </a:lnTo>
                <a:cubicBezTo>
                  <a:pt x="1496" y="0"/>
                  <a:pt x="1678" y="0"/>
                  <a:pt x="1837" y="92"/>
                </a:cubicBezTo>
                <a:close/>
              </a:path>
            </a:pathLst>
          </a:custGeom>
          <a:noFill/>
          <a:ln w="12700">
            <a:solidFill>
              <a:schemeClr val="tx2"/>
            </a:solidFill>
          </a:ln>
        </p:spPr>
        <p:txBody>
          <a:bodyPr vert="horz" wrap="square" lIns="91440" tIns="45720" rIns="91440" bIns="45720" numCol="1" anchor="t" anchorCtr="0" compatLnSpc="1"/>
          <a:lstStyle/>
          <a:p>
            <a:endParaRPr lang="zh-CN" altLang="en-US"/>
          </a:p>
        </p:txBody>
      </p:sp>
      <p:cxnSp>
        <p:nvCxnSpPr>
          <p:cNvPr id="16" name="直接箭头连接符 15"/>
          <p:cNvCxnSpPr/>
          <p:nvPr/>
        </p:nvCxnSpPr>
        <p:spPr>
          <a:xfrm rot="1080000">
            <a:off x="5065071" y="3046956"/>
            <a:ext cx="763662" cy="0"/>
          </a:xfrm>
          <a:prstGeom prst="straightConnector1">
            <a:avLst/>
          </a:prstGeom>
          <a:ln w="19050">
            <a:solidFill>
              <a:schemeClr val="tx2"/>
            </a:solidFill>
            <a:tailEnd type="arrow" w="lg" len="lg"/>
          </a:ln>
        </p:spPr>
        <p:style>
          <a:lnRef idx="1">
            <a:schemeClr val="accent1"/>
          </a:lnRef>
          <a:fillRef idx="0">
            <a:schemeClr val="accent1"/>
          </a:fillRef>
          <a:effectRef idx="0">
            <a:schemeClr val="accent1"/>
          </a:effectRef>
          <a:fontRef idx="minor">
            <a:schemeClr val="tx1"/>
          </a:fontRef>
        </p:style>
      </p:cxnSp>
      <p:cxnSp>
        <p:nvCxnSpPr>
          <p:cNvPr id="17" name="直接箭头连接符 16"/>
          <p:cNvCxnSpPr/>
          <p:nvPr/>
        </p:nvCxnSpPr>
        <p:spPr>
          <a:xfrm rot="20520000" flipH="1">
            <a:off x="2219937" y="3046956"/>
            <a:ext cx="763662" cy="0"/>
          </a:xfrm>
          <a:prstGeom prst="straightConnector1">
            <a:avLst/>
          </a:prstGeom>
          <a:ln w="19050">
            <a:solidFill>
              <a:schemeClr val="tx2"/>
            </a:solidFill>
            <a:tailEnd type="arrow" w="lg" len="lg"/>
          </a:ln>
        </p:spPr>
        <p:style>
          <a:lnRef idx="1">
            <a:schemeClr val="accent1"/>
          </a:lnRef>
          <a:fillRef idx="0">
            <a:schemeClr val="accent1"/>
          </a:fillRef>
          <a:effectRef idx="0">
            <a:schemeClr val="accent1"/>
          </a:effectRef>
          <a:fontRef idx="minor">
            <a:schemeClr val="tx1"/>
          </a:fontRef>
        </p:style>
      </p:cxnSp>
      <p:cxnSp>
        <p:nvCxnSpPr>
          <p:cNvPr id="18" name="直接箭头连接符 17"/>
          <p:cNvCxnSpPr/>
          <p:nvPr/>
        </p:nvCxnSpPr>
        <p:spPr>
          <a:xfrm rot="16200000" flipH="1">
            <a:off x="3929887" y="4076590"/>
            <a:ext cx="178188" cy="0"/>
          </a:xfrm>
          <a:prstGeom prst="straightConnector1">
            <a:avLst/>
          </a:prstGeom>
          <a:ln w="19050">
            <a:solidFill>
              <a:schemeClr val="tx2"/>
            </a:solidFill>
            <a:tailEnd type="arrow" w="lg" len="lg"/>
          </a:ln>
        </p:spPr>
        <p:style>
          <a:lnRef idx="1">
            <a:schemeClr val="accent1"/>
          </a:lnRef>
          <a:fillRef idx="0">
            <a:schemeClr val="accent1"/>
          </a:fillRef>
          <a:effectRef idx="0">
            <a:schemeClr val="accent1"/>
          </a:effectRef>
          <a:fontRef idx="minor">
            <a:schemeClr val="tx1"/>
          </a:fontRef>
        </p:style>
      </p:cxnSp>
      <p:cxnSp>
        <p:nvCxnSpPr>
          <p:cNvPr id="19" name="直接箭头连接符 18"/>
          <p:cNvCxnSpPr/>
          <p:nvPr/>
        </p:nvCxnSpPr>
        <p:spPr>
          <a:xfrm rot="18600000" flipH="1">
            <a:off x="2730209" y="3826403"/>
            <a:ext cx="509108" cy="0"/>
          </a:xfrm>
          <a:prstGeom prst="straightConnector1">
            <a:avLst/>
          </a:prstGeom>
          <a:ln w="19050">
            <a:solidFill>
              <a:schemeClr val="tx2"/>
            </a:solidFill>
            <a:tailEnd type="arrow" w="lg" len="lg"/>
          </a:ln>
        </p:spPr>
        <p:style>
          <a:lnRef idx="1">
            <a:schemeClr val="accent1"/>
          </a:lnRef>
          <a:fillRef idx="0">
            <a:schemeClr val="accent1"/>
          </a:fillRef>
          <a:effectRef idx="0">
            <a:schemeClr val="accent1"/>
          </a:effectRef>
          <a:fontRef idx="minor">
            <a:schemeClr val="tx1"/>
          </a:fontRef>
        </p:style>
      </p:cxnSp>
      <p:cxnSp>
        <p:nvCxnSpPr>
          <p:cNvPr id="20" name="直接箭头连接符 19"/>
          <p:cNvCxnSpPr/>
          <p:nvPr/>
        </p:nvCxnSpPr>
        <p:spPr>
          <a:xfrm rot="3000000">
            <a:off x="4798645" y="3826403"/>
            <a:ext cx="509108" cy="0"/>
          </a:xfrm>
          <a:prstGeom prst="straightConnector1">
            <a:avLst/>
          </a:prstGeom>
          <a:ln w="19050">
            <a:solidFill>
              <a:schemeClr val="tx2"/>
            </a:solidFill>
            <a:tailEnd type="arrow" w="lg" len="lg"/>
          </a:ln>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1031328" y="2816123"/>
            <a:ext cx="803425" cy="461665"/>
          </a:xfrm>
          <a:prstGeom prst="rect">
            <a:avLst/>
          </a:prstGeom>
        </p:spPr>
        <p:txBody>
          <a:bodyPr wrap="none">
            <a:spAutoFit/>
          </a:bodyPr>
          <a:lstStyle/>
          <a:p>
            <a:r>
              <a:rPr lang="zh-CN" altLang="en-US" sz="2400" b="1" dirty="0">
                <a:latin typeface="微软雅黑" panose="020B0503020204020204" pitchFamily="34" charset="-122"/>
                <a:ea typeface="微软雅黑" panose="020B0503020204020204" pitchFamily="34" charset="-122"/>
              </a:rPr>
              <a:t>党章</a:t>
            </a:r>
          </a:p>
        </p:txBody>
      </p:sp>
      <p:sp>
        <p:nvSpPr>
          <p:cNvPr id="22" name="矩形 21"/>
          <p:cNvSpPr/>
          <p:nvPr/>
        </p:nvSpPr>
        <p:spPr>
          <a:xfrm>
            <a:off x="1897214" y="4185275"/>
            <a:ext cx="803425" cy="461665"/>
          </a:xfrm>
          <a:prstGeom prst="rect">
            <a:avLst/>
          </a:prstGeom>
        </p:spPr>
        <p:txBody>
          <a:bodyPr wrap="none">
            <a:spAutoFit/>
          </a:bodyPr>
          <a:lstStyle/>
          <a:p>
            <a:pPr algn="ctr"/>
            <a:r>
              <a:rPr lang="zh-CN" altLang="en-US" sz="2400" b="1" dirty="0">
                <a:latin typeface="微软雅黑" panose="020B0503020204020204" pitchFamily="34" charset="-122"/>
                <a:ea typeface="微软雅黑" panose="020B0503020204020204" pitchFamily="34" charset="-122"/>
              </a:rPr>
              <a:t>准则</a:t>
            </a:r>
          </a:p>
        </p:txBody>
      </p:sp>
      <p:sp>
        <p:nvSpPr>
          <p:cNvPr id="23" name="矩形 22"/>
          <p:cNvSpPr/>
          <p:nvPr/>
        </p:nvSpPr>
        <p:spPr>
          <a:xfrm>
            <a:off x="3617269" y="4521259"/>
            <a:ext cx="803425" cy="461665"/>
          </a:xfrm>
          <a:prstGeom prst="rect">
            <a:avLst/>
          </a:prstGeom>
        </p:spPr>
        <p:txBody>
          <a:bodyPr wrap="none">
            <a:spAutoFit/>
          </a:bodyPr>
          <a:lstStyle/>
          <a:p>
            <a:pPr algn="ctr"/>
            <a:r>
              <a:rPr lang="zh-CN" altLang="en-US" sz="2400" b="1" dirty="0">
                <a:latin typeface="微软雅黑" panose="020B0503020204020204" pitchFamily="34" charset="-122"/>
                <a:ea typeface="微软雅黑" panose="020B0503020204020204" pitchFamily="34" charset="-122"/>
              </a:rPr>
              <a:t>条例</a:t>
            </a:r>
          </a:p>
        </p:txBody>
      </p:sp>
      <p:sp>
        <p:nvSpPr>
          <p:cNvPr id="24" name="矩形 23"/>
          <p:cNvSpPr/>
          <p:nvPr/>
        </p:nvSpPr>
        <p:spPr>
          <a:xfrm>
            <a:off x="5338926" y="4185275"/>
            <a:ext cx="800219" cy="830997"/>
          </a:xfrm>
          <a:prstGeom prst="rect">
            <a:avLst/>
          </a:prstGeom>
        </p:spPr>
        <p:txBody>
          <a:bodyPr wrap="none">
            <a:spAutoFit/>
          </a:bodyPr>
          <a:lstStyle/>
          <a:p>
            <a:pPr algn="ctr"/>
            <a:r>
              <a:rPr lang="zh-CN" altLang="en-US" sz="2400" b="1" dirty="0" smtClean="0">
                <a:latin typeface="微软雅黑" panose="020B0503020204020204" pitchFamily="34" charset="-122"/>
                <a:ea typeface="微软雅黑" panose="020B0503020204020204" pitchFamily="34" charset="-122"/>
              </a:rPr>
              <a:t>规则</a:t>
            </a:r>
            <a:endParaRPr lang="en-US" altLang="zh-CN" sz="2400" b="1" dirty="0" smtClean="0">
              <a:latin typeface="微软雅黑" panose="020B0503020204020204" pitchFamily="34" charset="-122"/>
              <a:ea typeface="微软雅黑" panose="020B0503020204020204" pitchFamily="34" charset="-122"/>
            </a:endParaRPr>
          </a:p>
          <a:p>
            <a:pPr algn="ctr"/>
            <a:r>
              <a:rPr lang="zh-CN" altLang="en-US" sz="2400" b="1" dirty="0">
                <a:latin typeface="微软雅黑" panose="020B0503020204020204" pitchFamily="34" charset="-122"/>
                <a:ea typeface="微软雅黑" panose="020B0503020204020204" pitchFamily="34" charset="-122"/>
              </a:rPr>
              <a:t>规定</a:t>
            </a:r>
            <a:endParaRPr lang="en-US" altLang="zh-CN" sz="2400" b="1" dirty="0">
              <a:latin typeface="微软雅黑" panose="020B0503020204020204" pitchFamily="34" charset="-122"/>
              <a:ea typeface="微软雅黑" panose="020B0503020204020204" pitchFamily="34" charset="-122"/>
            </a:endParaRPr>
          </a:p>
        </p:txBody>
      </p:sp>
      <p:sp>
        <p:nvSpPr>
          <p:cNvPr id="25" name="矩形 24"/>
          <p:cNvSpPr/>
          <p:nvPr/>
        </p:nvSpPr>
        <p:spPr>
          <a:xfrm>
            <a:off x="6184705" y="2714142"/>
            <a:ext cx="803425" cy="830997"/>
          </a:xfrm>
          <a:prstGeom prst="rect">
            <a:avLst/>
          </a:prstGeom>
        </p:spPr>
        <p:txBody>
          <a:bodyPr wrap="none">
            <a:spAutoFit/>
          </a:bodyPr>
          <a:lstStyle/>
          <a:p>
            <a:pPr algn="ctr"/>
            <a:r>
              <a:rPr lang="zh-CN" altLang="en-US" sz="2400" b="1" dirty="0">
                <a:latin typeface="微软雅黑" panose="020B0503020204020204" pitchFamily="34" charset="-122"/>
                <a:ea typeface="微软雅黑" panose="020B0503020204020204" pitchFamily="34" charset="-122"/>
              </a:rPr>
              <a:t>办法</a:t>
            </a:r>
            <a:endParaRPr lang="en-US" altLang="zh-CN" sz="2400" b="1" dirty="0">
              <a:latin typeface="微软雅黑" panose="020B0503020204020204" pitchFamily="34" charset="-122"/>
              <a:ea typeface="微软雅黑" panose="020B0503020204020204" pitchFamily="34" charset="-122"/>
            </a:endParaRPr>
          </a:p>
          <a:p>
            <a:pPr algn="ctr"/>
            <a:r>
              <a:rPr lang="zh-CN" altLang="en-US" sz="2400" b="1" dirty="0">
                <a:latin typeface="微软雅黑" panose="020B0503020204020204" pitchFamily="34" charset="-122"/>
                <a:ea typeface="微软雅黑" panose="020B0503020204020204" pitchFamily="34" charset="-122"/>
              </a:rPr>
              <a:t>细则</a:t>
            </a:r>
          </a:p>
        </p:txBody>
      </p:sp>
    </p:spTree>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7 -3.7037E-6 L 0.18997 -3.7037E-6 "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16"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6 L -0.41185 -3.7037E-6 "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p:stCondLst>
                              <p:cond delay="500"/>
                            </p:stCondLst>
                            <p:childTnLst>
                              <p:par>
                                <p:cTn id="20" presetID="53" presetClass="entr" presetSubtype="16"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p:stCondLst>
                              <p:cond delay="1000"/>
                            </p:stCondLst>
                            <p:childTnLst>
                              <p:par>
                                <p:cTn id="30" presetID="53" presetClass="entr" presetSubtype="16"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6 -3.7037E-6 L -0.30273 -3.7037E-6 " pathEditMode="relative" rAng="0" ptsTypes="AA">
                                      <p:cBhvr>
                                        <p:cTn id="36" dur="1000" spd="-100000" fill="hold"/>
                                        <p:tgtEl>
                                          <p:spTgt spid="5"/>
                                        </p:tgtEl>
                                        <p:attrNameLst>
                                          <p:attrName>ppt_x</p:attrName>
                                          <p:attrName>ppt_y</p:attrName>
                                        </p:attrNameLst>
                                      </p:cBhvr>
                                      <p:rCtr x="-15143" y="0"/>
                                    </p:animMotion>
                                  </p:childTnLst>
                                </p:cTn>
                              </p:par>
                            </p:childTnLst>
                          </p:cTn>
                        </p:par>
                        <p:par>
                          <p:cTn id="37" fill="hold">
                            <p:stCondLst>
                              <p:cond delay="1500"/>
                            </p:stCondLst>
                            <p:childTnLst>
                              <p:par>
                                <p:cTn id="38" presetID="53" presetClass="entr" presetSubtype="16"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 calcmode="lin" valueType="num">
                                      <p:cBhvr>
                                        <p:cTn id="40" dur="250" fill="hold"/>
                                        <p:tgtEl>
                                          <p:spTgt spid="8"/>
                                        </p:tgtEl>
                                        <p:attrNameLst>
                                          <p:attrName>ppt_w</p:attrName>
                                        </p:attrNameLst>
                                      </p:cBhvr>
                                      <p:tavLst>
                                        <p:tav tm="0">
                                          <p:val>
                                            <p:fltVal val="0"/>
                                          </p:val>
                                        </p:tav>
                                        <p:tav tm="100000">
                                          <p:val>
                                            <p:strVal val="#ppt_w"/>
                                          </p:val>
                                        </p:tav>
                                      </p:tavLst>
                                    </p:anim>
                                    <p:anim calcmode="lin" valueType="num">
                                      <p:cBhvr>
                                        <p:cTn id="41" dur="250" fill="hold"/>
                                        <p:tgtEl>
                                          <p:spTgt spid="8"/>
                                        </p:tgtEl>
                                        <p:attrNameLst>
                                          <p:attrName>ppt_h</p:attrName>
                                        </p:attrNameLst>
                                      </p:cBhvr>
                                      <p:tavLst>
                                        <p:tav tm="0">
                                          <p:val>
                                            <p:fltVal val="0"/>
                                          </p:val>
                                        </p:tav>
                                        <p:tav tm="100000">
                                          <p:val>
                                            <p:strVal val="#ppt_h"/>
                                          </p:val>
                                        </p:tav>
                                      </p:tavLst>
                                    </p:anim>
                                    <p:animEffect transition="in" filter="fade">
                                      <p:cBhvr>
                                        <p:cTn id="42" dur="250"/>
                                        <p:tgtEl>
                                          <p:spTgt spid="8"/>
                                        </p:tgtEl>
                                      </p:cBhvr>
                                    </p:animEffect>
                                  </p:childTnLst>
                                </p:cTn>
                              </p:par>
                              <p:par>
                                <p:cTn id="43" presetID="6" presetClass="emph" presetSubtype="0" decel="100000" fill="hold" grpId="1" nodeType="withEffect">
                                  <p:stCondLst>
                                    <p:cond delay="200"/>
                                  </p:stCondLst>
                                  <p:childTnLst>
                                    <p:animScale>
                                      <p:cBhvr>
                                        <p:cTn id="44" dur="250" fill="hold"/>
                                        <p:tgtEl>
                                          <p:spTgt spid="8"/>
                                        </p:tgtEl>
                                      </p:cBhvr>
                                      <p:by x="120000" y="120000"/>
                                    </p:animScale>
                                  </p:childTnLst>
                                </p:cTn>
                              </p:par>
                              <p:par>
                                <p:cTn id="45" presetID="6" presetClass="emph" presetSubtype="0" decel="100000" fill="hold" grpId="2" nodeType="withEffect">
                                  <p:stCondLst>
                                    <p:cond delay="400"/>
                                  </p:stCondLst>
                                  <p:childTnLst>
                                    <p:animScale>
                                      <p:cBhvr>
                                        <p:cTn id="46" dur="250" fill="hold"/>
                                        <p:tgtEl>
                                          <p:spTgt spid="8"/>
                                        </p:tgtEl>
                                      </p:cBhvr>
                                      <p:by x="83000" y="83000"/>
                                    </p:animScale>
                                  </p:childTnLst>
                                </p:cTn>
                              </p:par>
                              <p:par>
                                <p:cTn id="47" presetID="53" presetClass="entr" presetSubtype="16" fill="hold" grpId="0" nodeType="withEffect">
                                  <p:stCondLst>
                                    <p:cond delay="400"/>
                                  </p:stCondLst>
                                  <p:childTnLst>
                                    <p:set>
                                      <p:cBhvr>
                                        <p:cTn id="48" dur="1" fill="hold">
                                          <p:stCondLst>
                                            <p:cond delay="0"/>
                                          </p:stCondLst>
                                        </p:cTn>
                                        <p:tgtEl>
                                          <p:spTgt spid="9"/>
                                        </p:tgtEl>
                                        <p:attrNameLst>
                                          <p:attrName>style.visibility</p:attrName>
                                        </p:attrNameLst>
                                      </p:cBhvr>
                                      <p:to>
                                        <p:strVal val="visible"/>
                                      </p:to>
                                    </p:set>
                                    <p:anim calcmode="lin" valueType="num">
                                      <p:cBhvr>
                                        <p:cTn id="49" dur="250" fill="hold"/>
                                        <p:tgtEl>
                                          <p:spTgt spid="9"/>
                                        </p:tgtEl>
                                        <p:attrNameLst>
                                          <p:attrName>ppt_w</p:attrName>
                                        </p:attrNameLst>
                                      </p:cBhvr>
                                      <p:tavLst>
                                        <p:tav tm="0">
                                          <p:val>
                                            <p:fltVal val="0"/>
                                          </p:val>
                                        </p:tav>
                                        <p:tav tm="100000">
                                          <p:val>
                                            <p:strVal val="#ppt_w"/>
                                          </p:val>
                                        </p:tav>
                                      </p:tavLst>
                                    </p:anim>
                                    <p:anim calcmode="lin" valueType="num">
                                      <p:cBhvr>
                                        <p:cTn id="50" dur="250" fill="hold"/>
                                        <p:tgtEl>
                                          <p:spTgt spid="9"/>
                                        </p:tgtEl>
                                        <p:attrNameLst>
                                          <p:attrName>ppt_h</p:attrName>
                                        </p:attrNameLst>
                                      </p:cBhvr>
                                      <p:tavLst>
                                        <p:tav tm="0">
                                          <p:val>
                                            <p:fltVal val="0"/>
                                          </p:val>
                                        </p:tav>
                                        <p:tav tm="100000">
                                          <p:val>
                                            <p:strVal val="#ppt_h"/>
                                          </p:val>
                                        </p:tav>
                                      </p:tavLst>
                                    </p:anim>
                                    <p:animEffect transition="in" filter="fade">
                                      <p:cBhvr>
                                        <p:cTn id="51" dur="250"/>
                                        <p:tgtEl>
                                          <p:spTgt spid="9"/>
                                        </p:tgtEl>
                                      </p:cBhvr>
                                    </p:animEffect>
                                  </p:childTnLst>
                                </p:cTn>
                              </p:par>
                              <p:par>
                                <p:cTn id="52" presetID="6" presetClass="emph" presetSubtype="0" decel="100000" fill="hold" grpId="1" nodeType="withEffect">
                                  <p:stCondLst>
                                    <p:cond delay="600"/>
                                  </p:stCondLst>
                                  <p:childTnLst>
                                    <p:animScale>
                                      <p:cBhvr>
                                        <p:cTn id="53" dur="250" fill="hold"/>
                                        <p:tgtEl>
                                          <p:spTgt spid="9"/>
                                        </p:tgtEl>
                                      </p:cBhvr>
                                      <p:by x="120000" y="120000"/>
                                    </p:animScale>
                                  </p:childTnLst>
                                </p:cTn>
                              </p:par>
                              <p:par>
                                <p:cTn id="54" presetID="6" presetClass="emph" presetSubtype="0" decel="100000" fill="hold" grpId="2" nodeType="withEffect">
                                  <p:stCondLst>
                                    <p:cond delay="800"/>
                                  </p:stCondLst>
                                  <p:childTnLst>
                                    <p:animScale>
                                      <p:cBhvr>
                                        <p:cTn id="55" dur="250" fill="hold"/>
                                        <p:tgtEl>
                                          <p:spTgt spid="9"/>
                                        </p:tgtEl>
                                      </p:cBhvr>
                                      <p:by x="83000" y="83000"/>
                                    </p:animScale>
                                  </p:childTnLst>
                                </p:cTn>
                              </p:par>
                              <p:par>
                                <p:cTn id="56" presetID="53" presetClass="entr" presetSubtype="16" fill="hold" grpId="0" nodeType="withEffect">
                                  <p:stCondLst>
                                    <p:cond delay="600"/>
                                  </p:stCondLst>
                                  <p:childTnLst>
                                    <p:set>
                                      <p:cBhvr>
                                        <p:cTn id="57" dur="1" fill="hold">
                                          <p:stCondLst>
                                            <p:cond delay="0"/>
                                          </p:stCondLst>
                                        </p:cTn>
                                        <p:tgtEl>
                                          <p:spTgt spid="10"/>
                                        </p:tgtEl>
                                        <p:attrNameLst>
                                          <p:attrName>style.visibility</p:attrName>
                                        </p:attrNameLst>
                                      </p:cBhvr>
                                      <p:to>
                                        <p:strVal val="visible"/>
                                      </p:to>
                                    </p:set>
                                    <p:anim calcmode="lin" valueType="num">
                                      <p:cBhvr>
                                        <p:cTn id="58" dur="250" fill="hold"/>
                                        <p:tgtEl>
                                          <p:spTgt spid="10"/>
                                        </p:tgtEl>
                                        <p:attrNameLst>
                                          <p:attrName>ppt_w</p:attrName>
                                        </p:attrNameLst>
                                      </p:cBhvr>
                                      <p:tavLst>
                                        <p:tav tm="0">
                                          <p:val>
                                            <p:fltVal val="0"/>
                                          </p:val>
                                        </p:tav>
                                        <p:tav tm="100000">
                                          <p:val>
                                            <p:strVal val="#ppt_w"/>
                                          </p:val>
                                        </p:tav>
                                      </p:tavLst>
                                    </p:anim>
                                    <p:anim calcmode="lin" valueType="num">
                                      <p:cBhvr>
                                        <p:cTn id="59" dur="250" fill="hold"/>
                                        <p:tgtEl>
                                          <p:spTgt spid="10"/>
                                        </p:tgtEl>
                                        <p:attrNameLst>
                                          <p:attrName>ppt_h</p:attrName>
                                        </p:attrNameLst>
                                      </p:cBhvr>
                                      <p:tavLst>
                                        <p:tav tm="0">
                                          <p:val>
                                            <p:fltVal val="0"/>
                                          </p:val>
                                        </p:tav>
                                        <p:tav tm="100000">
                                          <p:val>
                                            <p:strVal val="#ppt_h"/>
                                          </p:val>
                                        </p:tav>
                                      </p:tavLst>
                                    </p:anim>
                                    <p:animEffect transition="in" filter="fade">
                                      <p:cBhvr>
                                        <p:cTn id="60" dur="250"/>
                                        <p:tgtEl>
                                          <p:spTgt spid="10"/>
                                        </p:tgtEl>
                                      </p:cBhvr>
                                    </p:animEffect>
                                  </p:childTnLst>
                                </p:cTn>
                              </p:par>
                              <p:par>
                                <p:cTn id="61" presetID="6" presetClass="emph" presetSubtype="0" decel="100000" fill="hold" grpId="1" nodeType="withEffect">
                                  <p:stCondLst>
                                    <p:cond delay="800"/>
                                  </p:stCondLst>
                                  <p:childTnLst>
                                    <p:animScale>
                                      <p:cBhvr>
                                        <p:cTn id="62" dur="250" fill="hold"/>
                                        <p:tgtEl>
                                          <p:spTgt spid="10"/>
                                        </p:tgtEl>
                                      </p:cBhvr>
                                      <p:by x="120000" y="120000"/>
                                    </p:animScale>
                                  </p:childTnLst>
                                </p:cTn>
                              </p:par>
                              <p:par>
                                <p:cTn id="63" presetID="6" presetClass="emph" presetSubtype="0" decel="100000" fill="hold" grpId="2" nodeType="withEffect">
                                  <p:stCondLst>
                                    <p:cond delay="1000"/>
                                  </p:stCondLst>
                                  <p:childTnLst>
                                    <p:animScale>
                                      <p:cBhvr>
                                        <p:cTn id="64" dur="250" fill="hold"/>
                                        <p:tgtEl>
                                          <p:spTgt spid="10"/>
                                        </p:tgtEl>
                                      </p:cBhvr>
                                      <p:by x="83000" y="83000"/>
                                    </p:animScale>
                                  </p:childTnLst>
                                </p:cTn>
                              </p:par>
                            </p:childTnLst>
                          </p:cTn>
                        </p:par>
                        <p:par>
                          <p:cTn id="65" fill="hold">
                            <p:stCondLst>
                              <p:cond delay="2000"/>
                            </p:stCondLst>
                            <p:childTnLst>
                              <p:par>
                                <p:cTn id="66" presetID="22" presetClass="entr" presetSubtype="2" fill="hold" nodeType="afterEffect">
                                  <p:stCondLst>
                                    <p:cond delay="0"/>
                                  </p:stCondLst>
                                  <p:childTnLst>
                                    <p:set>
                                      <p:cBhvr>
                                        <p:cTn id="67" dur="1" fill="hold">
                                          <p:stCondLst>
                                            <p:cond delay="0"/>
                                          </p:stCondLst>
                                        </p:cTn>
                                        <p:tgtEl>
                                          <p:spTgt spid="17"/>
                                        </p:tgtEl>
                                        <p:attrNameLst>
                                          <p:attrName>style.visibility</p:attrName>
                                        </p:attrNameLst>
                                      </p:cBhvr>
                                      <p:to>
                                        <p:strVal val="visible"/>
                                      </p:to>
                                    </p:set>
                                    <p:animEffect transition="in" filter="wipe(right)">
                                      <p:cBhvr>
                                        <p:cTn id="68" dur="500"/>
                                        <p:tgtEl>
                                          <p:spTgt spid="17"/>
                                        </p:tgtEl>
                                      </p:cBhvr>
                                    </p:animEffect>
                                  </p:childTnLst>
                                </p:cTn>
                              </p:par>
                              <p:par>
                                <p:cTn id="69" presetID="22" presetClass="entr" presetSubtype="1" fill="hold" nodeType="withEffect">
                                  <p:stCondLst>
                                    <p:cond delay="0"/>
                                  </p:stCondLst>
                                  <p:childTnLst>
                                    <p:set>
                                      <p:cBhvr>
                                        <p:cTn id="70" dur="1" fill="hold">
                                          <p:stCondLst>
                                            <p:cond delay="0"/>
                                          </p:stCondLst>
                                        </p:cTn>
                                        <p:tgtEl>
                                          <p:spTgt spid="19"/>
                                        </p:tgtEl>
                                        <p:attrNameLst>
                                          <p:attrName>style.visibility</p:attrName>
                                        </p:attrNameLst>
                                      </p:cBhvr>
                                      <p:to>
                                        <p:strVal val="visible"/>
                                      </p:to>
                                    </p:set>
                                    <p:animEffect transition="in" filter="wipe(up)">
                                      <p:cBhvr>
                                        <p:cTn id="71" dur="500"/>
                                        <p:tgtEl>
                                          <p:spTgt spid="19"/>
                                        </p:tgtEl>
                                      </p:cBhvr>
                                    </p:animEffect>
                                  </p:childTnLst>
                                </p:cTn>
                              </p:par>
                              <p:par>
                                <p:cTn id="72" presetID="22" presetClass="entr" presetSubtype="1" fill="hold" nodeType="withEffect">
                                  <p:stCondLst>
                                    <p:cond delay="0"/>
                                  </p:stCondLst>
                                  <p:childTnLst>
                                    <p:set>
                                      <p:cBhvr>
                                        <p:cTn id="73" dur="1" fill="hold">
                                          <p:stCondLst>
                                            <p:cond delay="0"/>
                                          </p:stCondLst>
                                        </p:cTn>
                                        <p:tgtEl>
                                          <p:spTgt spid="18"/>
                                        </p:tgtEl>
                                        <p:attrNameLst>
                                          <p:attrName>style.visibility</p:attrName>
                                        </p:attrNameLst>
                                      </p:cBhvr>
                                      <p:to>
                                        <p:strVal val="visible"/>
                                      </p:to>
                                    </p:set>
                                    <p:animEffect transition="in" filter="wipe(up)">
                                      <p:cBhvr>
                                        <p:cTn id="74" dur="500"/>
                                        <p:tgtEl>
                                          <p:spTgt spid="18"/>
                                        </p:tgtEl>
                                      </p:cBhvr>
                                    </p:animEffect>
                                  </p:childTnLst>
                                </p:cTn>
                              </p:par>
                              <p:par>
                                <p:cTn id="75" presetID="22" presetClass="entr" presetSubtype="1" fill="hold" nodeType="withEffect">
                                  <p:stCondLst>
                                    <p:cond delay="0"/>
                                  </p:stCondLst>
                                  <p:childTnLst>
                                    <p:set>
                                      <p:cBhvr>
                                        <p:cTn id="76" dur="1" fill="hold">
                                          <p:stCondLst>
                                            <p:cond delay="0"/>
                                          </p:stCondLst>
                                        </p:cTn>
                                        <p:tgtEl>
                                          <p:spTgt spid="20"/>
                                        </p:tgtEl>
                                        <p:attrNameLst>
                                          <p:attrName>style.visibility</p:attrName>
                                        </p:attrNameLst>
                                      </p:cBhvr>
                                      <p:to>
                                        <p:strVal val="visible"/>
                                      </p:to>
                                    </p:set>
                                    <p:animEffect transition="in" filter="wipe(up)">
                                      <p:cBhvr>
                                        <p:cTn id="77" dur="500"/>
                                        <p:tgtEl>
                                          <p:spTgt spid="20"/>
                                        </p:tgtEl>
                                      </p:cBhvr>
                                    </p:animEffect>
                                  </p:childTnLst>
                                </p:cTn>
                              </p:par>
                              <p:par>
                                <p:cTn id="78" presetID="22" presetClass="entr" presetSubtype="8" fill="hold" nodeType="withEffect">
                                  <p:stCondLst>
                                    <p:cond delay="0"/>
                                  </p:stCondLst>
                                  <p:childTnLst>
                                    <p:set>
                                      <p:cBhvr>
                                        <p:cTn id="79" dur="1" fill="hold">
                                          <p:stCondLst>
                                            <p:cond delay="0"/>
                                          </p:stCondLst>
                                        </p:cTn>
                                        <p:tgtEl>
                                          <p:spTgt spid="16"/>
                                        </p:tgtEl>
                                        <p:attrNameLst>
                                          <p:attrName>style.visibility</p:attrName>
                                        </p:attrNameLst>
                                      </p:cBhvr>
                                      <p:to>
                                        <p:strVal val="visible"/>
                                      </p:to>
                                    </p:set>
                                    <p:animEffect transition="in" filter="wipe(left)">
                                      <p:cBhvr>
                                        <p:cTn id="80" dur="500"/>
                                        <p:tgtEl>
                                          <p:spTgt spid="16"/>
                                        </p:tgtEl>
                                      </p:cBhvr>
                                    </p:animEffect>
                                  </p:childTnLst>
                                </p:cTn>
                              </p:par>
                            </p:childTnLst>
                          </p:cTn>
                        </p:par>
                        <p:par>
                          <p:cTn id="81" fill="hold">
                            <p:stCondLst>
                              <p:cond delay="2500"/>
                            </p:stCondLst>
                            <p:childTnLst>
                              <p:par>
                                <p:cTn id="82" presetID="53" presetClass="entr" presetSubtype="16" fill="hold" grpId="0" nodeType="afterEffect">
                                  <p:stCondLst>
                                    <p:cond delay="0"/>
                                  </p:stCondLst>
                                  <p:childTnLst>
                                    <p:set>
                                      <p:cBhvr>
                                        <p:cTn id="83" dur="1" fill="hold">
                                          <p:stCondLst>
                                            <p:cond delay="0"/>
                                          </p:stCondLst>
                                        </p:cTn>
                                        <p:tgtEl>
                                          <p:spTgt spid="14"/>
                                        </p:tgtEl>
                                        <p:attrNameLst>
                                          <p:attrName>style.visibility</p:attrName>
                                        </p:attrNameLst>
                                      </p:cBhvr>
                                      <p:to>
                                        <p:strVal val="visible"/>
                                      </p:to>
                                    </p:set>
                                    <p:anim calcmode="lin" valueType="num">
                                      <p:cBhvr>
                                        <p:cTn id="84" dur="500" fill="hold"/>
                                        <p:tgtEl>
                                          <p:spTgt spid="14"/>
                                        </p:tgtEl>
                                        <p:attrNameLst>
                                          <p:attrName>ppt_w</p:attrName>
                                        </p:attrNameLst>
                                      </p:cBhvr>
                                      <p:tavLst>
                                        <p:tav tm="0">
                                          <p:val>
                                            <p:fltVal val="0"/>
                                          </p:val>
                                        </p:tav>
                                        <p:tav tm="100000">
                                          <p:val>
                                            <p:strVal val="#ppt_w"/>
                                          </p:val>
                                        </p:tav>
                                      </p:tavLst>
                                    </p:anim>
                                    <p:anim calcmode="lin" valueType="num">
                                      <p:cBhvr>
                                        <p:cTn id="85" dur="500" fill="hold"/>
                                        <p:tgtEl>
                                          <p:spTgt spid="14"/>
                                        </p:tgtEl>
                                        <p:attrNameLst>
                                          <p:attrName>ppt_h</p:attrName>
                                        </p:attrNameLst>
                                      </p:cBhvr>
                                      <p:tavLst>
                                        <p:tav tm="0">
                                          <p:val>
                                            <p:fltVal val="0"/>
                                          </p:val>
                                        </p:tav>
                                        <p:tav tm="100000">
                                          <p:val>
                                            <p:strVal val="#ppt_h"/>
                                          </p:val>
                                        </p:tav>
                                      </p:tavLst>
                                    </p:anim>
                                    <p:animEffect transition="in" filter="fade">
                                      <p:cBhvr>
                                        <p:cTn id="86" dur="500"/>
                                        <p:tgtEl>
                                          <p:spTgt spid="14"/>
                                        </p:tgtEl>
                                      </p:cBhvr>
                                    </p:animEffect>
                                  </p:childTnLst>
                                </p:cTn>
                              </p:par>
                              <p:par>
                                <p:cTn id="87" presetID="53" presetClass="entr" presetSubtype="16" fill="hold" grpId="0" nodeType="withEffect">
                                  <p:stCondLst>
                                    <p:cond delay="100"/>
                                  </p:stCondLst>
                                  <p:childTnLst>
                                    <p:set>
                                      <p:cBhvr>
                                        <p:cTn id="88" dur="1" fill="hold">
                                          <p:stCondLst>
                                            <p:cond delay="0"/>
                                          </p:stCondLst>
                                        </p:cTn>
                                        <p:tgtEl>
                                          <p:spTgt spid="12"/>
                                        </p:tgtEl>
                                        <p:attrNameLst>
                                          <p:attrName>style.visibility</p:attrName>
                                        </p:attrNameLst>
                                      </p:cBhvr>
                                      <p:to>
                                        <p:strVal val="visible"/>
                                      </p:to>
                                    </p:set>
                                    <p:anim calcmode="lin" valueType="num">
                                      <p:cBhvr>
                                        <p:cTn id="89" dur="500" fill="hold"/>
                                        <p:tgtEl>
                                          <p:spTgt spid="12"/>
                                        </p:tgtEl>
                                        <p:attrNameLst>
                                          <p:attrName>ppt_w</p:attrName>
                                        </p:attrNameLst>
                                      </p:cBhvr>
                                      <p:tavLst>
                                        <p:tav tm="0">
                                          <p:val>
                                            <p:fltVal val="0"/>
                                          </p:val>
                                        </p:tav>
                                        <p:tav tm="100000">
                                          <p:val>
                                            <p:strVal val="#ppt_w"/>
                                          </p:val>
                                        </p:tav>
                                      </p:tavLst>
                                    </p:anim>
                                    <p:anim calcmode="lin" valueType="num">
                                      <p:cBhvr>
                                        <p:cTn id="90" dur="500" fill="hold"/>
                                        <p:tgtEl>
                                          <p:spTgt spid="12"/>
                                        </p:tgtEl>
                                        <p:attrNameLst>
                                          <p:attrName>ppt_h</p:attrName>
                                        </p:attrNameLst>
                                      </p:cBhvr>
                                      <p:tavLst>
                                        <p:tav tm="0">
                                          <p:val>
                                            <p:fltVal val="0"/>
                                          </p:val>
                                        </p:tav>
                                        <p:tav tm="100000">
                                          <p:val>
                                            <p:strVal val="#ppt_h"/>
                                          </p:val>
                                        </p:tav>
                                      </p:tavLst>
                                    </p:anim>
                                    <p:animEffect transition="in" filter="fade">
                                      <p:cBhvr>
                                        <p:cTn id="91" dur="500"/>
                                        <p:tgtEl>
                                          <p:spTgt spid="12"/>
                                        </p:tgtEl>
                                      </p:cBhvr>
                                    </p:animEffect>
                                  </p:childTnLst>
                                </p:cTn>
                              </p:par>
                              <p:par>
                                <p:cTn id="92" presetID="53" presetClass="entr" presetSubtype="16" fill="hold" grpId="0" nodeType="withEffect">
                                  <p:stCondLst>
                                    <p:cond delay="200"/>
                                  </p:stCondLst>
                                  <p:childTnLst>
                                    <p:set>
                                      <p:cBhvr>
                                        <p:cTn id="93" dur="1" fill="hold">
                                          <p:stCondLst>
                                            <p:cond delay="0"/>
                                          </p:stCondLst>
                                        </p:cTn>
                                        <p:tgtEl>
                                          <p:spTgt spid="11"/>
                                        </p:tgtEl>
                                        <p:attrNameLst>
                                          <p:attrName>style.visibility</p:attrName>
                                        </p:attrNameLst>
                                      </p:cBhvr>
                                      <p:to>
                                        <p:strVal val="visible"/>
                                      </p:to>
                                    </p:set>
                                    <p:anim calcmode="lin" valueType="num">
                                      <p:cBhvr>
                                        <p:cTn id="94" dur="500" fill="hold"/>
                                        <p:tgtEl>
                                          <p:spTgt spid="11"/>
                                        </p:tgtEl>
                                        <p:attrNameLst>
                                          <p:attrName>ppt_w</p:attrName>
                                        </p:attrNameLst>
                                      </p:cBhvr>
                                      <p:tavLst>
                                        <p:tav tm="0">
                                          <p:val>
                                            <p:fltVal val="0"/>
                                          </p:val>
                                        </p:tav>
                                        <p:tav tm="100000">
                                          <p:val>
                                            <p:strVal val="#ppt_w"/>
                                          </p:val>
                                        </p:tav>
                                      </p:tavLst>
                                    </p:anim>
                                    <p:anim calcmode="lin" valueType="num">
                                      <p:cBhvr>
                                        <p:cTn id="95" dur="500" fill="hold"/>
                                        <p:tgtEl>
                                          <p:spTgt spid="11"/>
                                        </p:tgtEl>
                                        <p:attrNameLst>
                                          <p:attrName>ppt_h</p:attrName>
                                        </p:attrNameLst>
                                      </p:cBhvr>
                                      <p:tavLst>
                                        <p:tav tm="0">
                                          <p:val>
                                            <p:fltVal val="0"/>
                                          </p:val>
                                        </p:tav>
                                        <p:tav tm="100000">
                                          <p:val>
                                            <p:strVal val="#ppt_h"/>
                                          </p:val>
                                        </p:tav>
                                      </p:tavLst>
                                    </p:anim>
                                    <p:animEffect transition="in" filter="fade">
                                      <p:cBhvr>
                                        <p:cTn id="96" dur="500"/>
                                        <p:tgtEl>
                                          <p:spTgt spid="11"/>
                                        </p:tgtEl>
                                      </p:cBhvr>
                                    </p:animEffect>
                                  </p:childTnLst>
                                </p:cTn>
                              </p:par>
                              <p:par>
                                <p:cTn id="97" presetID="53" presetClass="entr" presetSubtype="16" fill="hold" grpId="0" nodeType="withEffect">
                                  <p:stCondLst>
                                    <p:cond delay="300"/>
                                  </p:stCondLst>
                                  <p:childTnLst>
                                    <p:set>
                                      <p:cBhvr>
                                        <p:cTn id="98" dur="1" fill="hold">
                                          <p:stCondLst>
                                            <p:cond delay="0"/>
                                          </p:stCondLst>
                                        </p:cTn>
                                        <p:tgtEl>
                                          <p:spTgt spid="13"/>
                                        </p:tgtEl>
                                        <p:attrNameLst>
                                          <p:attrName>style.visibility</p:attrName>
                                        </p:attrNameLst>
                                      </p:cBhvr>
                                      <p:to>
                                        <p:strVal val="visible"/>
                                      </p:to>
                                    </p:set>
                                    <p:anim calcmode="lin" valueType="num">
                                      <p:cBhvr>
                                        <p:cTn id="99" dur="500" fill="hold"/>
                                        <p:tgtEl>
                                          <p:spTgt spid="13"/>
                                        </p:tgtEl>
                                        <p:attrNameLst>
                                          <p:attrName>ppt_w</p:attrName>
                                        </p:attrNameLst>
                                      </p:cBhvr>
                                      <p:tavLst>
                                        <p:tav tm="0">
                                          <p:val>
                                            <p:fltVal val="0"/>
                                          </p:val>
                                        </p:tav>
                                        <p:tav tm="100000">
                                          <p:val>
                                            <p:strVal val="#ppt_w"/>
                                          </p:val>
                                        </p:tav>
                                      </p:tavLst>
                                    </p:anim>
                                    <p:anim calcmode="lin" valueType="num">
                                      <p:cBhvr>
                                        <p:cTn id="100" dur="500" fill="hold"/>
                                        <p:tgtEl>
                                          <p:spTgt spid="13"/>
                                        </p:tgtEl>
                                        <p:attrNameLst>
                                          <p:attrName>ppt_h</p:attrName>
                                        </p:attrNameLst>
                                      </p:cBhvr>
                                      <p:tavLst>
                                        <p:tav tm="0">
                                          <p:val>
                                            <p:fltVal val="0"/>
                                          </p:val>
                                        </p:tav>
                                        <p:tav tm="100000">
                                          <p:val>
                                            <p:strVal val="#ppt_h"/>
                                          </p:val>
                                        </p:tav>
                                      </p:tavLst>
                                    </p:anim>
                                    <p:animEffect transition="in" filter="fade">
                                      <p:cBhvr>
                                        <p:cTn id="101" dur="500"/>
                                        <p:tgtEl>
                                          <p:spTgt spid="13"/>
                                        </p:tgtEl>
                                      </p:cBhvr>
                                    </p:animEffect>
                                  </p:childTnLst>
                                </p:cTn>
                              </p:par>
                              <p:par>
                                <p:cTn id="102" presetID="53" presetClass="entr" presetSubtype="16" fill="hold" grpId="0" nodeType="withEffect">
                                  <p:stCondLst>
                                    <p:cond delay="400"/>
                                  </p:stCondLst>
                                  <p:childTnLst>
                                    <p:set>
                                      <p:cBhvr>
                                        <p:cTn id="103" dur="1" fill="hold">
                                          <p:stCondLst>
                                            <p:cond delay="0"/>
                                          </p:stCondLst>
                                        </p:cTn>
                                        <p:tgtEl>
                                          <p:spTgt spid="15"/>
                                        </p:tgtEl>
                                        <p:attrNameLst>
                                          <p:attrName>style.visibility</p:attrName>
                                        </p:attrNameLst>
                                      </p:cBhvr>
                                      <p:to>
                                        <p:strVal val="visible"/>
                                      </p:to>
                                    </p:set>
                                    <p:anim calcmode="lin" valueType="num">
                                      <p:cBhvr>
                                        <p:cTn id="104" dur="500" fill="hold"/>
                                        <p:tgtEl>
                                          <p:spTgt spid="15"/>
                                        </p:tgtEl>
                                        <p:attrNameLst>
                                          <p:attrName>ppt_w</p:attrName>
                                        </p:attrNameLst>
                                      </p:cBhvr>
                                      <p:tavLst>
                                        <p:tav tm="0">
                                          <p:val>
                                            <p:fltVal val="0"/>
                                          </p:val>
                                        </p:tav>
                                        <p:tav tm="100000">
                                          <p:val>
                                            <p:strVal val="#ppt_w"/>
                                          </p:val>
                                        </p:tav>
                                      </p:tavLst>
                                    </p:anim>
                                    <p:anim calcmode="lin" valueType="num">
                                      <p:cBhvr>
                                        <p:cTn id="105" dur="500" fill="hold"/>
                                        <p:tgtEl>
                                          <p:spTgt spid="15"/>
                                        </p:tgtEl>
                                        <p:attrNameLst>
                                          <p:attrName>ppt_h</p:attrName>
                                        </p:attrNameLst>
                                      </p:cBhvr>
                                      <p:tavLst>
                                        <p:tav tm="0">
                                          <p:val>
                                            <p:fltVal val="0"/>
                                          </p:val>
                                        </p:tav>
                                        <p:tav tm="100000">
                                          <p:val>
                                            <p:strVal val="#ppt_h"/>
                                          </p:val>
                                        </p:tav>
                                      </p:tavLst>
                                    </p:anim>
                                    <p:animEffect transition="in" filter="fade">
                                      <p:cBhvr>
                                        <p:cTn id="106" dur="500"/>
                                        <p:tgtEl>
                                          <p:spTgt spid="15"/>
                                        </p:tgtEl>
                                      </p:cBhvr>
                                    </p:animEffect>
                                  </p:childTnLst>
                                </p:cTn>
                              </p:par>
                            </p:childTnLst>
                          </p:cTn>
                        </p:par>
                        <p:par>
                          <p:cTn id="107" fill="hold">
                            <p:stCondLst>
                              <p:cond delay="3000"/>
                            </p:stCondLst>
                            <p:childTnLst>
                              <p:par>
                                <p:cTn id="108" presetID="53" presetClass="entr" presetSubtype="16" fill="hold" grpId="0" nodeType="afterEffect">
                                  <p:stCondLst>
                                    <p:cond delay="0"/>
                                  </p:stCondLst>
                                  <p:childTnLst>
                                    <p:set>
                                      <p:cBhvr>
                                        <p:cTn id="109" dur="1" fill="hold">
                                          <p:stCondLst>
                                            <p:cond delay="0"/>
                                          </p:stCondLst>
                                        </p:cTn>
                                        <p:tgtEl>
                                          <p:spTgt spid="21"/>
                                        </p:tgtEl>
                                        <p:attrNameLst>
                                          <p:attrName>style.visibility</p:attrName>
                                        </p:attrNameLst>
                                      </p:cBhvr>
                                      <p:to>
                                        <p:strVal val="visible"/>
                                      </p:to>
                                    </p:set>
                                    <p:anim calcmode="lin" valueType="num">
                                      <p:cBhvr>
                                        <p:cTn id="110" dur="500" fill="hold"/>
                                        <p:tgtEl>
                                          <p:spTgt spid="21"/>
                                        </p:tgtEl>
                                        <p:attrNameLst>
                                          <p:attrName>ppt_w</p:attrName>
                                        </p:attrNameLst>
                                      </p:cBhvr>
                                      <p:tavLst>
                                        <p:tav tm="0">
                                          <p:val>
                                            <p:fltVal val="0"/>
                                          </p:val>
                                        </p:tav>
                                        <p:tav tm="100000">
                                          <p:val>
                                            <p:strVal val="#ppt_w"/>
                                          </p:val>
                                        </p:tav>
                                      </p:tavLst>
                                    </p:anim>
                                    <p:anim calcmode="lin" valueType="num">
                                      <p:cBhvr>
                                        <p:cTn id="111" dur="500" fill="hold"/>
                                        <p:tgtEl>
                                          <p:spTgt spid="21"/>
                                        </p:tgtEl>
                                        <p:attrNameLst>
                                          <p:attrName>ppt_h</p:attrName>
                                        </p:attrNameLst>
                                      </p:cBhvr>
                                      <p:tavLst>
                                        <p:tav tm="0">
                                          <p:val>
                                            <p:fltVal val="0"/>
                                          </p:val>
                                        </p:tav>
                                        <p:tav tm="100000">
                                          <p:val>
                                            <p:strVal val="#ppt_h"/>
                                          </p:val>
                                        </p:tav>
                                      </p:tavLst>
                                    </p:anim>
                                    <p:animEffect transition="in" filter="fade">
                                      <p:cBhvr>
                                        <p:cTn id="112" dur="500"/>
                                        <p:tgtEl>
                                          <p:spTgt spid="21"/>
                                        </p:tgtEl>
                                      </p:cBhvr>
                                    </p:animEffect>
                                  </p:childTnLst>
                                </p:cTn>
                              </p:par>
                              <p:par>
                                <p:cTn id="113" presetID="53" presetClass="entr" presetSubtype="16" fill="hold" grpId="0" nodeType="withEffect">
                                  <p:stCondLst>
                                    <p:cond delay="0"/>
                                  </p:stCondLst>
                                  <p:childTnLst>
                                    <p:set>
                                      <p:cBhvr>
                                        <p:cTn id="114" dur="1" fill="hold">
                                          <p:stCondLst>
                                            <p:cond delay="0"/>
                                          </p:stCondLst>
                                        </p:cTn>
                                        <p:tgtEl>
                                          <p:spTgt spid="22"/>
                                        </p:tgtEl>
                                        <p:attrNameLst>
                                          <p:attrName>style.visibility</p:attrName>
                                        </p:attrNameLst>
                                      </p:cBhvr>
                                      <p:to>
                                        <p:strVal val="visible"/>
                                      </p:to>
                                    </p:set>
                                    <p:anim calcmode="lin" valueType="num">
                                      <p:cBhvr>
                                        <p:cTn id="115" dur="500" fill="hold"/>
                                        <p:tgtEl>
                                          <p:spTgt spid="22"/>
                                        </p:tgtEl>
                                        <p:attrNameLst>
                                          <p:attrName>ppt_w</p:attrName>
                                        </p:attrNameLst>
                                      </p:cBhvr>
                                      <p:tavLst>
                                        <p:tav tm="0">
                                          <p:val>
                                            <p:fltVal val="0"/>
                                          </p:val>
                                        </p:tav>
                                        <p:tav tm="100000">
                                          <p:val>
                                            <p:strVal val="#ppt_w"/>
                                          </p:val>
                                        </p:tav>
                                      </p:tavLst>
                                    </p:anim>
                                    <p:anim calcmode="lin" valueType="num">
                                      <p:cBhvr>
                                        <p:cTn id="116" dur="500" fill="hold"/>
                                        <p:tgtEl>
                                          <p:spTgt spid="22"/>
                                        </p:tgtEl>
                                        <p:attrNameLst>
                                          <p:attrName>ppt_h</p:attrName>
                                        </p:attrNameLst>
                                      </p:cBhvr>
                                      <p:tavLst>
                                        <p:tav tm="0">
                                          <p:val>
                                            <p:fltVal val="0"/>
                                          </p:val>
                                        </p:tav>
                                        <p:tav tm="100000">
                                          <p:val>
                                            <p:strVal val="#ppt_h"/>
                                          </p:val>
                                        </p:tav>
                                      </p:tavLst>
                                    </p:anim>
                                    <p:animEffect transition="in" filter="fade">
                                      <p:cBhvr>
                                        <p:cTn id="117" dur="500"/>
                                        <p:tgtEl>
                                          <p:spTgt spid="22"/>
                                        </p:tgtEl>
                                      </p:cBhvr>
                                    </p:animEffect>
                                  </p:childTnLst>
                                </p:cTn>
                              </p:par>
                              <p:par>
                                <p:cTn id="118" presetID="53" presetClass="entr" presetSubtype="16" fill="hold" grpId="0" nodeType="withEffect">
                                  <p:stCondLst>
                                    <p:cond delay="0"/>
                                  </p:stCondLst>
                                  <p:childTnLst>
                                    <p:set>
                                      <p:cBhvr>
                                        <p:cTn id="119" dur="1" fill="hold">
                                          <p:stCondLst>
                                            <p:cond delay="0"/>
                                          </p:stCondLst>
                                        </p:cTn>
                                        <p:tgtEl>
                                          <p:spTgt spid="23"/>
                                        </p:tgtEl>
                                        <p:attrNameLst>
                                          <p:attrName>style.visibility</p:attrName>
                                        </p:attrNameLst>
                                      </p:cBhvr>
                                      <p:to>
                                        <p:strVal val="visible"/>
                                      </p:to>
                                    </p:set>
                                    <p:anim calcmode="lin" valueType="num">
                                      <p:cBhvr>
                                        <p:cTn id="120" dur="500" fill="hold"/>
                                        <p:tgtEl>
                                          <p:spTgt spid="23"/>
                                        </p:tgtEl>
                                        <p:attrNameLst>
                                          <p:attrName>ppt_w</p:attrName>
                                        </p:attrNameLst>
                                      </p:cBhvr>
                                      <p:tavLst>
                                        <p:tav tm="0">
                                          <p:val>
                                            <p:fltVal val="0"/>
                                          </p:val>
                                        </p:tav>
                                        <p:tav tm="100000">
                                          <p:val>
                                            <p:strVal val="#ppt_w"/>
                                          </p:val>
                                        </p:tav>
                                      </p:tavLst>
                                    </p:anim>
                                    <p:anim calcmode="lin" valueType="num">
                                      <p:cBhvr>
                                        <p:cTn id="121" dur="500" fill="hold"/>
                                        <p:tgtEl>
                                          <p:spTgt spid="23"/>
                                        </p:tgtEl>
                                        <p:attrNameLst>
                                          <p:attrName>ppt_h</p:attrName>
                                        </p:attrNameLst>
                                      </p:cBhvr>
                                      <p:tavLst>
                                        <p:tav tm="0">
                                          <p:val>
                                            <p:fltVal val="0"/>
                                          </p:val>
                                        </p:tav>
                                        <p:tav tm="100000">
                                          <p:val>
                                            <p:strVal val="#ppt_h"/>
                                          </p:val>
                                        </p:tav>
                                      </p:tavLst>
                                    </p:anim>
                                    <p:animEffect transition="in" filter="fade">
                                      <p:cBhvr>
                                        <p:cTn id="122" dur="500"/>
                                        <p:tgtEl>
                                          <p:spTgt spid="23"/>
                                        </p:tgtEl>
                                      </p:cBhvr>
                                    </p:animEffect>
                                  </p:childTnLst>
                                </p:cTn>
                              </p:par>
                              <p:par>
                                <p:cTn id="123" presetID="53" presetClass="entr" presetSubtype="16" fill="hold" grpId="0" nodeType="withEffect">
                                  <p:stCondLst>
                                    <p:cond delay="0"/>
                                  </p:stCondLst>
                                  <p:childTnLst>
                                    <p:set>
                                      <p:cBhvr>
                                        <p:cTn id="124" dur="1" fill="hold">
                                          <p:stCondLst>
                                            <p:cond delay="0"/>
                                          </p:stCondLst>
                                        </p:cTn>
                                        <p:tgtEl>
                                          <p:spTgt spid="24"/>
                                        </p:tgtEl>
                                        <p:attrNameLst>
                                          <p:attrName>style.visibility</p:attrName>
                                        </p:attrNameLst>
                                      </p:cBhvr>
                                      <p:to>
                                        <p:strVal val="visible"/>
                                      </p:to>
                                    </p:set>
                                    <p:anim calcmode="lin" valueType="num">
                                      <p:cBhvr>
                                        <p:cTn id="125" dur="500" fill="hold"/>
                                        <p:tgtEl>
                                          <p:spTgt spid="24"/>
                                        </p:tgtEl>
                                        <p:attrNameLst>
                                          <p:attrName>ppt_w</p:attrName>
                                        </p:attrNameLst>
                                      </p:cBhvr>
                                      <p:tavLst>
                                        <p:tav tm="0">
                                          <p:val>
                                            <p:fltVal val="0"/>
                                          </p:val>
                                        </p:tav>
                                        <p:tav tm="100000">
                                          <p:val>
                                            <p:strVal val="#ppt_w"/>
                                          </p:val>
                                        </p:tav>
                                      </p:tavLst>
                                    </p:anim>
                                    <p:anim calcmode="lin" valueType="num">
                                      <p:cBhvr>
                                        <p:cTn id="126" dur="500" fill="hold"/>
                                        <p:tgtEl>
                                          <p:spTgt spid="24"/>
                                        </p:tgtEl>
                                        <p:attrNameLst>
                                          <p:attrName>ppt_h</p:attrName>
                                        </p:attrNameLst>
                                      </p:cBhvr>
                                      <p:tavLst>
                                        <p:tav tm="0">
                                          <p:val>
                                            <p:fltVal val="0"/>
                                          </p:val>
                                        </p:tav>
                                        <p:tav tm="100000">
                                          <p:val>
                                            <p:strVal val="#ppt_h"/>
                                          </p:val>
                                        </p:tav>
                                      </p:tavLst>
                                    </p:anim>
                                    <p:animEffect transition="in" filter="fade">
                                      <p:cBhvr>
                                        <p:cTn id="127" dur="500"/>
                                        <p:tgtEl>
                                          <p:spTgt spid="24"/>
                                        </p:tgtEl>
                                      </p:cBhvr>
                                    </p:animEffect>
                                  </p:childTnLst>
                                </p:cTn>
                              </p:par>
                              <p:par>
                                <p:cTn id="128" presetID="53" presetClass="entr" presetSubtype="16" fill="hold" grpId="0" nodeType="withEffect">
                                  <p:stCondLst>
                                    <p:cond delay="0"/>
                                  </p:stCondLst>
                                  <p:childTnLst>
                                    <p:set>
                                      <p:cBhvr>
                                        <p:cTn id="129" dur="1" fill="hold">
                                          <p:stCondLst>
                                            <p:cond delay="0"/>
                                          </p:stCondLst>
                                        </p:cTn>
                                        <p:tgtEl>
                                          <p:spTgt spid="25"/>
                                        </p:tgtEl>
                                        <p:attrNameLst>
                                          <p:attrName>style.visibility</p:attrName>
                                        </p:attrNameLst>
                                      </p:cBhvr>
                                      <p:to>
                                        <p:strVal val="visible"/>
                                      </p:to>
                                    </p:set>
                                    <p:anim calcmode="lin" valueType="num">
                                      <p:cBhvr>
                                        <p:cTn id="130" dur="500" fill="hold"/>
                                        <p:tgtEl>
                                          <p:spTgt spid="25"/>
                                        </p:tgtEl>
                                        <p:attrNameLst>
                                          <p:attrName>ppt_w</p:attrName>
                                        </p:attrNameLst>
                                      </p:cBhvr>
                                      <p:tavLst>
                                        <p:tav tm="0">
                                          <p:val>
                                            <p:fltVal val="0"/>
                                          </p:val>
                                        </p:tav>
                                        <p:tav tm="100000">
                                          <p:val>
                                            <p:strVal val="#ppt_w"/>
                                          </p:val>
                                        </p:tav>
                                      </p:tavLst>
                                    </p:anim>
                                    <p:anim calcmode="lin" valueType="num">
                                      <p:cBhvr>
                                        <p:cTn id="131" dur="500" fill="hold"/>
                                        <p:tgtEl>
                                          <p:spTgt spid="25"/>
                                        </p:tgtEl>
                                        <p:attrNameLst>
                                          <p:attrName>ppt_h</p:attrName>
                                        </p:attrNameLst>
                                      </p:cBhvr>
                                      <p:tavLst>
                                        <p:tav tm="0">
                                          <p:val>
                                            <p:fltVal val="0"/>
                                          </p:val>
                                        </p:tav>
                                        <p:tav tm="100000">
                                          <p:val>
                                            <p:strVal val="#ppt_h"/>
                                          </p:val>
                                        </p:tav>
                                      </p:tavLst>
                                    </p:anim>
                                    <p:animEffect transition="in" filter="fade">
                                      <p:cBhvr>
                                        <p:cTn id="132" dur="500"/>
                                        <p:tgtEl>
                                          <p:spTgt spid="25"/>
                                        </p:tgtEl>
                                      </p:cBhvr>
                                    </p:animEffect>
                                  </p:childTnLst>
                                </p:cTn>
                              </p:par>
                            </p:childTnLst>
                          </p:cTn>
                        </p:par>
                        <p:par>
                          <p:cTn id="133" fill="hold">
                            <p:stCondLst>
                              <p:cond delay="3500"/>
                            </p:stCondLst>
                            <p:childTnLst>
                              <p:par>
                                <p:cTn id="134" presetID="53" presetClass="entr" presetSubtype="16" fill="hold" grpId="0" nodeType="afterEffect">
                                  <p:stCondLst>
                                    <p:cond delay="0"/>
                                  </p:stCondLst>
                                  <p:iterate type="lt">
                                    <p:tmPct val="10000"/>
                                  </p:iterate>
                                  <p:childTnLst>
                                    <p:set>
                                      <p:cBhvr>
                                        <p:cTn id="135" dur="1" fill="hold">
                                          <p:stCondLst>
                                            <p:cond delay="0"/>
                                          </p:stCondLst>
                                        </p:cTn>
                                        <p:tgtEl>
                                          <p:spTgt spid="7"/>
                                        </p:tgtEl>
                                        <p:attrNameLst>
                                          <p:attrName>style.visibility</p:attrName>
                                        </p:attrNameLst>
                                      </p:cBhvr>
                                      <p:to>
                                        <p:strVal val="visible"/>
                                      </p:to>
                                    </p:set>
                                    <p:anim calcmode="lin" valueType="num">
                                      <p:cBhvr>
                                        <p:cTn id="136" dur="250" fill="hold"/>
                                        <p:tgtEl>
                                          <p:spTgt spid="7"/>
                                        </p:tgtEl>
                                        <p:attrNameLst>
                                          <p:attrName>ppt_w</p:attrName>
                                        </p:attrNameLst>
                                      </p:cBhvr>
                                      <p:tavLst>
                                        <p:tav tm="0">
                                          <p:val>
                                            <p:fltVal val="0"/>
                                          </p:val>
                                        </p:tav>
                                        <p:tav tm="100000">
                                          <p:val>
                                            <p:strVal val="#ppt_w"/>
                                          </p:val>
                                        </p:tav>
                                      </p:tavLst>
                                    </p:anim>
                                    <p:anim calcmode="lin" valueType="num">
                                      <p:cBhvr>
                                        <p:cTn id="137" dur="250" fill="hold"/>
                                        <p:tgtEl>
                                          <p:spTgt spid="7"/>
                                        </p:tgtEl>
                                        <p:attrNameLst>
                                          <p:attrName>ppt_h</p:attrName>
                                        </p:attrNameLst>
                                      </p:cBhvr>
                                      <p:tavLst>
                                        <p:tav tm="0">
                                          <p:val>
                                            <p:fltVal val="0"/>
                                          </p:val>
                                        </p:tav>
                                        <p:tav tm="100000">
                                          <p:val>
                                            <p:strVal val="#ppt_h"/>
                                          </p:val>
                                        </p:tav>
                                      </p:tavLst>
                                    </p:anim>
                                    <p:animEffect transition="in" filter="fade">
                                      <p:cBhvr>
                                        <p:cTn id="138" dur="2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animBg="1"/>
      <p:bldP spid="6" grpId="1" animBg="1"/>
      <p:bldP spid="6" grpId="2" animBg="1"/>
      <p:bldP spid="7" grpId="0"/>
      <p:bldP spid="8" grpId="0" animBg="1"/>
      <p:bldP spid="8" grpId="1" animBg="1"/>
      <p:bldP spid="8" grpId="2" animBg="1"/>
      <p:bldP spid="9" grpId="0" animBg="1"/>
      <p:bldP spid="9" grpId="1" animBg="1"/>
      <p:bldP spid="9" grpId="2" animBg="1"/>
      <p:bldP spid="10" grpId="0"/>
      <p:bldP spid="10" grpId="1"/>
      <p:bldP spid="10" grpId="2"/>
      <p:bldP spid="11" grpId="0" animBg="1"/>
      <p:bldP spid="12" grpId="0" animBg="1"/>
      <p:bldP spid="13" grpId="0" animBg="1"/>
      <p:bldP spid="14" grpId="0" animBg="1"/>
      <p:bldP spid="15" grpId="0" animBg="1"/>
      <p:bldP spid="21" grpId="0"/>
      <p:bldP spid="22" grpId="0"/>
      <p:bldP spid="23" grpId="0"/>
      <p:bldP spid="24" grpId="0"/>
      <p:bldP spid="25"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88923" y="246423"/>
            <a:ext cx="4103077" cy="675011"/>
          </a:xfrm>
          <a:prstGeom prst="rect">
            <a:avLst/>
          </a:prstGeom>
        </p:spPr>
      </p:pic>
      <p:cxnSp>
        <p:nvCxnSpPr>
          <p:cNvPr id="3" name="直接连接符 2"/>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060287" y="353095"/>
            <a:ext cx="5262188" cy="461665"/>
          </a:xfrm>
          <a:prstGeom prst="rect">
            <a:avLst/>
          </a:prstGeom>
        </p:spPr>
        <p:txBody>
          <a:bodyPr wrap="square">
            <a:spAutoFit/>
          </a:bodyPr>
          <a:lstStyle/>
          <a:p>
            <a:r>
              <a:rPr lang="zh-CN" altLang="en-US" sz="2400" b="1" dirty="0">
                <a:solidFill>
                  <a:schemeClr val="accent1"/>
                </a:solidFill>
                <a:latin typeface="微软雅黑" panose="020B0503020204020204" pitchFamily="34" charset="-122"/>
                <a:ea typeface="微软雅黑" panose="020B0503020204020204" pitchFamily="34" charset="-122"/>
              </a:rPr>
              <a:t>第三部分</a:t>
            </a:r>
            <a:r>
              <a:rPr lang="zh-CN" altLang="en-US" sz="2400" b="1" dirty="0" smtClean="0">
                <a:solidFill>
                  <a:schemeClr val="accent1"/>
                </a:solidFill>
                <a:latin typeface="微软雅黑" panose="020B0503020204020204" pitchFamily="34" charset="-122"/>
                <a:ea typeface="微软雅黑" panose="020B0503020204020204" pitchFamily="34" charset="-122"/>
              </a:rPr>
              <a:t>：分则</a:t>
            </a:r>
            <a:endParaRPr lang="zh-CN" altLang="en-US" sz="2400" b="1" dirty="0">
              <a:solidFill>
                <a:schemeClr val="accent1"/>
              </a:solidFill>
              <a:latin typeface="微软雅黑" panose="020B0503020204020204" pitchFamily="34" charset="-122"/>
              <a:ea typeface="微软雅黑" panose="020B0503020204020204" pitchFamily="34" charset="-122"/>
            </a:endParaRPr>
          </a:p>
        </p:txBody>
      </p:sp>
      <p:sp>
        <p:nvSpPr>
          <p:cNvPr id="5" name="Freeform 29"/>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6" name="矩形 5"/>
          <p:cNvSpPr>
            <a:spLocks noChangeAspect="1"/>
          </p:cNvSpPr>
          <p:nvPr/>
        </p:nvSpPr>
        <p:spPr>
          <a:xfrm>
            <a:off x="4458623" y="4139756"/>
            <a:ext cx="7396444" cy="2237396"/>
          </a:xfrm>
          <a:prstGeom prst="rect">
            <a:avLst/>
          </a:prstGeom>
          <a:solidFill>
            <a:schemeClr val="accent1"/>
          </a:solidFill>
          <a:ln>
            <a:noFill/>
          </a:ln>
          <a:effectLst>
            <a:outerShdw blurRad="889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89989" y="1610309"/>
            <a:ext cx="7401619" cy="2394131"/>
          </a:xfrm>
          <a:prstGeom prst="rect">
            <a:avLst/>
          </a:prstGeom>
          <a:solidFill>
            <a:schemeClr val="accent1"/>
          </a:solidFill>
          <a:ln>
            <a:noFill/>
          </a:ln>
          <a:effectLst>
            <a:outerShdw blurRad="889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9" name="矩形 8"/>
          <p:cNvSpPr/>
          <p:nvPr/>
        </p:nvSpPr>
        <p:spPr>
          <a:xfrm>
            <a:off x="2128975" y="1839377"/>
            <a:ext cx="3711272" cy="461665"/>
          </a:xfrm>
          <a:prstGeom prst="rect">
            <a:avLst/>
          </a:prstGeom>
        </p:spPr>
        <p:txBody>
          <a:bodyPr wrap="none">
            <a:spAutoFit/>
          </a:bodyPr>
          <a:lstStyle/>
          <a:p>
            <a:r>
              <a:rPr lang="en-US" altLang="zh-CN" sz="2400" b="1" dirty="0" smtClean="0">
                <a:solidFill>
                  <a:schemeClr val="accent4">
                    <a:lumMod val="40000"/>
                    <a:lumOff val="60000"/>
                  </a:schemeClr>
                </a:solidFill>
                <a:latin typeface="微软雅黑" panose="020B0503020204020204" pitchFamily="34" charset="-122"/>
                <a:ea typeface="微软雅黑" panose="020B0503020204020204" pitchFamily="34" charset="-122"/>
              </a:rPr>
              <a:t>2018</a:t>
            </a:r>
            <a:r>
              <a:rPr lang="zh-CN" altLang="en-US" sz="2400" b="1" dirty="0">
                <a:solidFill>
                  <a:schemeClr val="accent4">
                    <a:lumMod val="40000"/>
                    <a:lumOff val="60000"/>
                  </a:schemeClr>
                </a:solidFill>
                <a:latin typeface="微软雅黑" panose="020B0503020204020204" pitchFamily="34" charset="-122"/>
                <a:ea typeface="微软雅黑" panose="020B0503020204020204" pitchFamily="34" charset="-122"/>
              </a:rPr>
              <a:t>年</a:t>
            </a:r>
            <a:r>
              <a:rPr lang="zh-CN" altLang="en-US" sz="2400" b="1" dirty="0" smtClean="0">
                <a:solidFill>
                  <a:schemeClr val="accent4">
                    <a:lumMod val="40000"/>
                    <a:lumOff val="60000"/>
                  </a:schemeClr>
                </a:solidFill>
                <a:latin typeface="微软雅黑" panose="020B0503020204020204" pitchFamily="34" charset="-122"/>
                <a:ea typeface="微软雅黑" panose="020B0503020204020204" pitchFamily="34" charset="-122"/>
              </a:rPr>
              <a:t>条例：第八十八条</a:t>
            </a:r>
            <a:endParaRPr lang="zh-CN" altLang="en-US" sz="2400" b="1" dirty="0">
              <a:solidFill>
                <a:schemeClr val="accent4">
                  <a:lumMod val="40000"/>
                  <a:lumOff val="60000"/>
                </a:schemeClr>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674377" y="2433711"/>
            <a:ext cx="7162191" cy="343171"/>
          </a:xfrm>
          <a:prstGeom prst="rect">
            <a:avLst/>
          </a:prstGeom>
          <a:ln>
            <a:noFill/>
          </a:ln>
        </p:spPr>
        <p:txBody>
          <a:bodyPr wrap="square">
            <a:spAutoFit/>
          </a:bodyPr>
          <a:lstStyle>
            <a:defPPr>
              <a:defRPr lang="zh-CN"/>
            </a:defPPr>
            <a:lvl1pPr>
              <a:lnSpc>
                <a:spcPct val="150000"/>
              </a:lnSpc>
              <a:spcAft>
                <a:spcPts val="2000"/>
              </a:spcAft>
              <a:defRPr sz="1600">
                <a:solidFill>
                  <a:srgbClr val="591300"/>
                </a:solidFill>
                <a:latin typeface="微软雅黑" panose="020B0503020204020204" pitchFamily="34" charset="-122"/>
                <a:ea typeface="微软雅黑" panose="020B0503020204020204" pitchFamily="34" charset="-122"/>
              </a:defRPr>
            </a:lvl1pPr>
          </a:lstStyle>
          <a:p>
            <a:pPr>
              <a:lnSpc>
                <a:spcPts val="2100"/>
              </a:lnSpc>
            </a:pPr>
            <a:endParaRPr lang="zh-CN" altLang="en-US" dirty="0">
              <a:solidFill>
                <a:schemeClr val="bg1"/>
              </a:solidFill>
            </a:endParaRPr>
          </a:p>
        </p:txBody>
      </p:sp>
      <p:sp>
        <p:nvSpPr>
          <p:cNvPr id="13" name="任意多边形 12"/>
          <p:cNvSpPr/>
          <p:nvPr/>
        </p:nvSpPr>
        <p:spPr>
          <a:xfrm>
            <a:off x="4458623" y="4139756"/>
            <a:ext cx="863498" cy="2237396"/>
          </a:xfrm>
          <a:custGeom>
            <a:avLst/>
            <a:gdLst>
              <a:gd name="connsiteX0" fmla="*/ 0 w 863498"/>
              <a:gd name="connsiteY0" fmla="*/ 0 h 1965350"/>
              <a:gd name="connsiteX1" fmla="*/ 682193 w 863498"/>
              <a:gd name="connsiteY1" fmla="*/ 0 h 1965350"/>
              <a:gd name="connsiteX2" fmla="*/ 682193 w 863498"/>
              <a:gd name="connsiteY2" fmla="*/ 737416 h 1965350"/>
              <a:gd name="connsiteX3" fmla="*/ 863498 w 863498"/>
              <a:gd name="connsiteY3" fmla="*/ 982676 h 1965350"/>
              <a:gd name="connsiteX4" fmla="*/ 682193 w 863498"/>
              <a:gd name="connsiteY4" fmla="*/ 1227935 h 1965350"/>
              <a:gd name="connsiteX5" fmla="*/ 682193 w 863498"/>
              <a:gd name="connsiteY5" fmla="*/ 1965350 h 1965350"/>
              <a:gd name="connsiteX6" fmla="*/ 0 w 863498"/>
              <a:gd name="connsiteY6" fmla="*/ 1965350 h 1965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63498" h="1965350">
                <a:moveTo>
                  <a:pt x="0" y="0"/>
                </a:moveTo>
                <a:lnTo>
                  <a:pt x="682193" y="0"/>
                </a:lnTo>
                <a:lnTo>
                  <a:pt x="682193" y="737416"/>
                </a:lnTo>
                <a:lnTo>
                  <a:pt x="863498" y="982676"/>
                </a:lnTo>
                <a:lnTo>
                  <a:pt x="682193" y="1227935"/>
                </a:lnTo>
                <a:lnTo>
                  <a:pt x="682193" y="1965350"/>
                </a:lnTo>
                <a:lnTo>
                  <a:pt x="0" y="1965350"/>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553498" y="4238974"/>
            <a:ext cx="492443" cy="1938992"/>
          </a:xfrm>
          <a:prstGeom prst="rect">
            <a:avLst/>
          </a:prstGeom>
        </p:spPr>
        <p:txBody>
          <a:bodyPr wrap="none">
            <a:spAutoFit/>
          </a:bodyPr>
          <a:lstStyle/>
          <a:p>
            <a:pPr algn="ctr"/>
            <a:r>
              <a:rPr lang="zh-CN" altLang="en-US" sz="2400" b="1" dirty="0" smtClean="0">
                <a:solidFill>
                  <a:schemeClr val="bg1"/>
                </a:solidFill>
                <a:latin typeface="微软雅黑" panose="020B0503020204020204" pitchFamily="34" charset="-122"/>
                <a:ea typeface="微软雅黑" panose="020B0503020204020204" pitchFamily="34" charset="-122"/>
              </a:rPr>
              <a:t>第</a:t>
            </a:r>
            <a:endParaRPr lang="en-US" altLang="zh-CN" sz="2400" b="1" dirty="0" smtClean="0">
              <a:solidFill>
                <a:schemeClr val="bg1"/>
              </a:solidFill>
              <a:latin typeface="微软雅黑" panose="020B0503020204020204" pitchFamily="34" charset="-122"/>
              <a:ea typeface="微软雅黑" panose="020B0503020204020204" pitchFamily="34" charset="-122"/>
            </a:endParaRPr>
          </a:p>
          <a:p>
            <a:pPr algn="ctr"/>
            <a:r>
              <a:rPr lang="zh-CN" altLang="en-US" sz="2400" b="1" dirty="0" smtClean="0">
                <a:solidFill>
                  <a:schemeClr val="bg1"/>
                </a:solidFill>
                <a:latin typeface="微软雅黑" panose="020B0503020204020204" pitchFamily="34" charset="-122"/>
                <a:ea typeface="微软雅黑" panose="020B0503020204020204" pitchFamily="34" charset="-122"/>
              </a:rPr>
              <a:t>八</a:t>
            </a:r>
            <a:endParaRPr lang="en-US" altLang="zh-CN" sz="2400" b="1" dirty="0" smtClean="0">
              <a:solidFill>
                <a:schemeClr val="bg1"/>
              </a:solidFill>
              <a:latin typeface="微软雅黑" panose="020B0503020204020204" pitchFamily="34" charset="-122"/>
              <a:ea typeface="微软雅黑" panose="020B0503020204020204" pitchFamily="34" charset="-122"/>
            </a:endParaRPr>
          </a:p>
          <a:p>
            <a:pPr algn="ctr"/>
            <a:r>
              <a:rPr lang="zh-CN" altLang="en-US" sz="2400" b="1" dirty="0" smtClean="0">
                <a:solidFill>
                  <a:schemeClr val="bg1"/>
                </a:solidFill>
                <a:latin typeface="微软雅黑" panose="020B0503020204020204" pitchFamily="34" charset="-122"/>
                <a:ea typeface="微软雅黑" panose="020B0503020204020204" pitchFamily="34" charset="-122"/>
              </a:rPr>
              <a:t>十</a:t>
            </a:r>
            <a:endParaRPr lang="en-US" altLang="zh-CN" sz="2400" b="1" dirty="0" smtClean="0">
              <a:solidFill>
                <a:schemeClr val="bg1"/>
              </a:solidFill>
              <a:latin typeface="微软雅黑" panose="020B0503020204020204" pitchFamily="34" charset="-122"/>
              <a:ea typeface="微软雅黑" panose="020B0503020204020204" pitchFamily="34" charset="-122"/>
            </a:endParaRPr>
          </a:p>
          <a:p>
            <a:pPr algn="ctr"/>
            <a:r>
              <a:rPr lang="zh-CN" altLang="en-US" sz="2400" b="1" dirty="0" smtClean="0">
                <a:solidFill>
                  <a:schemeClr val="bg1"/>
                </a:solidFill>
                <a:latin typeface="微软雅黑" panose="020B0503020204020204" pitchFamily="34" charset="-122"/>
                <a:ea typeface="微软雅黑" panose="020B0503020204020204" pitchFamily="34" charset="-122"/>
              </a:rPr>
              <a:t>九</a:t>
            </a:r>
            <a:endParaRPr lang="en-US" altLang="zh-CN" sz="2400" b="1" dirty="0" smtClean="0">
              <a:solidFill>
                <a:schemeClr val="bg1"/>
              </a:solidFill>
              <a:latin typeface="微软雅黑" panose="020B0503020204020204" pitchFamily="34" charset="-122"/>
              <a:ea typeface="微软雅黑" panose="020B0503020204020204" pitchFamily="34" charset="-122"/>
            </a:endParaRPr>
          </a:p>
          <a:p>
            <a:pPr algn="ctr"/>
            <a:r>
              <a:rPr lang="zh-CN" altLang="en-US" sz="2400" b="1" dirty="0" smtClean="0">
                <a:solidFill>
                  <a:schemeClr val="bg1"/>
                </a:solidFill>
                <a:latin typeface="微软雅黑" panose="020B0503020204020204" pitchFamily="34" charset="-122"/>
                <a:ea typeface="微软雅黑" panose="020B0503020204020204" pitchFamily="34" charset="-122"/>
              </a:rPr>
              <a:t>条</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5370522" y="4579883"/>
            <a:ext cx="6297065" cy="1076325"/>
          </a:xfrm>
          <a:prstGeom prst="rect">
            <a:avLst/>
          </a:prstGeom>
          <a:ln>
            <a:noFill/>
          </a:ln>
        </p:spPr>
        <p:txBody>
          <a:bodyPr wrap="square">
            <a:spAutoFit/>
          </a:bodyPr>
          <a:lstStyle>
            <a:defPPr>
              <a:defRPr lang="zh-CN"/>
            </a:defPPr>
            <a:lvl1pPr>
              <a:lnSpc>
                <a:spcPct val="150000"/>
              </a:lnSpc>
              <a:spcAft>
                <a:spcPts val="2000"/>
              </a:spcAft>
              <a:defRPr sz="1600">
                <a:solidFill>
                  <a:srgbClr val="591300"/>
                </a:solidFill>
                <a:latin typeface="微软雅黑" panose="020B0503020204020204" pitchFamily="34" charset="-122"/>
                <a:ea typeface="微软雅黑" panose="020B0503020204020204" pitchFamily="34" charset="-122"/>
              </a:defRPr>
            </a:lvl1pPr>
          </a:lstStyle>
          <a:p>
            <a:pPr algn="just">
              <a:lnSpc>
                <a:spcPct val="100000"/>
              </a:lnSpc>
            </a:pPr>
            <a:r>
              <a:rPr lang="zh-CN" altLang="en-US" b="1" dirty="0" smtClean="0">
                <a:solidFill>
                  <a:schemeClr val="bg1"/>
                </a:solidFill>
              </a:rPr>
              <a:t>向</a:t>
            </a:r>
            <a:r>
              <a:rPr lang="zh-CN" altLang="en-US" b="1" dirty="0">
                <a:solidFill>
                  <a:schemeClr val="bg1"/>
                </a:solidFill>
              </a:rPr>
              <a:t>从事公务的人员及其配偶、子女及其配偶等亲属和其他特定关系人赠送明显超出正常礼尚往来的礼品、礼金、消费卡</a:t>
            </a:r>
            <a:r>
              <a:rPr lang="zh-CN" altLang="en-US" b="1" dirty="0">
                <a:solidFill>
                  <a:srgbClr val="FFC000"/>
                </a:solidFill>
              </a:rPr>
              <a:t>和有价证券、股权、其他金融产品等财物</a:t>
            </a:r>
            <a:r>
              <a:rPr lang="zh-CN" altLang="en-US" b="1" dirty="0">
                <a:solidFill>
                  <a:schemeClr val="bg1"/>
                </a:solidFill>
              </a:rPr>
              <a:t>，情节较重的，给予警告或者严重警告处分；情节严重的，给予撤销党内职务或者留党察看处分。 </a:t>
            </a:r>
          </a:p>
        </p:txBody>
      </p:sp>
      <p:sp>
        <p:nvSpPr>
          <p:cNvPr id="7" name="TextBox 6"/>
          <p:cNvSpPr txBox="1"/>
          <p:nvPr/>
        </p:nvSpPr>
        <p:spPr>
          <a:xfrm>
            <a:off x="709702" y="2433711"/>
            <a:ext cx="7162191" cy="1322070"/>
          </a:xfrm>
          <a:prstGeom prst="rect">
            <a:avLst/>
          </a:prstGeom>
          <a:noFill/>
        </p:spPr>
        <p:txBody>
          <a:bodyPr wrap="square" rtlCol="0">
            <a:spAutoFit/>
          </a:bodyPr>
          <a:lstStyle/>
          <a:p>
            <a:pPr algn="just"/>
            <a:r>
              <a:rPr lang="zh-CN" altLang="en-US" sz="1600" b="1" dirty="0">
                <a:solidFill>
                  <a:schemeClr val="bg1"/>
                </a:solidFill>
                <a:latin typeface="微软雅黑" panose="020B0503020204020204" pitchFamily="34" charset="-122"/>
                <a:ea typeface="微软雅黑" panose="020B0503020204020204" pitchFamily="34" charset="-122"/>
              </a:rPr>
              <a:t>收受可能影响公正执行公务的礼品、礼金、消费卡</a:t>
            </a:r>
            <a:r>
              <a:rPr lang="zh-CN" altLang="en-US" sz="1600" b="1" dirty="0">
                <a:solidFill>
                  <a:srgbClr val="FFC000"/>
                </a:solidFill>
                <a:latin typeface="微软雅黑" panose="020B0503020204020204" pitchFamily="34" charset="-122"/>
                <a:ea typeface="微软雅黑" panose="020B0503020204020204" pitchFamily="34" charset="-122"/>
              </a:rPr>
              <a:t>和有价证券、股权、其他金融产品等财物</a:t>
            </a:r>
            <a:r>
              <a:rPr lang="zh-CN" altLang="en-US" sz="1600" b="1" dirty="0">
                <a:solidFill>
                  <a:schemeClr val="bg1"/>
                </a:solidFill>
                <a:latin typeface="微软雅黑" panose="020B0503020204020204" pitchFamily="34" charset="-122"/>
                <a:ea typeface="微软雅黑" panose="020B0503020204020204" pitchFamily="34" charset="-122"/>
              </a:rPr>
              <a:t>，情节较轻的，给予警告或者严重警告处分；情节较重的，给予撤销党内职务或者留党察看处分；情节严重的，给予开除党籍处分。</a:t>
            </a:r>
          </a:p>
          <a:p>
            <a:pPr algn="just"/>
            <a:endParaRPr lang="zh-CN" altLang="en-US" sz="1600" b="1" dirty="0">
              <a:solidFill>
                <a:schemeClr val="bg1"/>
              </a:solidFill>
              <a:latin typeface="微软雅黑" panose="020B0503020204020204" pitchFamily="34" charset="-122"/>
              <a:ea typeface="微软雅黑" panose="020B0503020204020204" pitchFamily="34" charset="-122"/>
            </a:endParaRPr>
          </a:p>
          <a:p>
            <a:pPr algn="just"/>
            <a:r>
              <a:rPr lang="zh-CN" altLang="en-US" sz="1600" b="1" dirty="0">
                <a:solidFill>
                  <a:schemeClr val="bg1"/>
                </a:solidFill>
                <a:latin typeface="微软雅黑" panose="020B0503020204020204" pitchFamily="34" charset="-122"/>
                <a:ea typeface="微软雅黑" panose="020B0503020204020204" pitchFamily="34" charset="-122"/>
              </a:rPr>
              <a:t>收受其他明显超出正常礼尚往来的</a:t>
            </a:r>
            <a:r>
              <a:rPr lang="zh-CN" altLang="en-US" sz="1600" b="1" dirty="0">
                <a:solidFill>
                  <a:srgbClr val="FFC000"/>
                </a:solidFill>
                <a:latin typeface="微软雅黑" panose="020B0503020204020204" pitchFamily="34" charset="-122"/>
                <a:ea typeface="微软雅黑" panose="020B0503020204020204" pitchFamily="34" charset="-122"/>
              </a:rPr>
              <a:t>财物</a:t>
            </a:r>
            <a:r>
              <a:rPr lang="zh-CN" altLang="en-US" sz="1600" b="1" dirty="0">
                <a:solidFill>
                  <a:schemeClr val="bg1"/>
                </a:solidFill>
                <a:latin typeface="微软雅黑" panose="020B0503020204020204" pitchFamily="34" charset="-122"/>
                <a:ea typeface="微软雅黑" panose="020B0503020204020204" pitchFamily="34" charset="-122"/>
              </a:rPr>
              <a:t>的，依照前款规定处理。 </a:t>
            </a:r>
          </a:p>
        </p:txBody>
      </p:sp>
      <p:pic>
        <p:nvPicPr>
          <p:cNvPr id="23" name="图片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7480" y="6179185"/>
            <a:ext cx="4623435" cy="67881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53" presetClass="entr" presetSubtype="16" fill="hold" grpId="0" nodeType="withEffect">
                                  <p:stCondLst>
                                    <p:cond delay="60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childTnLst>
                          </p:cTn>
                        </p:par>
                        <p:par>
                          <p:cTn id="15" fill="hold">
                            <p:stCondLst>
                              <p:cond delay="500"/>
                            </p:stCondLst>
                            <p:childTnLst>
                              <p:par>
                                <p:cTn id="16" presetID="23" presetClass="entr" presetSubtype="36"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p:cTn id="18" dur="750" fill="hold"/>
                                        <p:tgtEl>
                                          <p:spTgt spid="9"/>
                                        </p:tgtEl>
                                        <p:attrNameLst>
                                          <p:attrName>ppt_w</p:attrName>
                                        </p:attrNameLst>
                                      </p:cBhvr>
                                      <p:tavLst>
                                        <p:tav tm="0">
                                          <p:val>
                                            <p:strVal val="(6*min(max(#ppt_w*#ppt_h,.3),1)-7.4)/-.7*#ppt_w"/>
                                          </p:val>
                                        </p:tav>
                                        <p:tav tm="100000">
                                          <p:val>
                                            <p:strVal val="#ppt_w"/>
                                          </p:val>
                                        </p:tav>
                                      </p:tavLst>
                                    </p:anim>
                                    <p:anim calcmode="lin" valueType="num">
                                      <p:cBhvr>
                                        <p:cTn id="19" dur="750" fill="hold"/>
                                        <p:tgtEl>
                                          <p:spTgt spid="9"/>
                                        </p:tgtEl>
                                        <p:attrNameLst>
                                          <p:attrName>ppt_h</p:attrName>
                                        </p:attrNameLst>
                                      </p:cBhvr>
                                      <p:tavLst>
                                        <p:tav tm="0">
                                          <p:val>
                                            <p:strVal val="(6*min(max(#ppt_w*#ppt_h,.3),1)-7.4)/-.7*#ppt_h"/>
                                          </p:val>
                                        </p:tav>
                                        <p:tav tm="100000">
                                          <p:val>
                                            <p:strVal val="#ppt_h"/>
                                          </p:val>
                                        </p:tav>
                                      </p:tavLst>
                                    </p:anim>
                                    <p:anim calcmode="lin" valueType="num">
                                      <p:cBhvr>
                                        <p:cTn id="20" dur="750" fill="hold"/>
                                        <p:tgtEl>
                                          <p:spTgt spid="9"/>
                                        </p:tgtEl>
                                        <p:attrNameLst>
                                          <p:attrName>ppt_x</p:attrName>
                                        </p:attrNameLst>
                                      </p:cBhvr>
                                      <p:tavLst>
                                        <p:tav tm="0">
                                          <p:val>
                                            <p:fltVal val="0.5"/>
                                          </p:val>
                                        </p:tav>
                                        <p:tav tm="100000">
                                          <p:val>
                                            <p:strVal val="#ppt_x"/>
                                          </p:val>
                                        </p:tav>
                                      </p:tavLst>
                                    </p:anim>
                                    <p:anim calcmode="lin" valueType="num">
                                      <p:cBhvr>
                                        <p:cTn id="21" dur="750" fill="hold"/>
                                        <p:tgtEl>
                                          <p:spTgt spid="9"/>
                                        </p:tgtEl>
                                        <p:attrNameLst>
                                          <p:attrName>ppt_y</p:attrName>
                                        </p:attrNameLst>
                                      </p:cBhvr>
                                      <p:tavLst>
                                        <p:tav tm="0">
                                          <p:val>
                                            <p:strVal val="1+(6*min(max(#ppt_w*#ppt_h,.3),1)-7.4)/-.7*#ppt_h/2"/>
                                          </p:val>
                                        </p:tav>
                                        <p:tav tm="100000">
                                          <p:val>
                                            <p:strVal val="#ppt_y"/>
                                          </p:val>
                                        </p:tav>
                                      </p:tavLst>
                                    </p:anim>
                                  </p:childTnLst>
                                </p:cTn>
                              </p:par>
                            </p:childTnLst>
                          </p:cTn>
                        </p:par>
                        <p:par>
                          <p:cTn id="22" fill="hold">
                            <p:stCondLst>
                              <p:cond delay="1500"/>
                            </p:stCondLst>
                            <p:childTnLst>
                              <p:par>
                                <p:cTn id="23" presetID="53" presetClass="entr" presetSubtype="16" fill="hold" grpId="0" nodeType="afterEffect" nodePh="1">
                                  <p:stCondLst>
                                    <p:cond delay="0"/>
                                  </p:stCondLst>
                                  <p:endCondLst>
                                    <p:cond evt="begin" delay="0">
                                      <p:tn val="23"/>
                                    </p:cond>
                                  </p:endCondLst>
                                  <p:iterate type="lt">
                                    <p:tmPct val="10000"/>
                                  </p:iterate>
                                  <p:childTnLst>
                                    <p:set>
                                      <p:cBhvr>
                                        <p:cTn id="24" dur="1" fill="hold">
                                          <p:stCondLst>
                                            <p:cond delay="0"/>
                                          </p:stCondLst>
                                        </p:cTn>
                                        <p:tgtEl>
                                          <p:spTgt spid="10"/>
                                        </p:tgtEl>
                                        <p:attrNameLst>
                                          <p:attrName>style.visibility</p:attrName>
                                        </p:attrNameLst>
                                      </p:cBhvr>
                                      <p:to>
                                        <p:strVal val="visible"/>
                                      </p:to>
                                    </p:set>
                                    <p:anim calcmode="lin" valueType="num">
                                      <p:cBhvr>
                                        <p:cTn id="25" dur="250" fill="hold"/>
                                        <p:tgtEl>
                                          <p:spTgt spid="10"/>
                                        </p:tgtEl>
                                        <p:attrNameLst>
                                          <p:attrName>ppt_w</p:attrName>
                                        </p:attrNameLst>
                                      </p:cBhvr>
                                      <p:tavLst>
                                        <p:tav tm="0">
                                          <p:val>
                                            <p:fltVal val="0"/>
                                          </p:val>
                                        </p:tav>
                                        <p:tav tm="100000">
                                          <p:val>
                                            <p:strVal val="#ppt_w"/>
                                          </p:val>
                                        </p:tav>
                                      </p:tavLst>
                                    </p:anim>
                                    <p:anim calcmode="lin" valueType="num">
                                      <p:cBhvr>
                                        <p:cTn id="26" dur="250" fill="hold"/>
                                        <p:tgtEl>
                                          <p:spTgt spid="10"/>
                                        </p:tgtEl>
                                        <p:attrNameLst>
                                          <p:attrName>ppt_h</p:attrName>
                                        </p:attrNameLst>
                                      </p:cBhvr>
                                      <p:tavLst>
                                        <p:tav tm="0">
                                          <p:val>
                                            <p:fltVal val="0"/>
                                          </p:val>
                                        </p:tav>
                                        <p:tav tm="100000">
                                          <p:val>
                                            <p:strVal val="#ppt_h"/>
                                          </p:val>
                                        </p:tav>
                                      </p:tavLst>
                                    </p:anim>
                                    <p:animEffect transition="in" filter="fade">
                                      <p:cBhvr>
                                        <p:cTn id="27" dur="250"/>
                                        <p:tgtEl>
                                          <p:spTgt spid="10"/>
                                        </p:tgtEl>
                                      </p:cBhvr>
                                    </p:animEffect>
                                  </p:childTnLst>
                                </p:cTn>
                              </p:par>
                            </p:childTnLst>
                          </p:cTn>
                        </p:par>
                        <p:par>
                          <p:cTn id="28" fill="hold">
                            <p:stCondLst>
                              <p:cond delay="1000"/>
                            </p:stCondLst>
                            <p:childTnLst>
                              <p:par>
                                <p:cTn id="29" presetID="12" presetClass="entr" presetSubtype="8"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p:tgtEl>
                                          <p:spTgt spid="13"/>
                                        </p:tgtEl>
                                        <p:attrNameLst>
                                          <p:attrName>ppt_x</p:attrName>
                                        </p:attrNameLst>
                                      </p:cBhvr>
                                      <p:tavLst>
                                        <p:tav tm="0">
                                          <p:val>
                                            <p:strVal val="#ppt_x-#ppt_w*1.125000"/>
                                          </p:val>
                                        </p:tav>
                                        <p:tav tm="100000">
                                          <p:val>
                                            <p:strVal val="#ppt_x"/>
                                          </p:val>
                                        </p:tav>
                                      </p:tavLst>
                                    </p:anim>
                                    <p:animEffect transition="in" filter="wipe(right)">
                                      <p:cBhvr>
                                        <p:cTn id="32" dur="500"/>
                                        <p:tgtEl>
                                          <p:spTgt spid="13"/>
                                        </p:tgtEl>
                                      </p:cBhvr>
                                    </p:animEffect>
                                  </p:childTnLst>
                                </p:cTn>
                              </p:par>
                            </p:childTnLst>
                          </p:cTn>
                        </p:par>
                        <p:par>
                          <p:cTn id="33" fill="hold">
                            <p:stCondLst>
                              <p:cond delay="1500"/>
                            </p:stCondLst>
                            <p:childTnLst>
                              <p:par>
                                <p:cTn id="34" presetID="53" presetClass="entr" presetSubtype="16"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p:cTn id="36" dur="500" fill="hold"/>
                                        <p:tgtEl>
                                          <p:spTgt spid="14"/>
                                        </p:tgtEl>
                                        <p:attrNameLst>
                                          <p:attrName>ppt_w</p:attrName>
                                        </p:attrNameLst>
                                      </p:cBhvr>
                                      <p:tavLst>
                                        <p:tav tm="0">
                                          <p:val>
                                            <p:fltVal val="0"/>
                                          </p:val>
                                        </p:tav>
                                        <p:tav tm="100000">
                                          <p:val>
                                            <p:strVal val="#ppt_w"/>
                                          </p:val>
                                        </p:tav>
                                      </p:tavLst>
                                    </p:anim>
                                    <p:anim calcmode="lin" valueType="num">
                                      <p:cBhvr>
                                        <p:cTn id="37" dur="500" fill="hold"/>
                                        <p:tgtEl>
                                          <p:spTgt spid="14"/>
                                        </p:tgtEl>
                                        <p:attrNameLst>
                                          <p:attrName>ppt_h</p:attrName>
                                        </p:attrNameLst>
                                      </p:cBhvr>
                                      <p:tavLst>
                                        <p:tav tm="0">
                                          <p:val>
                                            <p:fltVal val="0"/>
                                          </p:val>
                                        </p:tav>
                                        <p:tav tm="100000">
                                          <p:val>
                                            <p:strVal val="#ppt_h"/>
                                          </p:val>
                                        </p:tav>
                                      </p:tavLst>
                                    </p:anim>
                                    <p:animEffect transition="in" filter="fade">
                                      <p:cBhvr>
                                        <p:cTn id="38" dur="500"/>
                                        <p:tgtEl>
                                          <p:spTgt spid="14"/>
                                        </p:tgtEl>
                                      </p:cBhvr>
                                    </p:animEffect>
                                  </p:childTnLst>
                                </p:cTn>
                              </p:par>
                            </p:childTnLst>
                          </p:cTn>
                        </p:par>
                        <p:par>
                          <p:cTn id="39" fill="hold">
                            <p:stCondLst>
                              <p:cond delay="2000"/>
                            </p:stCondLst>
                            <p:childTnLst>
                              <p:par>
                                <p:cTn id="40" presetID="53" presetClass="entr" presetSubtype="16" fill="hold" grpId="0" nodeType="afterEffect">
                                  <p:stCondLst>
                                    <p:cond delay="0"/>
                                  </p:stCondLst>
                                  <p:iterate type="lt">
                                    <p:tmPct val="10000"/>
                                  </p:iterate>
                                  <p:childTnLst>
                                    <p:set>
                                      <p:cBhvr>
                                        <p:cTn id="41" dur="1" fill="hold">
                                          <p:stCondLst>
                                            <p:cond delay="0"/>
                                          </p:stCondLst>
                                        </p:cTn>
                                        <p:tgtEl>
                                          <p:spTgt spid="19"/>
                                        </p:tgtEl>
                                        <p:attrNameLst>
                                          <p:attrName>style.visibility</p:attrName>
                                        </p:attrNameLst>
                                      </p:cBhvr>
                                      <p:to>
                                        <p:strVal val="visible"/>
                                      </p:to>
                                    </p:set>
                                    <p:anim calcmode="lin" valueType="num">
                                      <p:cBhvr>
                                        <p:cTn id="42" dur="250" fill="hold"/>
                                        <p:tgtEl>
                                          <p:spTgt spid="19"/>
                                        </p:tgtEl>
                                        <p:attrNameLst>
                                          <p:attrName>ppt_w</p:attrName>
                                        </p:attrNameLst>
                                      </p:cBhvr>
                                      <p:tavLst>
                                        <p:tav tm="0">
                                          <p:val>
                                            <p:fltVal val="0"/>
                                          </p:val>
                                        </p:tav>
                                        <p:tav tm="100000">
                                          <p:val>
                                            <p:strVal val="#ppt_w"/>
                                          </p:val>
                                        </p:tav>
                                      </p:tavLst>
                                    </p:anim>
                                    <p:anim calcmode="lin" valueType="num">
                                      <p:cBhvr>
                                        <p:cTn id="43" dur="250" fill="hold"/>
                                        <p:tgtEl>
                                          <p:spTgt spid="19"/>
                                        </p:tgtEl>
                                        <p:attrNameLst>
                                          <p:attrName>ppt_h</p:attrName>
                                        </p:attrNameLst>
                                      </p:cBhvr>
                                      <p:tavLst>
                                        <p:tav tm="0">
                                          <p:val>
                                            <p:fltVal val="0"/>
                                          </p:val>
                                        </p:tav>
                                        <p:tav tm="100000">
                                          <p:val>
                                            <p:strVal val="#ppt_h"/>
                                          </p:val>
                                        </p:tav>
                                      </p:tavLst>
                                    </p:anim>
                                    <p:animEffect transition="in" filter="fade">
                                      <p:cBhvr>
                                        <p:cTn id="44" dur="2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p:bldP spid="10" grpId="0"/>
      <p:bldP spid="13" grpId="0" animBg="1"/>
      <p:bldP spid="14" grpId="0"/>
      <p:bldP spid="19"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88923" y="246423"/>
            <a:ext cx="4103077" cy="675011"/>
          </a:xfrm>
          <a:prstGeom prst="rect">
            <a:avLst/>
          </a:prstGeom>
        </p:spPr>
      </p:pic>
      <p:cxnSp>
        <p:nvCxnSpPr>
          <p:cNvPr id="3" name="直接连接符 2"/>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060287" y="353095"/>
            <a:ext cx="5262188" cy="461665"/>
          </a:xfrm>
          <a:prstGeom prst="rect">
            <a:avLst/>
          </a:prstGeom>
        </p:spPr>
        <p:txBody>
          <a:bodyPr wrap="square">
            <a:spAutoFit/>
          </a:bodyPr>
          <a:lstStyle/>
          <a:p>
            <a:r>
              <a:rPr lang="zh-CN" altLang="en-US" sz="2400" b="1" dirty="0">
                <a:solidFill>
                  <a:schemeClr val="accent1"/>
                </a:solidFill>
                <a:latin typeface="微软雅黑" panose="020B0503020204020204" pitchFamily="34" charset="-122"/>
                <a:ea typeface="微软雅黑" panose="020B0503020204020204" pitchFamily="34" charset="-122"/>
              </a:rPr>
              <a:t>第三部分</a:t>
            </a:r>
            <a:r>
              <a:rPr lang="zh-CN" altLang="en-US" sz="2400" b="1" dirty="0" smtClean="0">
                <a:solidFill>
                  <a:schemeClr val="accent1"/>
                </a:solidFill>
                <a:latin typeface="微软雅黑" panose="020B0503020204020204" pitchFamily="34" charset="-122"/>
                <a:ea typeface="微软雅黑" panose="020B0503020204020204" pitchFamily="34" charset="-122"/>
              </a:rPr>
              <a:t>：分则</a:t>
            </a:r>
            <a:endParaRPr lang="zh-CN" altLang="en-US" sz="2400" b="1" dirty="0">
              <a:solidFill>
                <a:schemeClr val="accent1"/>
              </a:solidFill>
              <a:latin typeface="微软雅黑" panose="020B0503020204020204" pitchFamily="34" charset="-122"/>
              <a:ea typeface="微软雅黑" panose="020B0503020204020204" pitchFamily="34" charset="-122"/>
            </a:endParaRPr>
          </a:p>
        </p:txBody>
      </p:sp>
      <p:sp>
        <p:nvSpPr>
          <p:cNvPr id="5" name="Freeform 29"/>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6" name="矩形 5"/>
          <p:cNvSpPr>
            <a:spLocks noChangeAspect="1"/>
          </p:cNvSpPr>
          <p:nvPr/>
        </p:nvSpPr>
        <p:spPr>
          <a:xfrm>
            <a:off x="4458623" y="4139756"/>
            <a:ext cx="7396444" cy="2237396"/>
          </a:xfrm>
          <a:prstGeom prst="rect">
            <a:avLst/>
          </a:prstGeom>
          <a:solidFill>
            <a:schemeClr val="accent1"/>
          </a:solidFill>
          <a:ln>
            <a:noFill/>
          </a:ln>
          <a:effectLst>
            <a:outerShdw blurRad="889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89989" y="1610309"/>
            <a:ext cx="7401619" cy="2394131"/>
          </a:xfrm>
          <a:prstGeom prst="rect">
            <a:avLst/>
          </a:prstGeom>
          <a:solidFill>
            <a:schemeClr val="accent1"/>
          </a:solidFill>
          <a:ln>
            <a:noFill/>
          </a:ln>
          <a:effectLst>
            <a:outerShdw blurRad="889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9" name="矩形 8"/>
          <p:cNvSpPr/>
          <p:nvPr/>
        </p:nvSpPr>
        <p:spPr>
          <a:xfrm>
            <a:off x="2282864" y="1839377"/>
            <a:ext cx="4019049" cy="461665"/>
          </a:xfrm>
          <a:prstGeom prst="rect">
            <a:avLst/>
          </a:prstGeom>
        </p:spPr>
        <p:txBody>
          <a:bodyPr wrap="none">
            <a:spAutoFit/>
          </a:bodyPr>
          <a:lstStyle/>
          <a:p>
            <a:pPr algn="just"/>
            <a:r>
              <a:rPr lang="en-US" altLang="zh-CN" sz="2400" b="1" dirty="0" smtClean="0">
                <a:solidFill>
                  <a:schemeClr val="accent4">
                    <a:lumMod val="40000"/>
                    <a:lumOff val="60000"/>
                  </a:schemeClr>
                </a:solidFill>
                <a:latin typeface="微软雅黑" panose="020B0503020204020204" pitchFamily="34" charset="-122"/>
                <a:ea typeface="微软雅黑" panose="020B0503020204020204" pitchFamily="34" charset="-122"/>
              </a:rPr>
              <a:t>2018</a:t>
            </a:r>
            <a:r>
              <a:rPr lang="zh-CN" altLang="en-US" sz="2400" b="1" dirty="0">
                <a:solidFill>
                  <a:schemeClr val="accent4">
                    <a:lumMod val="40000"/>
                    <a:lumOff val="60000"/>
                  </a:schemeClr>
                </a:solidFill>
                <a:latin typeface="微软雅黑" panose="020B0503020204020204" pitchFamily="34" charset="-122"/>
                <a:ea typeface="微软雅黑" panose="020B0503020204020204" pitchFamily="34" charset="-122"/>
              </a:rPr>
              <a:t>年</a:t>
            </a:r>
            <a:r>
              <a:rPr lang="zh-CN" altLang="en-US" sz="2400" b="1" dirty="0" smtClean="0">
                <a:solidFill>
                  <a:schemeClr val="accent4">
                    <a:lumMod val="40000"/>
                    <a:lumOff val="60000"/>
                  </a:schemeClr>
                </a:solidFill>
                <a:latin typeface="微软雅黑" panose="020B0503020204020204" pitchFamily="34" charset="-122"/>
                <a:ea typeface="微软雅黑" panose="020B0503020204020204" pitchFamily="34" charset="-122"/>
              </a:rPr>
              <a:t>条例新增：第</a:t>
            </a:r>
            <a:r>
              <a:rPr lang="zh-CN" altLang="en-US" sz="2400" b="1" dirty="0">
                <a:solidFill>
                  <a:schemeClr val="accent4">
                    <a:lumMod val="40000"/>
                    <a:lumOff val="60000"/>
                  </a:schemeClr>
                </a:solidFill>
                <a:latin typeface="微软雅黑" panose="020B0503020204020204" pitchFamily="34" charset="-122"/>
                <a:ea typeface="微软雅黑" panose="020B0503020204020204" pitchFamily="34" charset="-122"/>
              </a:rPr>
              <a:t>九十</a:t>
            </a:r>
            <a:r>
              <a:rPr lang="zh-CN" altLang="en-US" sz="2400" b="1" dirty="0" smtClean="0">
                <a:solidFill>
                  <a:schemeClr val="accent4">
                    <a:lumMod val="40000"/>
                    <a:lumOff val="60000"/>
                  </a:schemeClr>
                </a:solidFill>
                <a:latin typeface="微软雅黑" panose="020B0503020204020204" pitchFamily="34" charset="-122"/>
                <a:ea typeface="微软雅黑" panose="020B0503020204020204" pitchFamily="34" charset="-122"/>
              </a:rPr>
              <a:t>条</a:t>
            </a:r>
            <a:endParaRPr lang="zh-CN" altLang="en-US" sz="2400" b="1" dirty="0">
              <a:solidFill>
                <a:schemeClr val="accent4">
                  <a:lumMod val="40000"/>
                  <a:lumOff val="60000"/>
                </a:schemeClr>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674377" y="2433711"/>
            <a:ext cx="7162191" cy="343171"/>
          </a:xfrm>
          <a:prstGeom prst="rect">
            <a:avLst/>
          </a:prstGeom>
          <a:ln>
            <a:noFill/>
          </a:ln>
        </p:spPr>
        <p:txBody>
          <a:bodyPr wrap="square">
            <a:spAutoFit/>
          </a:bodyPr>
          <a:lstStyle>
            <a:defPPr>
              <a:defRPr lang="zh-CN"/>
            </a:defPPr>
            <a:lvl1pPr>
              <a:lnSpc>
                <a:spcPct val="150000"/>
              </a:lnSpc>
              <a:spcAft>
                <a:spcPts val="2000"/>
              </a:spcAft>
              <a:defRPr sz="1600">
                <a:solidFill>
                  <a:srgbClr val="591300"/>
                </a:solidFill>
                <a:latin typeface="微软雅黑" panose="020B0503020204020204" pitchFamily="34" charset="-122"/>
                <a:ea typeface="微软雅黑" panose="020B0503020204020204" pitchFamily="34" charset="-122"/>
              </a:defRPr>
            </a:lvl1pPr>
          </a:lstStyle>
          <a:p>
            <a:pPr>
              <a:lnSpc>
                <a:spcPts val="2100"/>
              </a:lnSpc>
            </a:pPr>
            <a:endParaRPr lang="zh-CN" altLang="en-US" dirty="0">
              <a:solidFill>
                <a:schemeClr val="bg1"/>
              </a:solidFill>
            </a:endParaRPr>
          </a:p>
        </p:txBody>
      </p:sp>
      <p:sp>
        <p:nvSpPr>
          <p:cNvPr id="13" name="任意多边形 12"/>
          <p:cNvSpPr/>
          <p:nvPr/>
        </p:nvSpPr>
        <p:spPr>
          <a:xfrm>
            <a:off x="4458623" y="4139756"/>
            <a:ext cx="863498" cy="2237396"/>
          </a:xfrm>
          <a:custGeom>
            <a:avLst/>
            <a:gdLst>
              <a:gd name="connsiteX0" fmla="*/ 0 w 863498"/>
              <a:gd name="connsiteY0" fmla="*/ 0 h 1965350"/>
              <a:gd name="connsiteX1" fmla="*/ 682193 w 863498"/>
              <a:gd name="connsiteY1" fmla="*/ 0 h 1965350"/>
              <a:gd name="connsiteX2" fmla="*/ 682193 w 863498"/>
              <a:gd name="connsiteY2" fmla="*/ 737416 h 1965350"/>
              <a:gd name="connsiteX3" fmla="*/ 863498 w 863498"/>
              <a:gd name="connsiteY3" fmla="*/ 982676 h 1965350"/>
              <a:gd name="connsiteX4" fmla="*/ 682193 w 863498"/>
              <a:gd name="connsiteY4" fmla="*/ 1227935 h 1965350"/>
              <a:gd name="connsiteX5" fmla="*/ 682193 w 863498"/>
              <a:gd name="connsiteY5" fmla="*/ 1965350 h 1965350"/>
              <a:gd name="connsiteX6" fmla="*/ 0 w 863498"/>
              <a:gd name="connsiteY6" fmla="*/ 1965350 h 1965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63498" h="1965350">
                <a:moveTo>
                  <a:pt x="0" y="0"/>
                </a:moveTo>
                <a:lnTo>
                  <a:pt x="682193" y="0"/>
                </a:lnTo>
                <a:lnTo>
                  <a:pt x="682193" y="737416"/>
                </a:lnTo>
                <a:lnTo>
                  <a:pt x="863498" y="982676"/>
                </a:lnTo>
                <a:lnTo>
                  <a:pt x="682193" y="1227935"/>
                </a:lnTo>
                <a:lnTo>
                  <a:pt x="682193" y="1965350"/>
                </a:lnTo>
                <a:lnTo>
                  <a:pt x="0" y="1965350"/>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555880" y="4238974"/>
            <a:ext cx="487680" cy="1938020"/>
          </a:xfrm>
          <a:prstGeom prst="rect">
            <a:avLst/>
          </a:prstGeom>
        </p:spPr>
        <p:txBody>
          <a:bodyPr wrap="none">
            <a:spAutoFit/>
          </a:bodyPr>
          <a:lstStyle/>
          <a:p>
            <a:pPr algn="ctr"/>
            <a:r>
              <a:rPr lang="zh-CN" altLang="en-US" sz="2400" b="1" dirty="0" smtClean="0">
                <a:solidFill>
                  <a:schemeClr val="bg1"/>
                </a:solidFill>
                <a:latin typeface="微软雅黑" panose="020B0503020204020204" pitchFamily="34" charset="-122"/>
                <a:ea typeface="微软雅黑" panose="020B0503020204020204" pitchFamily="34" charset="-122"/>
              </a:rPr>
              <a:t>第</a:t>
            </a:r>
            <a:endParaRPr lang="en-US" altLang="zh-CN" sz="2400" b="1" dirty="0" smtClean="0">
              <a:solidFill>
                <a:schemeClr val="bg1"/>
              </a:solidFill>
              <a:latin typeface="微软雅黑" panose="020B0503020204020204" pitchFamily="34" charset="-122"/>
              <a:ea typeface="微软雅黑" panose="020B0503020204020204" pitchFamily="34" charset="-122"/>
            </a:endParaRPr>
          </a:p>
          <a:p>
            <a:pPr algn="ctr"/>
            <a:r>
              <a:rPr lang="zh-CN" altLang="en-US" sz="2400" b="1" dirty="0" smtClean="0">
                <a:solidFill>
                  <a:schemeClr val="bg1"/>
                </a:solidFill>
                <a:latin typeface="微软雅黑" panose="020B0503020204020204" pitchFamily="34" charset="-122"/>
                <a:ea typeface="微软雅黑" panose="020B0503020204020204" pitchFamily="34" charset="-122"/>
              </a:rPr>
              <a:t>九</a:t>
            </a:r>
            <a:endParaRPr lang="en-US" altLang="zh-CN" sz="2400" b="1" dirty="0" smtClean="0">
              <a:solidFill>
                <a:schemeClr val="bg1"/>
              </a:solidFill>
              <a:latin typeface="微软雅黑" panose="020B0503020204020204" pitchFamily="34" charset="-122"/>
              <a:ea typeface="微软雅黑" panose="020B0503020204020204" pitchFamily="34" charset="-122"/>
            </a:endParaRPr>
          </a:p>
          <a:p>
            <a:pPr algn="ctr"/>
            <a:r>
              <a:rPr lang="zh-CN" altLang="en-US" sz="2400" b="1" dirty="0" smtClean="0">
                <a:solidFill>
                  <a:schemeClr val="bg1"/>
                </a:solidFill>
                <a:latin typeface="微软雅黑" panose="020B0503020204020204" pitchFamily="34" charset="-122"/>
                <a:ea typeface="微软雅黑" panose="020B0503020204020204" pitchFamily="34" charset="-122"/>
              </a:rPr>
              <a:t>十</a:t>
            </a:r>
            <a:endParaRPr lang="en-US" altLang="zh-CN" sz="2400" b="1" dirty="0" smtClean="0">
              <a:solidFill>
                <a:schemeClr val="bg1"/>
              </a:solidFill>
              <a:latin typeface="微软雅黑" panose="020B0503020204020204" pitchFamily="34" charset="-122"/>
              <a:ea typeface="微软雅黑" panose="020B0503020204020204" pitchFamily="34" charset="-122"/>
            </a:endParaRPr>
          </a:p>
          <a:p>
            <a:pPr algn="ctr"/>
            <a:r>
              <a:rPr lang="zh-CN" altLang="en-US" sz="2400" b="1" dirty="0" smtClean="0">
                <a:solidFill>
                  <a:schemeClr val="bg1"/>
                </a:solidFill>
                <a:latin typeface="微软雅黑" panose="020B0503020204020204" pitchFamily="34" charset="-122"/>
                <a:ea typeface="微软雅黑" panose="020B0503020204020204" pitchFamily="34" charset="-122"/>
              </a:rPr>
              <a:t>一</a:t>
            </a:r>
            <a:endParaRPr lang="en-US" altLang="zh-CN" sz="2400" b="1" dirty="0" smtClean="0">
              <a:solidFill>
                <a:schemeClr val="bg1"/>
              </a:solidFill>
              <a:latin typeface="微软雅黑" panose="020B0503020204020204" pitchFamily="34" charset="-122"/>
              <a:ea typeface="微软雅黑" panose="020B0503020204020204" pitchFamily="34" charset="-122"/>
            </a:endParaRPr>
          </a:p>
          <a:p>
            <a:pPr algn="ctr"/>
            <a:r>
              <a:rPr lang="zh-CN" altLang="en-US" sz="2400" b="1" dirty="0" smtClean="0">
                <a:solidFill>
                  <a:schemeClr val="bg1"/>
                </a:solidFill>
                <a:latin typeface="微软雅黑" panose="020B0503020204020204" pitchFamily="34" charset="-122"/>
                <a:ea typeface="微软雅黑" panose="020B0503020204020204" pitchFamily="34" charset="-122"/>
              </a:rPr>
              <a:t>条</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5322121" y="4729656"/>
            <a:ext cx="6297065" cy="1076325"/>
          </a:xfrm>
          <a:prstGeom prst="rect">
            <a:avLst/>
          </a:prstGeom>
          <a:ln>
            <a:noFill/>
          </a:ln>
        </p:spPr>
        <p:txBody>
          <a:bodyPr wrap="square">
            <a:spAutoFit/>
          </a:bodyPr>
          <a:lstStyle>
            <a:defPPr>
              <a:defRPr lang="zh-CN"/>
            </a:defPPr>
            <a:lvl1pPr>
              <a:lnSpc>
                <a:spcPct val="150000"/>
              </a:lnSpc>
              <a:spcAft>
                <a:spcPts val="2000"/>
              </a:spcAft>
              <a:defRPr sz="1600">
                <a:solidFill>
                  <a:srgbClr val="591300"/>
                </a:solidFill>
                <a:latin typeface="微软雅黑" panose="020B0503020204020204" pitchFamily="34" charset="-122"/>
                <a:ea typeface="微软雅黑" panose="020B0503020204020204" pitchFamily="34" charset="-122"/>
              </a:defRPr>
            </a:lvl1pPr>
          </a:lstStyle>
          <a:p>
            <a:pPr algn="just">
              <a:lnSpc>
                <a:spcPct val="100000"/>
              </a:lnSpc>
            </a:pPr>
            <a:r>
              <a:rPr lang="zh-CN" altLang="en-US" b="1" dirty="0">
                <a:solidFill>
                  <a:schemeClr val="bg1"/>
                </a:solidFill>
                <a:sym typeface="+mn-ea"/>
              </a:rPr>
              <a:t>利用职权或者职务上的影响操办婚丧喜庆事宜，在社会上造成不良影响的，给予警告或者严重警告处分;情节严重的，给予撤销党内职务处分;借机敛财或者有其他侵犯国家、集体和人民利益行为的，从重或者加重处分，直至开除党籍。</a:t>
            </a:r>
            <a:endParaRPr lang="zh-CN" altLang="en-US" b="1" dirty="0">
              <a:solidFill>
                <a:schemeClr val="bg1"/>
              </a:solidFill>
            </a:endParaRPr>
          </a:p>
        </p:txBody>
      </p:sp>
      <p:sp>
        <p:nvSpPr>
          <p:cNvPr id="7" name="TextBox 6"/>
          <p:cNvSpPr txBox="1"/>
          <p:nvPr/>
        </p:nvSpPr>
        <p:spPr>
          <a:xfrm>
            <a:off x="709702" y="2433711"/>
            <a:ext cx="7162191" cy="1322070"/>
          </a:xfrm>
          <a:prstGeom prst="rect">
            <a:avLst/>
          </a:prstGeom>
          <a:noFill/>
        </p:spPr>
        <p:txBody>
          <a:bodyPr wrap="square" rtlCol="0">
            <a:spAutoFit/>
          </a:bodyPr>
          <a:lstStyle/>
          <a:p>
            <a:pPr algn="just"/>
            <a:r>
              <a:rPr lang="zh-CN" altLang="en-US" sz="1600" b="1" dirty="0">
                <a:solidFill>
                  <a:schemeClr val="bg1"/>
                </a:solidFill>
                <a:latin typeface="微软雅黑" panose="020B0503020204020204" pitchFamily="34" charset="-122"/>
                <a:ea typeface="微软雅黑" panose="020B0503020204020204" pitchFamily="34" charset="-122"/>
              </a:rPr>
              <a:t>借用管理和服务对象的钱款、住房、车辆等，影响公正执行公务，情节较重的，给予警告或者严重警告处分；情节严重的，给予撤销党内职务、留党察看或者开除党籍处分</a:t>
            </a:r>
            <a:r>
              <a:rPr lang="zh-CN" altLang="en-US" sz="1600" b="1" dirty="0" smtClean="0">
                <a:solidFill>
                  <a:schemeClr val="bg1"/>
                </a:solidFill>
                <a:latin typeface="微软雅黑" panose="020B0503020204020204" pitchFamily="34" charset="-122"/>
                <a:ea typeface="微软雅黑" panose="020B0503020204020204" pitchFamily="34" charset="-122"/>
              </a:rPr>
              <a:t>。</a:t>
            </a:r>
            <a:endParaRPr lang="zh-CN" altLang="en-US" sz="1600" b="1" dirty="0">
              <a:solidFill>
                <a:schemeClr val="bg1"/>
              </a:solidFill>
              <a:latin typeface="微软雅黑" panose="020B0503020204020204" pitchFamily="34" charset="-122"/>
              <a:ea typeface="微软雅黑" panose="020B0503020204020204" pitchFamily="34" charset="-122"/>
            </a:endParaRPr>
          </a:p>
          <a:p>
            <a:pPr algn="just"/>
            <a:r>
              <a:rPr lang="zh-CN" altLang="en-US" sz="1600" b="1" dirty="0">
                <a:solidFill>
                  <a:schemeClr val="bg1"/>
                </a:solidFill>
                <a:latin typeface="微软雅黑" panose="020B0503020204020204" pitchFamily="34" charset="-122"/>
                <a:ea typeface="微软雅黑" panose="020B0503020204020204" pitchFamily="34" charset="-122"/>
              </a:rPr>
              <a:t>通过民间借贷等金融活动获取大额回报，影响公正执行公务的，依照前款规定处理。 </a:t>
            </a:r>
          </a:p>
        </p:txBody>
      </p:sp>
      <p:pic>
        <p:nvPicPr>
          <p:cNvPr id="23" name="图片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7480" y="6177280"/>
            <a:ext cx="4636770" cy="68072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53" presetClass="entr" presetSubtype="16" fill="hold" grpId="0" nodeType="withEffect">
                                  <p:stCondLst>
                                    <p:cond delay="60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childTnLst>
                          </p:cTn>
                        </p:par>
                        <p:par>
                          <p:cTn id="15" fill="hold">
                            <p:stCondLst>
                              <p:cond delay="500"/>
                            </p:stCondLst>
                            <p:childTnLst>
                              <p:par>
                                <p:cTn id="16" presetID="23" presetClass="entr" presetSubtype="36"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p:cTn id="18" dur="750" fill="hold"/>
                                        <p:tgtEl>
                                          <p:spTgt spid="9"/>
                                        </p:tgtEl>
                                        <p:attrNameLst>
                                          <p:attrName>ppt_w</p:attrName>
                                        </p:attrNameLst>
                                      </p:cBhvr>
                                      <p:tavLst>
                                        <p:tav tm="0">
                                          <p:val>
                                            <p:strVal val="(6*min(max(#ppt_w*#ppt_h,.3),1)-7.4)/-.7*#ppt_w"/>
                                          </p:val>
                                        </p:tav>
                                        <p:tav tm="100000">
                                          <p:val>
                                            <p:strVal val="#ppt_w"/>
                                          </p:val>
                                        </p:tav>
                                      </p:tavLst>
                                    </p:anim>
                                    <p:anim calcmode="lin" valueType="num">
                                      <p:cBhvr>
                                        <p:cTn id="19" dur="750" fill="hold"/>
                                        <p:tgtEl>
                                          <p:spTgt spid="9"/>
                                        </p:tgtEl>
                                        <p:attrNameLst>
                                          <p:attrName>ppt_h</p:attrName>
                                        </p:attrNameLst>
                                      </p:cBhvr>
                                      <p:tavLst>
                                        <p:tav tm="0">
                                          <p:val>
                                            <p:strVal val="(6*min(max(#ppt_w*#ppt_h,.3),1)-7.4)/-.7*#ppt_h"/>
                                          </p:val>
                                        </p:tav>
                                        <p:tav tm="100000">
                                          <p:val>
                                            <p:strVal val="#ppt_h"/>
                                          </p:val>
                                        </p:tav>
                                      </p:tavLst>
                                    </p:anim>
                                    <p:anim calcmode="lin" valueType="num">
                                      <p:cBhvr>
                                        <p:cTn id="20" dur="750" fill="hold"/>
                                        <p:tgtEl>
                                          <p:spTgt spid="9"/>
                                        </p:tgtEl>
                                        <p:attrNameLst>
                                          <p:attrName>ppt_x</p:attrName>
                                        </p:attrNameLst>
                                      </p:cBhvr>
                                      <p:tavLst>
                                        <p:tav tm="0">
                                          <p:val>
                                            <p:fltVal val="0.5"/>
                                          </p:val>
                                        </p:tav>
                                        <p:tav tm="100000">
                                          <p:val>
                                            <p:strVal val="#ppt_x"/>
                                          </p:val>
                                        </p:tav>
                                      </p:tavLst>
                                    </p:anim>
                                    <p:anim calcmode="lin" valueType="num">
                                      <p:cBhvr>
                                        <p:cTn id="21" dur="750" fill="hold"/>
                                        <p:tgtEl>
                                          <p:spTgt spid="9"/>
                                        </p:tgtEl>
                                        <p:attrNameLst>
                                          <p:attrName>ppt_y</p:attrName>
                                        </p:attrNameLst>
                                      </p:cBhvr>
                                      <p:tavLst>
                                        <p:tav tm="0">
                                          <p:val>
                                            <p:strVal val="1+(6*min(max(#ppt_w*#ppt_h,.3),1)-7.4)/-.7*#ppt_h/2"/>
                                          </p:val>
                                        </p:tav>
                                        <p:tav tm="100000">
                                          <p:val>
                                            <p:strVal val="#ppt_y"/>
                                          </p:val>
                                        </p:tav>
                                      </p:tavLst>
                                    </p:anim>
                                  </p:childTnLst>
                                </p:cTn>
                              </p:par>
                            </p:childTnLst>
                          </p:cTn>
                        </p:par>
                        <p:par>
                          <p:cTn id="22" fill="hold">
                            <p:stCondLst>
                              <p:cond delay="1500"/>
                            </p:stCondLst>
                            <p:childTnLst>
                              <p:par>
                                <p:cTn id="23" presetID="53" presetClass="entr" presetSubtype="16" fill="hold" grpId="0" nodeType="afterEffect" nodePh="1">
                                  <p:stCondLst>
                                    <p:cond delay="0"/>
                                  </p:stCondLst>
                                  <p:endCondLst>
                                    <p:cond evt="begin" delay="0">
                                      <p:tn val="23"/>
                                    </p:cond>
                                  </p:endCondLst>
                                  <p:iterate type="lt">
                                    <p:tmPct val="10000"/>
                                  </p:iterate>
                                  <p:childTnLst>
                                    <p:set>
                                      <p:cBhvr>
                                        <p:cTn id="24" dur="1" fill="hold">
                                          <p:stCondLst>
                                            <p:cond delay="0"/>
                                          </p:stCondLst>
                                        </p:cTn>
                                        <p:tgtEl>
                                          <p:spTgt spid="10"/>
                                        </p:tgtEl>
                                        <p:attrNameLst>
                                          <p:attrName>style.visibility</p:attrName>
                                        </p:attrNameLst>
                                      </p:cBhvr>
                                      <p:to>
                                        <p:strVal val="visible"/>
                                      </p:to>
                                    </p:set>
                                    <p:anim calcmode="lin" valueType="num">
                                      <p:cBhvr>
                                        <p:cTn id="25" dur="250" fill="hold"/>
                                        <p:tgtEl>
                                          <p:spTgt spid="10"/>
                                        </p:tgtEl>
                                        <p:attrNameLst>
                                          <p:attrName>ppt_w</p:attrName>
                                        </p:attrNameLst>
                                      </p:cBhvr>
                                      <p:tavLst>
                                        <p:tav tm="0">
                                          <p:val>
                                            <p:fltVal val="0"/>
                                          </p:val>
                                        </p:tav>
                                        <p:tav tm="100000">
                                          <p:val>
                                            <p:strVal val="#ppt_w"/>
                                          </p:val>
                                        </p:tav>
                                      </p:tavLst>
                                    </p:anim>
                                    <p:anim calcmode="lin" valueType="num">
                                      <p:cBhvr>
                                        <p:cTn id="26" dur="250" fill="hold"/>
                                        <p:tgtEl>
                                          <p:spTgt spid="10"/>
                                        </p:tgtEl>
                                        <p:attrNameLst>
                                          <p:attrName>ppt_h</p:attrName>
                                        </p:attrNameLst>
                                      </p:cBhvr>
                                      <p:tavLst>
                                        <p:tav tm="0">
                                          <p:val>
                                            <p:fltVal val="0"/>
                                          </p:val>
                                        </p:tav>
                                        <p:tav tm="100000">
                                          <p:val>
                                            <p:strVal val="#ppt_h"/>
                                          </p:val>
                                        </p:tav>
                                      </p:tavLst>
                                    </p:anim>
                                    <p:animEffect transition="in" filter="fade">
                                      <p:cBhvr>
                                        <p:cTn id="27" dur="250"/>
                                        <p:tgtEl>
                                          <p:spTgt spid="10"/>
                                        </p:tgtEl>
                                      </p:cBhvr>
                                    </p:animEffect>
                                  </p:childTnLst>
                                </p:cTn>
                              </p:par>
                            </p:childTnLst>
                          </p:cTn>
                        </p:par>
                        <p:par>
                          <p:cTn id="28" fill="hold">
                            <p:stCondLst>
                              <p:cond delay="1000"/>
                            </p:stCondLst>
                            <p:childTnLst>
                              <p:par>
                                <p:cTn id="29" presetID="12" presetClass="entr" presetSubtype="8"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p:tgtEl>
                                          <p:spTgt spid="13"/>
                                        </p:tgtEl>
                                        <p:attrNameLst>
                                          <p:attrName>ppt_x</p:attrName>
                                        </p:attrNameLst>
                                      </p:cBhvr>
                                      <p:tavLst>
                                        <p:tav tm="0">
                                          <p:val>
                                            <p:strVal val="#ppt_x-#ppt_w*1.125000"/>
                                          </p:val>
                                        </p:tav>
                                        <p:tav tm="100000">
                                          <p:val>
                                            <p:strVal val="#ppt_x"/>
                                          </p:val>
                                        </p:tav>
                                      </p:tavLst>
                                    </p:anim>
                                    <p:animEffect transition="in" filter="wipe(right)">
                                      <p:cBhvr>
                                        <p:cTn id="32" dur="500"/>
                                        <p:tgtEl>
                                          <p:spTgt spid="13"/>
                                        </p:tgtEl>
                                      </p:cBhvr>
                                    </p:animEffect>
                                  </p:childTnLst>
                                </p:cTn>
                              </p:par>
                            </p:childTnLst>
                          </p:cTn>
                        </p:par>
                        <p:par>
                          <p:cTn id="33" fill="hold">
                            <p:stCondLst>
                              <p:cond delay="1500"/>
                            </p:stCondLst>
                            <p:childTnLst>
                              <p:par>
                                <p:cTn id="34" presetID="53" presetClass="entr" presetSubtype="16"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p:cTn id="36" dur="500" fill="hold"/>
                                        <p:tgtEl>
                                          <p:spTgt spid="14"/>
                                        </p:tgtEl>
                                        <p:attrNameLst>
                                          <p:attrName>ppt_w</p:attrName>
                                        </p:attrNameLst>
                                      </p:cBhvr>
                                      <p:tavLst>
                                        <p:tav tm="0">
                                          <p:val>
                                            <p:fltVal val="0"/>
                                          </p:val>
                                        </p:tav>
                                        <p:tav tm="100000">
                                          <p:val>
                                            <p:strVal val="#ppt_w"/>
                                          </p:val>
                                        </p:tav>
                                      </p:tavLst>
                                    </p:anim>
                                    <p:anim calcmode="lin" valueType="num">
                                      <p:cBhvr>
                                        <p:cTn id="37" dur="500" fill="hold"/>
                                        <p:tgtEl>
                                          <p:spTgt spid="14"/>
                                        </p:tgtEl>
                                        <p:attrNameLst>
                                          <p:attrName>ppt_h</p:attrName>
                                        </p:attrNameLst>
                                      </p:cBhvr>
                                      <p:tavLst>
                                        <p:tav tm="0">
                                          <p:val>
                                            <p:fltVal val="0"/>
                                          </p:val>
                                        </p:tav>
                                        <p:tav tm="100000">
                                          <p:val>
                                            <p:strVal val="#ppt_h"/>
                                          </p:val>
                                        </p:tav>
                                      </p:tavLst>
                                    </p:anim>
                                    <p:animEffect transition="in" filter="fade">
                                      <p:cBhvr>
                                        <p:cTn id="38" dur="500"/>
                                        <p:tgtEl>
                                          <p:spTgt spid="14"/>
                                        </p:tgtEl>
                                      </p:cBhvr>
                                    </p:animEffect>
                                  </p:childTnLst>
                                </p:cTn>
                              </p:par>
                            </p:childTnLst>
                          </p:cTn>
                        </p:par>
                        <p:par>
                          <p:cTn id="39" fill="hold">
                            <p:stCondLst>
                              <p:cond delay="2000"/>
                            </p:stCondLst>
                            <p:childTnLst>
                              <p:par>
                                <p:cTn id="40" presetID="53" presetClass="entr" presetSubtype="16" fill="hold" grpId="0" nodeType="afterEffect">
                                  <p:stCondLst>
                                    <p:cond delay="0"/>
                                  </p:stCondLst>
                                  <p:iterate type="lt">
                                    <p:tmPct val="10000"/>
                                  </p:iterate>
                                  <p:childTnLst>
                                    <p:set>
                                      <p:cBhvr>
                                        <p:cTn id="41" dur="1" fill="hold">
                                          <p:stCondLst>
                                            <p:cond delay="0"/>
                                          </p:stCondLst>
                                        </p:cTn>
                                        <p:tgtEl>
                                          <p:spTgt spid="19"/>
                                        </p:tgtEl>
                                        <p:attrNameLst>
                                          <p:attrName>style.visibility</p:attrName>
                                        </p:attrNameLst>
                                      </p:cBhvr>
                                      <p:to>
                                        <p:strVal val="visible"/>
                                      </p:to>
                                    </p:set>
                                    <p:anim calcmode="lin" valueType="num">
                                      <p:cBhvr>
                                        <p:cTn id="42" dur="250" fill="hold"/>
                                        <p:tgtEl>
                                          <p:spTgt spid="19"/>
                                        </p:tgtEl>
                                        <p:attrNameLst>
                                          <p:attrName>ppt_w</p:attrName>
                                        </p:attrNameLst>
                                      </p:cBhvr>
                                      <p:tavLst>
                                        <p:tav tm="0">
                                          <p:val>
                                            <p:fltVal val="0"/>
                                          </p:val>
                                        </p:tav>
                                        <p:tav tm="100000">
                                          <p:val>
                                            <p:strVal val="#ppt_w"/>
                                          </p:val>
                                        </p:tav>
                                      </p:tavLst>
                                    </p:anim>
                                    <p:anim calcmode="lin" valueType="num">
                                      <p:cBhvr>
                                        <p:cTn id="43" dur="250" fill="hold"/>
                                        <p:tgtEl>
                                          <p:spTgt spid="19"/>
                                        </p:tgtEl>
                                        <p:attrNameLst>
                                          <p:attrName>ppt_h</p:attrName>
                                        </p:attrNameLst>
                                      </p:cBhvr>
                                      <p:tavLst>
                                        <p:tav tm="0">
                                          <p:val>
                                            <p:fltVal val="0"/>
                                          </p:val>
                                        </p:tav>
                                        <p:tav tm="100000">
                                          <p:val>
                                            <p:strVal val="#ppt_h"/>
                                          </p:val>
                                        </p:tav>
                                      </p:tavLst>
                                    </p:anim>
                                    <p:animEffect transition="in" filter="fade">
                                      <p:cBhvr>
                                        <p:cTn id="44" dur="2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p:bldP spid="10" grpId="0"/>
      <p:bldP spid="13" grpId="0" animBg="1"/>
      <p:bldP spid="14" grpId="0"/>
      <p:bldP spid="19"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88923" y="246423"/>
            <a:ext cx="4103077" cy="675011"/>
          </a:xfrm>
          <a:prstGeom prst="rect">
            <a:avLst/>
          </a:prstGeom>
        </p:spPr>
      </p:pic>
      <p:cxnSp>
        <p:nvCxnSpPr>
          <p:cNvPr id="3" name="直接连接符 2"/>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060287" y="353095"/>
            <a:ext cx="5262188" cy="461665"/>
          </a:xfrm>
          <a:prstGeom prst="rect">
            <a:avLst/>
          </a:prstGeom>
        </p:spPr>
        <p:txBody>
          <a:bodyPr wrap="square">
            <a:spAutoFit/>
          </a:bodyPr>
          <a:lstStyle/>
          <a:p>
            <a:r>
              <a:rPr lang="zh-CN" altLang="en-US" sz="2400" b="1" dirty="0">
                <a:solidFill>
                  <a:schemeClr val="accent1"/>
                </a:solidFill>
                <a:latin typeface="微软雅黑" panose="020B0503020204020204" pitchFamily="34" charset="-122"/>
                <a:ea typeface="微软雅黑" panose="020B0503020204020204" pitchFamily="34" charset="-122"/>
              </a:rPr>
              <a:t>第三部分</a:t>
            </a:r>
            <a:r>
              <a:rPr lang="zh-CN" altLang="en-US" sz="2400" b="1" dirty="0" smtClean="0">
                <a:solidFill>
                  <a:schemeClr val="accent1"/>
                </a:solidFill>
                <a:latin typeface="微软雅黑" panose="020B0503020204020204" pitchFamily="34" charset="-122"/>
                <a:ea typeface="微软雅黑" panose="020B0503020204020204" pitchFamily="34" charset="-122"/>
              </a:rPr>
              <a:t>：分则</a:t>
            </a:r>
            <a:endParaRPr lang="zh-CN" altLang="en-US" sz="2400" b="1" dirty="0">
              <a:solidFill>
                <a:schemeClr val="accent1"/>
              </a:solidFill>
              <a:latin typeface="微软雅黑" panose="020B0503020204020204" pitchFamily="34" charset="-122"/>
              <a:ea typeface="微软雅黑" panose="020B0503020204020204" pitchFamily="34" charset="-122"/>
            </a:endParaRPr>
          </a:p>
        </p:txBody>
      </p:sp>
      <p:sp>
        <p:nvSpPr>
          <p:cNvPr id="5" name="Freeform 29"/>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6" name="矩形 5"/>
          <p:cNvSpPr>
            <a:spLocks noChangeAspect="1"/>
          </p:cNvSpPr>
          <p:nvPr/>
        </p:nvSpPr>
        <p:spPr>
          <a:xfrm>
            <a:off x="4458623" y="4139756"/>
            <a:ext cx="7396444" cy="2237396"/>
          </a:xfrm>
          <a:prstGeom prst="rect">
            <a:avLst/>
          </a:prstGeom>
          <a:solidFill>
            <a:schemeClr val="accent1"/>
          </a:solidFill>
          <a:ln>
            <a:noFill/>
          </a:ln>
          <a:effectLst>
            <a:outerShdw blurRad="889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89989" y="1610309"/>
            <a:ext cx="7401619" cy="2394131"/>
          </a:xfrm>
          <a:prstGeom prst="rect">
            <a:avLst/>
          </a:prstGeom>
          <a:solidFill>
            <a:schemeClr val="accent1"/>
          </a:solidFill>
          <a:ln>
            <a:noFill/>
          </a:ln>
          <a:effectLst>
            <a:outerShdw blurRad="889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674377" y="2433711"/>
            <a:ext cx="7162191" cy="343171"/>
          </a:xfrm>
          <a:prstGeom prst="rect">
            <a:avLst/>
          </a:prstGeom>
          <a:ln>
            <a:noFill/>
          </a:ln>
        </p:spPr>
        <p:txBody>
          <a:bodyPr wrap="square">
            <a:spAutoFit/>
          </a:bodyPr>
          <a:lstStyle>
            <a:defPPr>
              <a:defRPr lang="zh-CN"/>
            </a:defPPr>
            <a:lvl1pPr>
              <a:lnSpc>
                <a:spcPct val="150000"/>
              </a:lnSpc>
              <a:spcAft>
                <a:spcPts val="2000"/>
              </a:spcAft>
              <a:defRPr sz="1600">
                <a:solidFill>
                  <a:srgbClr val="591300"/>
                </a:solidFill>
                <a:latin typeface="微软雅黑" panose="020B0503020204020204" pitchFamily="34" charset="-122"/>
                <a:ea typeface="微软雅黑" panose="020B0503020204020204" pitchFamily="34" charset="-122"/>
              </a:defRPr>
            </a:lvl1pPr>
          </a:lstStyle>
          <a:p>
            <a:pPr>
              <a:lnSpc>
                <a:spcPts val="2100"/>
              </a:lnSpc>
            </a:pPr>
            <a:endParaRPr lang="zh-CN" altLang="en-US" dirty="0">
              <a:solidFill>
                <a:schemeClr val="bg1"/>
              </a:solidFill>
            </a:endParaRPr>
          </a:p>
        </p:txBody>
      </p:sp>
      <p:sp>
        <p:nvSpPr>
          <p:cNvPr id="13" name="任意多边形 12"/>
          <p:cNvSpPr/>
          <p:nvPr/>
        </p:nvSpPr>
        <p:spPr>
          <a:xfrm>
            <a:off x="4458623" y="4139756"/>
            <a:ext cx="863498" cy="2237396"/>
          </a:xfrm>
          <a:custGeom>
            <a:avLst/>
            <a:gdLst>
              <a:gd name="connsiteX0" fmla="*/ 0 w 863498"/>
              <a:gd name="connsiteY0" fmla="*/ 0 h 1965350"/>
              <a:gd name="connsiteX1" fmla="*/ 682193 w 863498"/>
              <a:gd name="connsiteY1" fmla="*/ 0 h 1965350"/>
              <a:gd name="connsiteX2" fmla="*/ 682193 w 863498"/>
              <a:gd name="connsiteY2" fmla="*/ 737416 h 1965350"/>
              <a:gd name="connsiteX3" fmla="*/ 863498 w 863498"/>
              <a:gd name="connsiteY3" fmla="*/ 982676 h 1965350"/>
              <a:gd name="connsiteX4" fmla="*/ 682193 w 863498"/>
              <a:gd name="connsiteY4" fmla="*/ 1227935 h 1965350"/>
              <a:gd name="connsiteX5" fmla="*/ 682193 w 863498"/>
              <a:gd name="connsiteY5" fmla="*/ 1965350 h 1965350"/>
              <a:gd name="connsiteX6" fmla="*/ 0 w 863498"/>
              <a:gd name="connsiteY6" fmla="*/ 1965350 h 1965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63498" h="1965350">
                <a:moveTo>
                  <a:pt x="0" y="0"/>
                </a:moveTo>
                <a:lnTo>
                  <a:pt x="682193" y="0"/>
                </a:lnTo>
                <a:lnTo>
                  <a:pt x="682193" y="737416"/>
                </a:lnTo>
                <a:lnTo>
                  <a:pt x="863498" y="982676"/>
                </a:lnTo>
                <a:lnTo>
                  <a:pt x="682193" y="1227935"/>
                </a:lnTo>
                <a:lnTo>
                  <a:pt x="682193" y="1965350"/>
                </a:lnTo>
                <a:lnTo>
                  <a:pt x="0" y="1965350"/>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555880" y="4238974"/>
            <a:ext cx="487680" cy="1938020"/>
          </a:xfrm>
          <a:prstGeom prst="rect">
            <a:avLst/>
          </a:prstGeom>
        </p:spPr>
        <p:txBody>
          <a:bodyPr wrap="none">
            <a:spAutoFit/>
          </a:bodyPr>
          <a:lstStyle/>
          <a:p>
            <a:pPr algn="ctr"/>
            <a:r>
              <a:rPr lang="zh-CN" altLang="en-US" sz="2400" b="1" dirty="0" smtClean="0">
                <a:solidFill>
                  <a:schemeClr val="bg1"/>
                </a:solidFill>
                <a:latin typeface="微软雅黑" panose="020B0503020204020204" pitchFamily="34" charset="-122"/>
                <a:ea typeface="微软雅黑" panose="020B0503020204020204" pitchFamily="34" charset="-122"/>
              </a:rPr>
              <a:t>第</a:t>
            </a:r>
            <a:endParaRPr lang="en-US" altLang="zh-CN" sz="2400" b="1" dirty="0" smtClean="0">
              <a:solidFill>
                <a:schemeClr val="bg1"/>
              </a:solidFill>
              <a:latin typeface="微软雅黑" panose="020B0503020204020204" pitchFamily="34" charset="-122"/>
              <a:ea typeface="微软雅黑" panose="020B0503020204020204" pitchFamily="34" charset="-122"/>
            </a:endParaRPr>
          </a:p>
          <a:p>
            <a:pPr algn="ctr"/>
            <a:r>
              <a:rPr lang="zh-CN" altLang="en-US" sz="2400" b="1" dirty="0" smtClean="0">
                <a:solidFill>
                  <a:schemeClr val="bg1"/>
                </a:solidFill>
                <a:latin typeface="微软雅黑" panose="020B0503020204020204" pitchFamily="34" charset="-122"/>
                <a:ea typeface="微软雅黑" panose="020B0503020204020204" pitchFamily="34" charset="-122"/>
              </a:rPr>
              <a:t>九</a:t>
            </a:r>
            <a:endParaRPr lang="en-US" altLang="zh-CN" sz="2400" b="1" dirty="0" smtClean="0">
              <a:solidFill>
                <a:schemeClr val="bg1"/>
              </a:solidFill>
              <a:latin typeface="微软雅黑" panose="020B0503020204020204" pitchFamily="34" charset="-122"/>
              <a:ea typeface="微软雅黑" panose="020B0503020204020204" pitchFamily="34" charset="-122"/>
            </a:endParaRPr>
          </a:p>
          <a:p>
            <a:pPr algn="ctr"/>
            <a:r>
              <a:rPr lang="zh-CN" altLang="en-US" sz="2400" b="1" dirty="0" smtClean="0">
                <a:solidFill>
                  <a:schemeClr val="bg1"/>
                </a:solidFill>
                <a:latin typeface="微软雅黑" panose="020B0503020204020204" pitchFamily="34" charset="-122"/>
                <a:ea typeface="微软雅黑" panose="020B0503020204020204" pitchFamily="34" charset="-122"/>
              </a:rPr>
              <a:t>十</a:t>
            </a:r>
            <a:endParaRPr lang="en-US" altLang="zh-CN" sz="2400" b="1" dirty="0" smtClean="0">
              <a:solidFill>
                <a:schemeClr val="bg1"/>
              </a:solidFill>
              <a:latin typeface="微软雅黑" panose="020B0503020204020204" pitchFamily="34" charset="-122"/>
              <a:ea typeface="微软雅黑" panose="020B0503020204020204" pitchFamily="34" charset="-122"/>
            </a:endParaRPr>
          </a:p>
          <a:p>
            <a:pPr algn="ctr"/>
            <a:r>
              <a:rPr lang="zh-CN" altLang="en-US" sz="2400" b="1" dirty="0" smtClean="0">
                <a:solidFill>
                  <a:schemeClr val="bg1"/>
                </a:solidFill>
                <a:latin typeface="微软雅黑" panose="020B0503020204020204" pitchFamily="34" charset="-122"/>
                <a:ea typeface="微软雅黑" panose="020B0503020204020204" pitchFamily="34" charset="-122"/>
              </a:rPr>
              <a:t>三</a:t>
            </a:r>
            <a:endParaRPr lang="en-US" altLang="zh-CN" sz="2400" b="1" dirty="0" smtClean="0">
              <a:solidFill>
                <a:schemeClr val="bg1"/>
              </a:solidFill>
              <a:latin typeface="微软雅黑" panose="020B0503020204020204" pitchFamily="34" charset="-122"/>
              <a:ea typeface="微软雅黑" panose="020B0503020204020204" pitchFamily="34" charset="-122"/>
            </a:endParaRPr>
          </a:p>
          <a:p>
            <a:pPr algn="ctr"/>
            <a:r>
              <a:rPr lang="zh-CN" altLang="en-US" sz="2400" b="1" dirty="0" smtClean="0">
                <a:solidFill>
                  <a:schemeClr val="bg1"/>
                </a:solidFill>
                <a:latin typeface="微软雅黑" panose="020B0503020204020204" pitchFamily="34" charset="-122"/>
                <a:ea typeface="微软雅黑" panose="020B0503020204020204" pitchFamily="34" charset="-122"/>
              </a:rPr>
              <a:t>条</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5322121" y="4720131"/>
            <a:ext cx="6297065" cy="1076325"/>
          </a:xfrm>
          <a:prstGeom prst="rect">
            <a:avLst/>
          </a:prstGeom>
          <a:ln>
            <a:noFill/>
          </a:ln>
        </p:spPr>
        <p:txBody>
          <a:bodyPr wrap="square">
            <a:spAutoFit/>
          </a:bodyPr>
          <a:lstStyle>
            <a:defPPr>
              <a:defRPr lang="zh-CN"/>
            </a:defPPr>
            <a:lvl1pPr>
              <a:lnSpc>
                <a:spcPct val="150000"/>
              </a:lnSpc>
              <a:spcAft>
                <a:spcPts val="2000"/>
              </a:spcAft>
              <a:defRPr sz="1600">
                <a:solidFill>
                  <a:srgbClr val="591300"/>
                </a:solidFill>
                <a:latin typeface="微软雅黑" panose="020B0503020204020204" pitchFamily="34" charset="-122"/>
                <a:ea typeface="微软雅黑" panose="020B0503020204020204" pitchFamily="34" charset="-122"/>
              </a:defRPr>
            </a:lvl1pPr>
          </a:lstStyle>
          <a:p>
            <a:pPr algn="just">
              <a:lnSpc>
                <a:spcPct val="100000"/>
              </a:lnSpc>
            </a:pPr>
            <a:r>
              <a:rPr lang="zh-CN" altLang="en-US" b="1" dirty="0">
                <a:solidFill>
                  <a:schemeClr val="bg1"/>
                </a:solidFill>
                <a:sym typeface="+mn-ea"/>
              </a:rPr>
              <a:t>违反有关规定取得、持有、实际使用运动健身卡、会所和俱乐部会员卡、高尔夫球卡等各种消费卡，或者违反有关规定出入私人会所，情节较重的，给予警告或者严重警告处分;情节严重的，给予撤销党内职务或者留党察看处分。</a:t>
            </a:r>
          </a:p>
        </p:txBody>
      </p:sp>
      <p:sp>
        <p:nvSpPr>
          <p:cNvPr id="7" name="TextBox 6"/>
          <p:cNvSpPr txBox="1"/>
          <p:nvPr/>
        </p:nvSpPr>
        <p:spPr>
          <a:xfrm>
            <a:off x="709702" y="2433711"/>
            <a:ext cx="7162191" cy="829945"/>
          </a:xfrm>
          <a:prstGeom prst="rect">
            <a:avLst/>
          </a:prstGeom>
          <a:noFill/>
        </p:spPr>
        <p:txBody>
          <a:bodyPr wrap="square" rtlCol="0">
            <a:spAutoFit/>
          </a:bodyPr>
          <a:lstStyle/>
          <a:p>
            <a:pPr algn="just"/>
            <a:r>
              <a:rPr lang="zh-CN" altLang="en-US" sz="1600" b="1" dirty="0" smtClean="0">
                <a:solidFill>
                  <a:schemeClr val="bg1"/>
                </a:solidFill>
                <a:latin typeface="微软雅黑" panose="020B0503020204020204" pitchFamily="34" charset="-122"/>
                <a:ea typeface="微软雅黑" panose="020B0503020204020204" pitchFamily="34" charset="-122"/>
                <a:sym typeface="+mn-ea"/>
              </a:rPr>
              <a:t>接受</a:t>
            </a:r>
            <a:r>
              <a:rPr lang="zh-CN" altLang="en-US" sz="1600" b="1" dirty="0">
                <a:solidFill>
                  <a:schemeClr val="bg1"/>
                </a:solidFill>
                <a:latin typeface="微软雅黑" panose="020B0503020204020204" pitchFamily="34" charset="-122"/>
                <a:ea typeface="微软雅黑" panose="020B0503020204020204" pitchFamily="34" charset="-122"/>
                <a:sym typeface="+mn-ea"/>
              </a:rPr>
              <a:t>、</a:t>
            </a:r>
            <a:r>
              <a:rPr lang="zh-CN" altLang="en-US" sz="1600" b="1" dirty="0">
                <a:solidFill>
                  <a:srgbClr val="FFC000"/>
                </a:solidFill>
                <a:latin typeface="微软雅黑" panose="020B0503020204020204" pitchFamily="34" charset="-122"/>
                <a:ea typeface="微软雅黑" panose="020B0503020204020204" pitchFamily="34" charset="-122"/>
                <a:sym typeface="+mn-ea"/>
              </a:rPr>
              <a:t>提供</a:t>
            </a:r>
            <a:r>
              <a:rPr lang="zh-CN" altLang="en-US" sz="1600" b="1" dirty="0">
                <a:solidFill>
                  <a:schemeClr val="bg1"/>
                </a:solidFill>
                <a:latin typeface="微软雅黑" panose="020B0503020204020204" pitchFamily="34" charset="-122"/>
                <a:ea typeface="微软雅黑" panose="020B0503020204020204" pitchFamily="34" charset="-122"/>
                <a:sym typeface="+mn-ea"/>
              </a:rPr>
              <a:t>可能影响公正执行公务的宴请或者旅游、健身、娱乐等活动安排，情节较重的，给予警告或者严重警告处分；情节严重的，给予撤销党内职务或者留党察看处分。</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2" name="矩形 11"/>
          <p:cNvSpPr/>
          <p:nvPr/>
        </p:nvSpPr>
        <p:spPr>
          <a:xfrm>
            <a:off x="3438949" y="1839377"/>
            <a:ext cx="1706880" cy="460375"/>
          </a:xfrm>
          <a:prstGeom prst="rect">
            <a:avLst/>
          </a:prstGeom>
        </p:spPr>
        <p:txBody>
          <a:bodyPr wrap="none">
            <a:spAutoFit/>
          </a:bodyPr>
          <a:lstStyle/>
          <a:p>
            <a:pPr algn="just"/>
            <a:r>
              <a:rPr lang="zh-CN" altLang="en-US" sz="2400" b="1" dirty="0" smtClean="0">
                <a:solidFill>
                  <a:schemeClr val="accent4">
                    <a:lumMod val="40000"/>
                    <a:lumOff val="60000"/>
                  </a:schemeClr>
                </a:solidFill>
                <a:latin typeface="微软雅黑" panose="020B0503020204020204" pitchFamily="34" charset="-122"/>
                <a:ea typeface="微软雅黑" panose="020B0503020204020204" pitchFamily="34" charset="-122"/>
              </a:rPr>
              <a:t>第</a:t>
            </a:r>
            <a:r>
              <a:rPr lang="zh-CN" altLang="en-US" sz="2400" b="1" dirty="0">
                <a:solidFill>
                  <a:schemeClr val="accent4">
                    <a:lumMod val="40000"/>
                    <a:lumOff val="60000"/>
                  </a:schemeClr>
                </a:solidFill>
                <a:latin typeface="微软雅黑" panose="020B0503020204020204" pitchFamily="34" charset="-122"/>
                <a:ea typeface="微软雅黑" panose="020B0503020204020204" pitchFamily="34" charset="-122"/>
              </a:rPr>
              <a:t>九十二</a:t>
            </a:r>
            <a:r>
              <a:rPr lang="zh-CN" altLang="en-US" sz="2400" b="1" dirty="0" smtClean="0">
                <a:solidFill>
                  <a:schemeClr val="accent4">
                    <a:lumMod val="40000"/>
                    <a:lumOff val="60000"/>
                  </a:schemeClr>
                </a:solidFill>
                <a:latin typeface="微软雅黑" panose="020B0503020204020204" pitchFamily="34" charset="-122"/>
                <a:ea typeface="微软雅黑" panose="020B0503020204020204" pitchFamily="34" charset="-122"/>
              </a:rPr>
              <a:t>条</a:t>
            </a:r>
            <a:endParaRPr lang="zh-CN" altLang="en-US" sz="2400" b="1" dirty="0">
              <a:solidFill>
                <a:schemeClr val="accent4">
                  <a:lumMod val="40000"/>
                  <a:lumOff val="60000"/>
                </a:schemeClr>
              </a:solidFill>
              <a:latin typeface="微软雅黑" panose="020B0503020204020204" pitchFamily="34" charset="-122"/>
              <a:ea typeface="微软雅黑" panose="020B0503020204020204" pitchFamily="34" charset="-122"/>
            </a:endParaRPr>
          </a:p>
        </p:txBody>
      </p:sp>
      <p:pic>
        <p:nvPicPr>
          <p:cNvPr id="23" name="图片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7480" y="6177280"/>
            <a:ext cx="4636770" cy="68072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53" presetClass="entr" presetSubtype="16" fill="hold" grpId="0" nodeType="withEffect">
                                  <p:stCondLst>
                                    <p:cond delay="60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childTnLst>
                          </p:cTn>
                        </p:par>
                        <p:par>
                          <p:cTn id="15" fill="hold">
                            <p:stCondLst>
                              <p:cond delay="500"/>
                            </p:stCondLst>
                            <p:childTnLst>
                              <p:par>
                                <p:cTn id="16" presetID="53" presetClass="entr" presetSubtype="16" fill="hold" grpId="0" nodeType="afterEffect" nodePh="1">
                                  <p:stCondLst>
                                    <p:cond delay="0"/>
                                  </p:stCondLst>
                                  <p:endCondLst>
                                    <p:cond evt="begin" delay="0">
                                      <p:tn val="16"/>
                                    </p:cond>
                                  </p:endCondLst>
                                  <p:iterate type="lt">
                                    <p:tmPct val="10000"/>
                                  </p:iterate>
                                  <p:childTnLst>
                                    <p:set>
                                      <p:cBhvr>
                                        <p:cTn id="17" dur="1" fill="hold">
                                          <p:stCondLst>
                                            <p:cond delay="0"/>
                                          </p:stCondLst>
                                        </p:cTn>
                                        <p:tgtEl>
                                          <p:spTgt spid="10"/>
                                        </p:tgtEl>
                                        <p:attrNameLst>
                                          <p:attrName>style.visibility</p:attrName>
                                        </p:attrNameLst>
                                      </p:cBhvr>
                                      <p:to>
                                        <p:strVal val="visible"/>
                                      </p:to>
                                    </p:set>
                                    <p:anim calcmode="lin" valueType="num">
                                      <p:cBhvr>
                                        <p:cTn id="18" dur="250" fill="hold"/>
                                        <p:tgtEl>
                                          <p:spTgt spid="10"/>
                                        </p:tgtEl>
                                        <p:attrNameLst>
                                          <p:attrName>ppt_w</p:attrName>
                                        </p:attrNameLst>
                                      </p:cBhvr>
                                      <p:tavLst>
                                        <p:tav tm="0">
                                          <p:val>
                                            <p:fltVal val="0"/>
                                          </p:val>
                                        </p:tav>
                                        <p:tav tm="100000">
                                          <p:val>
                                            <p:strVal val="#ppt_w"/>
                                          </p:val>
                                        </p:tav>
                                      </p:tavLst>
                                    </p:anim>
                                    <p:anim calcmode="lin" valueType="num">
                                      <p:cBhvr>
                                        <p:cTn id="19" dur="250" fill="hold"/>
                                        <p:tgtEl>
                                          <p:spTgt spid="10"/>
                                        </p:tgtEl>
                                        <p:attrNameLst>
                                          <p:attrName>ppt_h</p:attrName>
                                        </p:attrNameLst>
                                      </p:cBhvr>
                                      <p:tavLst>
                                        <p:tav tm="0">
                                          <p:val>
                                            <p:fltVal val="0"/>
                                          </p:val>
                                        </p:tav>
                                        <p:tav tm="100000">
                                          <p:val>
                                            <p:strVal val="#ppt_h"/>
                                          </p:val>
                                        </p:tav>
                                      </p:tavLst>
                                    </p:anim>
                                    <p:animEffect transition="in" filter="fade">
                                      <p:cBhvr>
                                        <p:cTn id="20" dur="250"/>
                                        <p:tgtEl>
                                          <p:spTgt spid="10"/>
                                        </p:tgtEl>
                                      </p:cBhvr>
                                    </p:animEffect>
                                  </p:childTnLst>
                                </p:cTn>
                              </p:par>
                            </p:childTnLst>
                          </p:cTn>
                        </p:par>
                        <p:par>
                          <p:cTn id="21" fill="hold">
                            <p:stCondLst>
                              <p:cond delay="250"/>
                            </p:stCondLst>
                            <p:childTnLst>
                              <p:par>
                                <p:cTn id="22" presetID="12" presetClass="entr" presetSubtype="8"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500"/>
                                        <p:tgtEl>
                                          <p:spTgt spid="13"/>
                                        </p:tgtEl>
                                        <p:attrNameLst>
                                          <p:attrName>ppt_x</p:attrName>
                                        </p:attrNameLst>
                                      </p:cBhvr>
                                      <p:tavLst>
                                        <p:tav tm="0">
                                          <p:val>
                                            <p:strVal val="#ppt_x-#ppt_w*1.125000"/>
                                          </p:val>
                                        </p:tav>
                                        <p:tav tm="100000">
                                          <p:val>
                                            <p:strVal val="#ppt_x"/>
                                          </p:val>
                                        </p:tav>
                                      </p:tavLst>
                                    </p:anim>
                                    <p:animEffect transition="in" filter="wipe(right)">
                                      <p:cBhvr>
                                        <p:cTn id="25" dur="500"/>
                                        <p:tgtEl>
                                          <p:spTgt spid="13"/>
                                        </p:tgtEl>
                                      </p:cBhvr>
                                    </p:animEffect>
                                  </p:childTnLst>
                                </p:cTn>
                              </p:par>
                            </p:childTnLst>
                          </p:cTn>
                        </p:par>
                        <p:par>
                          <p:cTn id="26" fill="hold">
                            <p:stCondLst>
                              <p:cond delay="750"/>
                            </p:stCondLst>
                            <p:childTnLst>
                              <p:par>
                                <p:cTn id="27" presetID="53" presetClass="entr" presetSubtype="16"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p:cTn id="29" dur="500" fill="hold"/>
                                        <p:tgtEl>
                                          <p:spTgt spid="14"/>
                                        </p:tgtEl>
                                        <p:attrNameLst>
                                          <p:attrName>ppt_w</p:attrName>
                                        </p:attrNameLst>
                                      </p:cBhvr>
                                      <p:tavLst>
                                        <p:tav tm="0">
                                          <p:val>
                                            <p:fltVal val="0"/>
                                          </p:val>
                                        </p:tav>
                                        <p:tav tm="100000">
                                          <p:val>
                                            <p:strVal val="#ppt_w"/>
                                          </p:val>
                                        </p:tav>
                                      </p:tavLst>
                                    </p:anim>
                                    <p:anim calcmode="lin" valueType="num">
                                      <p:cBhvr>
                                        <p:cTn id="30" dur="500" fill="hold"/>
                                        <p:tgtEl>
                                          <p:spTgt spid="14"/>
                                        </p:tgtEl>
                                        <p:attrNameLst>
                                          <p:attrName>ppt_h</p:attrName>
                                        </p:attrNameLst>
                                      </p:cBhvr>
                                      <p:tavLst>
                                        <p:tav tm="0">
                                          <p:val>
                                            <p:fltVal val="0"/>
                                          </p:val>
                                        </p:tav>
                                        <p:tav tm="100000">
                                          <p:val>
                                            <p:strVal val="#ppt_h"/>
                                          </p:val>
                                        </p:tav>
                                      </p:tavLst>
                                    </p:anim>
                                    <p:animEffect transition="in" filter="fade">
                                      <p:cBhvr>
                                        <p:cTn id="31" dur="500"/>
                                        <p:tgtEl>
                                          <p:spTgt spid="14"/>
                                        </p:tgtEl>
                                      </p:cBhvr>
                                    </p:animEffect>
                                  </p:childTnLst>
                                </p:cTn>
                              </p:par>
                            </p:childTnLst>
                          </p:cTn>
                        </p:par>
                        <p:par>
                          <p:cTn id="32" fill="hold">
                            <p:stCondLst>
                              <p:cond delay="1250"/>
                            </p:stCondLst>
                            <p:childTnLst>
                              <p:par>
                                <p:cTn id="33" presetID="53" presetClass="entr" presetSubtype="16" fill="hold" grpId="0" nodeType="afterEffect">
                                  <p:stCondLst>
                                    <p:cond delay="0"/>
                                  </p:stCondLst>
                                  <p:iterate type="lt">
                                    <p:tmPct val="10000"/>
                                  </p:iterate>
                                  <p:childTnLst>
                                    <p:set>
                                      <p:cBhvr>
                                        <p:cTn id="34" dur="1" fill="hold">
                                          <p:stCondLst>
                                            <p:cond delay="0"/>
                                          </p:stCondLst>
                                        </p:cTn>
                                        <p:tgtEl>
                                          <p:spTgt spid="19"/>
                                        </p:tgtEl>
                                        <p:attrNameLst>
                                          <p:attrName>style.visibility</p:attrName>
                                        </p:attrNameLst>
                                      </p:cBhvr>
                                      <p:to>
                                        <p:strVal val="visible"/>
                                      </p:to>
                                    </p:set>
                                    <p:anim calcmode="lin" valueType="num">
                                      <p:cBhvr>
                                        <p:cTn id="35" dur="250" fill="hold"/>
                                        <p:tgtEl>
                                          <p:spTgt spid="19"/>
                                        </p:tgtEl>
                                        <p:attrNameLst>
                                          <p:attrName>ppt_w</p:attrName>
                                        </p:attrNameLst>
                                      </p:cBhvr>
                                      <p:tavLst>
                                        <p:tav tm="0">
                                          <p:val>
                                            <p:fltVal val="0"/>
                                          </p:val>
                                        </p:tav>
                                        <p:tav tm="100000">
                                          <p:val>
                                            <p:strVal val="#ppt_w"/>
                                          </p:val>
                                        </p:tav>
                                      </p:tavLst>
                                    </p:anim>
                                    <p:anim calcmode="lin" valueType="num">
                                      <p:cBhvr>
                                        <p:cTn id="36" dur="250" fill="hold"/>
                                        <p:tgtEl>
                                          <p:spTgt spid="19"/>
                                        </p:tgtEl>
                                        <p:attrNameLst>
                                          <p:attrName>ppt_h</p:attrName>
                                        </p:attrNameLst>
                                      </p:cBhvr>
                                      <p:tavLst>
                                        <p:tav tm="0">
                                          <p:val>
                                            <p:fltVal val="0"/>
                                          </p:val>
                                        </p:tav>
                                        <p:tav tm="100000">
                                          <p:val>
                                            <p:strVal val="#ppt_h"/>
                                          </p:val>
                                        </p:tav>
                                      </p:tavLst>
                                    </p:anim>
                                    <p:animEffect transition="in" filter="fade">
                                      <p:cBhvr>
                                        <p:cTn id="37" dur="250"/>
                                        <p:tgtEl>
                                          <p:spTgt spid="19"/>
                                        </p:tgtEl>
                                      </p:cBhvr>
                                    </p:animEffect>
                                  </p:childTnLst>
                                </p:cTn>
                              </p:par>
                            </p:childTnLst>
                          </p:cTn>
                        </p:par>
                        <p:par>
                          <p:cTn id="38" fill="hold">
                            <p:stCondLst>
                              <p:cond delay="4000"/>
                            </p:stCondLst>
                            <p:childTnLst>
                              <p:par>
                                <p:cTn id="39" presetID="23" presetClass="entr" presetSubtype="36"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p:cTn id="41" dur="750" fill="hold"/>
                                        <p:tgtEl>
                                          <p:spTgt spid="12"/>
                                        </p:tgtEl>
                                        <p:attrNameLst>
                                          <p:attrName>ppt_w</p:attrName>
                                        </p:attrNameLst>
                                      </p:cBhvr>
                                      <p:tavLst>
                                        <p:tav tm="0">
                                          <p:val>
                                            <p:strVal val="(6*min(max(#ppt_w*#ppt_h,.3),1)-7.4)/-.7*#ppt_w"/>
                                          </p:val>
                                        </p:tav>
                                        <p:tav tm="100000">
                                          <p:val>
                                            <p:strVal val="#ppt_w"/>
                                          </p:val>
                                        </p:tav>
                                      </p:tavLst>
                                    </p:anim>
                                    <p:anim calcmode="lin" valueType="num">
                                      <p:cBhvr>
                                        <p:cTn id="42" dur="750" fill="hold"/>
                                        <p:tgtEl>
                                          <p:spTgt spid="12"/>
                                        </p:tgtEl>
                                        <p:attrNameLst>
                                          <p:attrName>ppt_h</p:attrName>
                                        </p:attrNameLst>
                                      </p:cBhvr>
                                      <p:tavLst>
                                        <p:tav tm="0">
                                          <p:val>
                                            <p:strVal val="(6*min(max(#ppt_w*#ppt_h,.3),1)-7.4)/-.7*#ppt_h"/>
                                          </p:val>
                                        </p:tav>
                                        <p:tav tm="100000">
                                          <p:val>
                                            <p:strVal val="#ppt_h"/>
                                          </p:val>
                                        </p:tav>
                                      </p:tavLst>
                                    </p:anim>
                                    <p:anim calcmode="lin" valueType="num">
                                      <p:cBhvr>
                                        <p:cTn id="43" dur="750" fill="hold"/>
                                        <p:tgtEl>
                                          <p:spTgt spid="12"/>
                                        </p:tgtEl>
                                        <p:attrNameLst>
                                          <p:attrName>ppt_x</p:attrName>
                                        </p:attrNameLst>
                                      </p:cBhvr>
                                      <p:tavLst>
                                        <p:tav tm="0">
                                          <p:val>
                                            <p:fltVal val="0.5"/>
                                          </p:val>
                                        </p:tav>
                                        <p:tav tm="100000">
                                          <p:val>
                                            <p:strVal val="#ppt_x"/>
                                          </p:val>
                                        </p:tav>
                                      </p:tavLst>
                                    </p:anim>
                                    <p:anim calcmode="lin" valueType="num">
                                      <p:cBhvr>
                                        <p:cTn id="44" dur="750" fill="hold"/>
                                        <p:tgtEl>
                                          <p:spTgt spid="12"/>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8" grpId="0" bldLvl="0" animBg="1"/>
      <p:bldP spid="10" grpId="0"/>
      <p:bldP spid="13" grpId="0" bldLvl="0" animBg="1"/>
      <p:bldP spid="14" grpId="0"/>
      <p:bldP spid="19" grpId="0"/>
      <p:bldP spid="12"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88923" y="246423"/>
            <a:ext cx="4103077" cy="675011"/>
          </a:xfrm>
          <a:prstGeom prst="rect">
            <a:avLst/>
          </a:prstGeom>
        </p:spPr>
      </p:pic>
      <p:cxnSp>
        <p:nvCxnSpPr>
          <p:cNvPr id="3" name="直接连接符 2"/>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060287" y="353095"/>
            <a:ext cx="5262188" cy="461665"/>
          </a:xfrm>
          <a:prstGeom prst="rect">
            <a:avLst/>
          </a:prstGeom>
        </p:spPr>
        <p:txBody>
          <a:bodyPr wrap="square">
            <a:spAutoFit/>
          </a:bodyPr>
          <a:lstStyle/>
          <a:p>
            <a:r>
              <a:rPr lang="zh-CN" altLang="en-US" sz="2400" b="1" dirty="0" smtClean="0">
                <a:solidFill>
                  <a:schemeClr val="accent1"/>
                </a:solidFill>
                <a:latin typeface="微软雅黑" panose="020B0503020204020204" pitchFamily="34" charset="-122"/>
                <a:ea typeface="微软雅黑" panose="020B0503020204020204" pitchFamily="34" charset="-122"/>
              </a:rPr>
              <a:t>第二部分：总则</a:t>
            </a:r>
            <a:endParaRPr lang="zh-CN" altLang="en-US" sz="2400" b="1" dirty="0">
              <a:solidFill>
                <a:srgbClr val="C00000"/>
              </a:solidFill>
              <a:latin typeface="微软雅黑" panose="020B0503020204020204" pitchFamily="34" charset="-122"/>
              <a:ea typeface="微软雅黑" panose="020B0503020204020204" pitchFamily="34" charset="-122"/>
            </a:endParaRPr>
          </a:p>
        </p:txBody>
      </p:sp>
      <p:sp>
        <p:nvSpPr>
          <p:cNvPr id="5" name="Freeform 29"/>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6" name="Freeform 5"/>
          <p:cNvSpPr/>
          <p:nvPr/>
        </p:nvSpPr>
        <p:spPr bwMode="auto">
          <a:xfrm>
            <a:off x="2134024" y="2343480"/>
            <a:ext cx="1520530" cy="311615"/>
          </a:xfrm>
          <a:custGeom>
            <a:avLst/>
            <a:gdLst>
              <a:gd name="T0" fmla="*/ 0 w 5290"/>
              <a:gd name="T1" fmla="*/ 0 h 1083"/>
              <a:gd name="T2" fmla="*/ 3703 w 5290"/>
              <a:gd name="T3" fmla="*/ 0 h 1083"/>
              <a:gd name="T4" fmla="*/ 5290 w 5290"/>
              <a:gd name="T5" fmla="*/ 1083 h 1083"/>
              <a:gd name="T6" fmla="*/ 3774 w 5290"/>
              <a:gd name="T7" fmla="*/ 157 h 1083"/>
              <a:gd name="T8" fmla="*/ 0 w 5290"/>
              <a:gd name="T9" fmla="*/ 157 h 1083"/>
              <a:gd name="T10" fmla="*/ 0 w 5290"/>
              <a:gd name="T11" fmla="*/ 0 h 1083"/>
            </a:gdLst>
            <a:ahLst/>
            <a:cxnLst>
              <a:cxn ang="0">
                <a:pos x="T0" y="T1"/>
              </a:cxn>
              <a:cxn ang="0">
                <a:pos x="T2" y="T3"/>
              </a:cxn>
              <a:cxn ang="0">
                <a:pos x="T4" y="T5"/>
              </a:cxn>
              <a:cxn ang="0">
                <a:pos x="T6" y="T7"/>
              </a:cxn>
              <a:cxn ang="0">
                <a:pos x="T8" y="T9"/>
              </a:cxn>
              <a:cxn ang="0">
                <a:pos x="T10" y="T11"/>
              </a:cxn>
            </a:cxnLst>
            <a:rect l="0" t="0" r="r" b="b"/>
            <a:pathLst>
              <a:path w="5290" h="1083">
                <a:moveTo>
                  <a:pt x="0" y="0"/>
                </a:moveTo>
                <a:lnTo>
                  <a:pt x="3703" y="0"/>
                </a:lnTo>
                <a:cubicBezTo>
                  <a:pt x="4422" y="0"/>
                  <a:pt x="5040" y="451"/>
                  <a:pt x="5290" y="1083"/>
                </a:cubicBezTo>
                <a:cubicBezTo>
                  <a:pt x="5006" y="534"/>
                  <a:pt x="4432" y="157"/>
                  <a:pt x="3774" y="157"/>
                </a:cubicBezTo>
                <a:lnTo>
                  <a:pt x="0" y="157"/>
                </a:lnTo>
                <a:lnTo>
                  <a:pt x="0" y="0"/>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7" name="Freeform 6"/>
          <p:cNvSpPr/>
          <p:nvPr/>
        </p:nvSpPr>
        <p:spPr bwMode="auto">
          <a:xfrm>
            <a:off x="787271" y="4686221"/>
            <a:ext cx="2839573" cy="311615"/>
          </a:xfrm>
          <a:custGeom>
            <a:avLst/>
            <a:gdLst>
              <a:gd name="T0" fmla="*/ 9880 w 9880"/>
              <a:gd name="T1" fmla="*/ 1083 h 1083"/>
              <a:gd name="T2" fmla="*/ 1586 w 9880"/>
              <a:gd name="T3" fmla="*/ 1083 h 1083"/>
              <a:gd name="T4" fmla="*/ 0 w 9880"/>
              <a:gd name="T5" fmla="*/ 0 h 1083"/>
              <a:gd name="T6" fmla="*/ 1515 w 9880"/>
              <a:gd name="T7" fmla="*/ 926 h 1083"/>
              <a:gd name="T8" fmla="*/ 9880 w 9880"/>
              <a:gd name="T9" fmla="*/ 926 h 1083"/>
              <a:gd name="T10" fmla="*/ 9880 w 9880"/>
              <a:gd name="T11" fmla="*/ 1083 h 1083"/>
            </a:gdLst>
            <a:ahLst/>
            <a:cxnLst>
              <a:cxn ang="0">
                <a:pos x="T0" y="T1"/>
              </a:cxn>
              <a:cxn ang="0">
                <a:pos x="T2" y="T3"/>
              </a:cxn>
              <a:cxn ang="0">
                <a:pos x="T4" y="T5"/>
              </a:cxn>
              <a:cxn ang="0">
                <a:pos x="T6" y="T7"/>
              </a:cxn>
              <a:cxn ang="0">
                <a:pos x="T8" y="T9"/>
              </a:cxn>
              <a:cxn ang="0">
                <a:pos x="T10" y="T11"/>
              </a:cxn>
            </a:cxnLst>
            <a:rect l="0" t="0" r="r" b="b"/>
            <a:pathLst>
              <a:path w="9880" h="1083">
                <a:moveTo>
                  <a:pt x="9880" y="1083"/>
                </a:moveTo>
                <a:lnTo>
                  <a:pt x="1586" y="1083"/>
                </a:lnTo>
                <a:cubicBezTo>
                  <a:pt x="868" y="1083"/>
                  <a:pt x="250" y="632"/>
                  <a:pt x="0" y="0"/>
                </a:cubicBezTo>
                <a:cubicBezTo>
                  <a:pt x="284" y="549"/>
                  <a:pt x="858" y="926"/>
                  <a:pt x="1515" y="926"/>
                </a:cubicBezTo>
                <a:lnTo>
                  <a:pt x="9880" y="926"/>
                </a:lnTo>
                <a:lnTo>
                  <a:pt x="9880" y="1083"/>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8" name="Oval 7"/>
          <p:cNvSpPr>
            <a:spLocks noChangeArrowheads="1"/>
          </p:cNvSpPr>
          <p:nvPr/>
        </p:nvSpPr>
        <p:spPr bwMode="auto">
          <a:xfrm>
            <a:off x="844838" y="2339725"/>
            <a:ext cx="1182634" cy="1182634"/>
          </a:xfrm>
          <a:prstGeom prst="ellipse">
            <a:avLst/>
          </a:prstGeom>
          <a:solidFill>
            <a:schemeClr val="accent1"/>
          </a:solidFill>
          <a:ln>
            <a:noFill/>
          </a:ln>
        </p:spPr>
        <p:txBody>
          <a:bodyPr vert="horz" wrap="square" lIns="91440" tIns="45720" rIns="91440" bIns="45720" numCol="1" anchor="t" anchorCtr="0" compatLnSpc="1"/>
          <a:lstStyle/>
          <a:p>
            <a:endParaRPr lang="zh-CN" altLang="en-US"/>
          </a:p>
        </p:txBody>
      </p:sp>
      <p:cxnSp>
        <p:nvCxnSpPr>
          <p:cNvPr id="9" name="直接连接符 8"/>
          <p:cNvCxnSpPr/>
          <p:nvPr/>
        </p:nvCxnSpPr>
        <p:spPr>
          <a:xfrm>
            <a:off x="890844" y="3670658"/>
            <a:ext cx="2736000" cy="0"/>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482496" y="4056771"/>
            <a:ext cx="3547241" cy="584775"/>
          </a:xfrm>
          <a:prstGeom prst="rect">
            <a:avLst/>
          </a:prstGeom>
          <a:noFill/>
          <a:effectLst/>
        </p:spPr>
        <p:txBody>
          <a:bodyPr wrap="square" rtlCol="0">
            <a:spAutoFit/>
          </a:bodyPr>
          <a:lstStyle>
            <a:defPPr>
              <a:defRPr lang="zh-CN"/>
            </a:defPPr>
            <a:lvl1pPr algn="ctr">
              <a:defRPr sz="2400">
                <a:solidFill>
                  <a:srgbClr val="C80000"/>
                </a:solidFill>
                <a:effectLst/>
                <a:latin typeface="微软雅黑" panose="020B0503020204020204" pitchFamily="34" charset="-122"/>
                <a:ea typeface="微软雅黑" panose="020B0503020204020204" pitchFamily="34" charset="-122"/>
              </a:defRPr>
            </a:lvl1pPr>
          </a:lstStyle>
          <a:p>
            <a:r>
              <a:rPr lang="zh-CN" altLang="en-US" sz="3200" b="1" dirty="0" smtClean="0">
                <a:gradFill>
                  <a:gsLst>
                    <a:gs pos="60000">
                      <a:srgbClr val="D40000"/>
                    </a:gs>
                    <a:gs pos="0">
                      <a:srgbClr val="D40000"/>
                    </a:gs>
                    <a:gs pos="80000">
                      <a:srgbClr val="640000"/>
                    </a:gs>
                    <a:gs pos="100000">
                      <a:srgbClr val="640000"/>
                    </a:gs>
                  </a:gsLst>
                  <a:lin ang="5400000" scaled="0"/>
                </a:gradFill>
              </a:rPr>
              <a:t>廉洁纪律</a:t>
            </a:r>
            <a:endParaRPr lang="zh-CN" altLang="en-US" sz="3200" b="1" dirty="0">
              <a:gradFill>
                <a:gsLst>
                  <a:gs pos="60000">
                    <a:srgbClr val="D40000"/>
                  </a:gs>
                  <a:gs pos="0">
                    <a:srgbClr val="D40000"/>
                  </a:gs>
                  <a:gs pos="80000">
                    <a:srgbClr val="640000"/>
                  </a:gs>
                  <a:gs pos="100000">
                    <a:srgbClr val="640000"/>
                  </a:gs>
                </a:gsLst>
                <a:lin ang="5400000" scaled="0"/>
              </a:gradFill>
            </a:endParaRPr>
          </a:p>
        </p:txBody>
      </p:sp>
      <p:sp>
        <p:nvSpPr>
          <p:cNvPr id="13" name="矩形 12"/>
          <p:cNvSpPr/>
          <p:nvPr/>
        </p:nvSpPr>
        <p:spPr>
          <a:xfrm>
            <a:off x="2062556" y="2817722"/>
            <a:ext cx="1668845" cy="523220"/>
          </a:xfrm>
          <a:prstGeom prst="rect">
            <a:avLst/>
          </a:prstGeom>
        </p:spPr>
        <p:txBody>
          <a:bodyPr wrap="square">
            <a:spAutoFit/>
          </a:bodyPr>
          <a:lstStyle/>
          <a:p>
            <a:pPr algn="ctr"/>
            <a:r>
              <a:rPr lang="zh-CN" altLang="en-US" sz="2800" b="1" dirty="0" smtClean="0">
                <a:solidFill>
                  <a:srgbClr val="C00000"/>
                </a:solidFill>
                <a:latin typeface="微软雅黑" panose="020B0503020204020204" pitchFamily="34" charset="-122"/>
                <a:ea typeface="微软雅黑" panose="020B0503020204020204" pitchFamily="34" charset="-122"/>
              </a:rPr>
              <a:t>第八章</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4" name="圆角矩形 13"/>
          <p:cNvSpPr/>
          <p:nvPr/>
        </p:nvSpPr>
        <p:spPr>
          <a:xfrm>
            <a:off x="4161880" y="1936163"/>
            <a:ext cx="1274247" cy="2204998"/>
          </a:xfrm>
          <a:prstGeom prst="roundRect">
            <a:avLst/>
          </a:prstGeom>
          <a:solidFill>
            <a:schemeClr val="accent1"/>
          </a:solidFill>
          <a:ln>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smtClean="0">
                <a:latin typeface="微软雅黑" panose="020B0503020204020204" pitchFamily="34" charset="-122"/>
                <a:ea typeface="微软雅黑" panose="020B0503020204020204" pitchFamily="34" charset="-122"/>
              </a:rPr>
              <a:t>2018</a:t>
            </a:r>
            <a:r>
              <a:rPr lang="zh-CN" altLang="en-US" sz="1600" b="1" dirty="0" smtClean="0">
                <a:latin typeface="微软雅黑" panose="020B0503020204020204" pitchFamily="34" charset="-122"/>
                <a:ea typeface="微软雅黑" panose="020B0503020204020204" pitchFamily="34" charset="-122"/>
              </a:rPr>
              <a:t>条例</a:t>
            </a:r>
            <a:endParaRPr lang="en-US" altLang="zh-CN" sz="1600" b="1" dirty="0" smtClean="0">
              <a:latin typeface="微软雅黑" panose="020B0503020204020204" pitchFamily="34" charset="-122"/>
              <a:ea typeface="微软雅黑" panose="020B0503020204020204" pitchFamily="34" charset="-122"/>
            </a:endParaRPr>
          </a:p>
          <a:p>
            <a:pPr algn="ctr"/>
            <a:r>
              <a:rPr lang="zh-CN" altLang="en-US" sz="1600" b="1" dirty="0" smtClean="0">
                <a:latin typeface="微软雅黑" panose="020B0503020204020204" pitchFamily="34" charset="-122"/>
                <a:ea typeface="微软雅黑" panose="020B0503020204020204" pitchFamily="34" charset="-122"/>
              </a:rPr>
              <a:t>第</a:t>
            </a:r>
            <a:r>
              <a:rPr lang="en-US" altLang="zh-CN" sz="1600" b="1" dirty="0" smtClean="0">
                <a:latin typeface="微软雅黑" panose="020B0503020204020204" pitchFamily="34" charset="-122"/>
                <a:ea typeface="微软雅黑" panose="020B0503020204020204" pitchFamily="34" charset="-122"/>
              </a:rPr>
              <a:t>105</a:t>
            </a:r>
            <a:r>
              <a:rPr lang="zh-CN" altLang="en-US" sz="1600" b="1" dirty="0" smtClean="0">
                <a:latin typeface="微软雅黑" panose="020B0503020204020204" pitchFamily="34" charset="-122"/>
                <a:ea typeface="微软雅黑" panose="020B0503020204020204" pitchFamily="34" charset="-122"/>
              </a:rPr>
              <a:t>条</a:t>
            </a:r>
            <a:endParaRPr lang="zh-CN" altLang="en-US" sz="1600" b="1" dirty="0">
              <a:latin typeface="微软雅黑" panose="020B0503020204020204" pitchFamily="34" charset="-122"/>
              <a:ea typeface="微软雅黑" panose="020B0503020204020204" pitchFamily="34" charset="-122"/>
            </a:endParaRPr>
          </a:p>
        </p:txBody>
      </p:sp>
      <p:sp>
        <p:nvSpPr>
          <p:cNvPr id="16" name="圆角矩形 15"/>
          <p:cNvSpPr/>
          <p:nvPr/>
        </p:nvSpPr>
        <p:spPr>
          <a:xfrm>
            <a:off x="4161881" y="1945877"/>
            <a:ext cx="7630726" cy="2195284"/>
          </a:xfrm>
          <a:prstGeom prst="roundRect">
            <a:avLst/>
          </a:prstGeom>
          <a:noFill/>
          <a:ln w="12700">
            <a:solidFill>
              <a:schemeClr val="tx2"/>
            </a:solidFill>
          </a:ln>
        </p:spPr>
        <p:txBody>
          <a:bodyPr vert="horz" wrap="square" lIns="91440" tIns="45720" rIns="91440" bIns="45720" numCol="1" anchor="t" anchorCtr="0" compatLnSpc="1"/>
          <a:lstStyle/>
          <a:p>
            <a:endParaRPr lang="zh-CN" altLang="en-US"/>
          </a:p>
        </p:txBody>
      </p:sp>
      <p:sp>
        <p:nvSpPr>
          <p:cNvPr id="21" name="圆角矩形 20"/>
          <p:cNvSpPr/>
          <p:nvPr/>
        </p:nvSpPr>
        <p:spPr>
          <a:xfrm>
            <a:off x="4161882" y="4287721"/>
            <a:ext cx="1274247" cy="2327834"/>
          </a:xfrm>
          <a:prstGeom prst="roundRect">
            <a:avLst/>
          </a:prstGeom>
          <a:solidFill>
            <a:schemeClr val="accent1"/>
          </a:solidFill>
          <a:ln>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smtClean="0">
                <a:latin typeface="微软雅黑" panose="020B0503020204020204" pitchFamily="34" charset="-122"/>
                <a:ea typeface="微软雅黑" panose="020B0503020204020204" pitchFamily="34" charset="-122"/>
              </a:rPr>
              <a:t>2015</a:t>
            </a:r>
            <a:r>
              <a:rPr lang="zh-CN" altLang="en-US" sz="1600" b="1" dirty="0" smtClean="0">
                <a:latin typeface="微软雅黑" panose="020B0503020204020204" pitchFamily="34" charset="-122"/>
                <a:ea typeface="微软雅黑" panose="020B0503020204020204" pitchFamily="34" charset="-122"/>
              </a:rPr>
              <a:t>条例</a:t>
            </a:r>
            <a:endParaRPr lang="en-US" altLang="zh-CN" sz="1600" b="1" dirty="0">
              <a:latin typeface="微软雅黑" panose="020B0503020204020204" pitchFamily="34" charset="-122"/>
              <a:ea typeface="微软雅黑" panose="020B0503020204020204" pitchFamily="34" charset="-122"/>
            </a:endParaRPr>
          </a:p>
          <a:p>
            <a:pPr algn="ctr"/>
            <a:r>
              <a:rPr lang="zh-CN" altLang="en-US" sz="1600" b="1" dirty="0" smtClean="0">
                <a:latin typeface="微软雅黑" panose="020B0503020204020204" pitchFamily="34" charset="-122"/>
                <a:ea typeface="微软雅黑" panose="020B0503020204020204" pitchFamily="34" charset="-122"/>
              </a:rPr>
              <a:t>第</a:t>
            </a:r>
            <a:r>
              <a:rPr lang="en-US" altLang="zh-CN" sz="1600" b="1" dirty="0" smtClean="0">
                <a:latin typeface="微软雅黑" panose="020B0503020204020204" pitchFamily="34" charset="-122"/>
                <a:ea typeface="微软雅黑" panose="020B0503020204020204" pitchFamily="34" charset="-122"/>
              </a:rPr>
              <a:t>98</a:t>
            </a:r>
            <a:r>
              <a:rPr lang="zh-CN" altLang="en-US" sz="1600" b="1" dirty="0" smtClean="0">
                <a:latin typeface="微软雅黑" panose="020B0503020204020204" pitchFamily="34" charset="-122"/>
                <a:ea typeface="微软雅黑" panose="020B0503020204020204" pitchFamily="34" charset="-122"/>
              </a:rPr>
              <a:t>条</a:t>
            </a:r>
            <a:endParaRPr lang="zh-CN" altLang="en-US" sz="1600" b="1" dirty="0">
              <a:latin typeface="微软雅黑" panose="020B0503020204020204" pitchFamily="34" charset="-122"/>
              <a:ea typeface="微软雅黑" panose="020B0503020204020204" pitchFamily="34" charset="-122"/>
            </a:endParaRPr>
          </a:p>
        </p:txBody>
      </p:sp>
      <p:sp>
        <p:nvSpPr>
          <p:cNvPr id="22" name="圆角矩形 21"/>
          <p:cNvSpPr/>
          <p:nvPr/>
        </p:nvSpPr>
        <p:spPr>
          <a:xfrm>
            <a:off x="4161880" y="4285763"/>
            <a:ext cx="7630726" cy="2329792"/>
          </a:xfrm>
          <a:prstGeom prst="roundRect">
            <a:avLst/>
          </a:prstGeom>
          <a:noFill/>
          <a:ln w="12700">
            <a:solidFill>
              <a:schemeClr val="tx2"/>
            </a:solidFill>
          </a:ln>
        </p:spPr>
        <p:txBody>
          <a:bodyPr vert="horz" wrap="square" lIns="91440" tIns="45720" rIns="91440" bIns="45720" numCol="1" anchor="t" anchorCtr="0" compatLnSpc="1"/>
          <a:lstStyle/>
          <a:p>
            <a:endParaRPr lang="zh-CN" altLang="en-US"/>
          </a:p>
        </p:txBody>
      </p:sp>
      <p:sp>
        <p:nvSpPr>
          <p:cNvPr id="27" name="矩形 26"/>
          <p:cNvSpPr/>
          <p:nvPr/>
        </p:nvSpPr>
        <p:spPr>
          <a:xfrm>
            <a:off x="5436129" y="2240889"/>
            <a:ext cx="6258910" cy="1814830"/>
          </a:xfrm>
          <a:prstGeom prst="rect">
            <a:avLst/>
          </a:prstGeom>
          <a:noFill/>
        </p:spPr>
        <p:txBody>
          <a:bodyPr wrap="square">
            <a:spAutoFit/>
          </a:bodyPr>
          <a:lstStyle/>
          <a:p>
            <a:pPr algn="just"/>
            <a:r>
              <a:rPr lang="zh-CN" altLang="en-US" sz="1400" b="1" dirty="0">
                <a:latin typeface="微软雅黑" panose="020B0503020204020204" pitchFamily="34" charset="-122"/>
                <a:ea typeface="微软雅黑" panose="020B0503020204020204" pitchFamily="34" charset="-122"/>
              </a:rPr>
              <a:t>有下列行为之一，对直接责任者和领导责任者，情节较轻的，给予警告或者严重警告处分；情节较重的，给予撤销党内职务或者留党察看处分；情节严重的，给予开除党籍处分</a:t>
            </a:r>
            <a:r>
              <a:rPr lang="zh-CN" altLang="en-US" sz="1400" b="1" dirty="0" smtClean="0">
                <a:latin typeface="微软雅黑" panose="020B0503020204020204" pitchFamily="34" charset="-122"/>
                <a:ea typeface="微软雅黑" panose="020B0503020204020204" pitchFamily="34" charset="-122"/>
              </a:rPr>
              <a:t>：</a:t>
            </a:r>
            <a:endParaRPr lang="zh-CN" altLang="en-US" sz="1400" b="1" dirty="0">
              <a:latin typeface="微软雅黑" panose="020B0503020204020204" pitchFamily="34" charset="-122"/>
              <a:ea typeface="微软雅黑" panose="020B0503020204020204" pitchFamily="34" charset="-122"/>
            </a:endParaRPr>
          </a:p>
          <a:p>
            <a:pPr algn="just"/>
            <a:r>
              <a:rPr lang="zh-CN" altLang="en-US" sz="1400" b="1" dirty="0">
                <a:latin typeface="微软雅黑" panose="020B0503020204020204" pitchFamily="34" charset="-122"/>
                <a:ea typeface="微软雅黑" panose="020B0503020204020204" pitchFamily="34" charset="-122"/>
              </a:rPr>
              <a:t>（一）公款旅游</a:t>
            </a:r>
            <a:r>
              <a:rPr lang="zh-CN" altLang="en-US" sz="1400" b="1" dirty="0">
                <a:solidFill>
                  <a:srgbClr val="BE0000"/>
                </a:solidFill>
                <a:latin typeface="微软雅黑" panose="020B0503020204020204" pitchFamily="34" charset="-122"/>
                <a:ea typeface="微软雅黑" panose="020B0503020204020204" pitchFamily="34" charset="-122"/>
              </a:rPr>
              <a:t>或者以学习培训、考察调研、职工疗养等为名变相公款旅游</a:t>
            </a:r>
            <a:r>
              <a:rPr lang="zh-CN" altLang="en-US" sz="1400" b="1" dirty="0">
                <a:latin typeface="微软雅黑" panose="020B0503020204020204" pitchFamily="34" charset="-122"/>
                <a:ea typeface="微软雅黑" panose="020B0503020204020204" pitchFamily="34" charset="-122"/>
              </a:rPr>
              <a:t>的</a:t>
            </a:r>
            <a:r>
              <a:rPr lang="zh-CN" altLang="en-US" sz="1400" b="1" dirty="0" smtClean="0">
                <a:latin typeface="微软雅黑" panose="020B0503020204020204" pitchFamily="34" charset="-122"/>
                <a:ea typeface="微软雅黑" panose="020B0503020204020204" pitchFamily="34" charset="-122"/>
              </a:rPr>
              <a:t>；</a:t>
            </a:r>
            <a:endParaRPr lang="zh-CN" altLang="en-US" sz="1400" b="1" dirty="0">
              <a:latin typeface="微软雅黑" panose="020B0503020204020204" pitchFamily="34" charset="-122"/>
              <a:ea typeface="微软雅黑" panose="020B0503020204020204" pitchFamily="34" charset="-122"/>
            </a:endParaRPr>
          </a:p>
          <a:p>
            <a:pPr algn="just"/>
            <a:r>
              <a:rPr lang="zh-CN" altLang="en-US" sz="1400" b="1" dirty="0">
                <a:solidFill>
                  <a:srgbClr val="BE0000"/>
                </a:solidFill>
                <a:latin typeface="微软雅黑" panose="020B0503020204020204" pitchFamily="34" charset="-122"/>
                <a:ea typeface="微软雅黑" panose="020B0503020204020204" pitchFamily="34" charset="-122"/>
              </a:rPr>
              <a:t>（二）改变公务行程，借机旅游的</a:t>
            </a:r>
            <a:r>
              <a:rPr lang="zh-CN" altLang="en-US" sz="1400" b="1" dirty="0" smtClean="0">
                <a:solidFill>
                  <a:srgbClr val="BE0000"/>
                </a:solidFill>
                <a:latin typeface="微软雅黑" panose="020B0503020204020204" pitchFamily="34" charset="-122"/>
                <a:ea typeface="微软雅黑" panose="020B0503020204020204" pitchFamily="34" charset="-122"/>
              </a:rPr>
              <a:t>；</a:t>
            </a:r>
            <a:endParaRPr lang="zh-CN" altLang="en-US" sz="1400" b="1" dirty="0">
              <a:solidFill>
                <a:srgbClr val="BE0000"/>
              </a:solidFill>
              <a:latin typeface="微软雅黑" panose="020B0503020204020204" pitchFamily="34" charset="-122"/>
              <a:ea typeface="微软雅黑" panose="020B0503020204020204" pitchFamily="34" charset="-122"/>
            </a:endParaRPr>
          </a:p>
          <a:p>
            <a:pPr algn="just"/>
            <a:r>
              <a:rPr lang="zh-CN" altLang="en-US" sz="1400" b="1" dirty="0">
                <a:solidFill>
                  <a:srgbClr val="BE0000"/>
                </a:solidFill>
                <a:latin typeface="微软雅黑" panose="020B0503020204020204" pitchFamily="34" charset="-122"/>
                <a:ea typeface="微软雅黑" panose="020B0503020204020204" pitchFamily="34" charset="-122"/>
              </a:rPr>
              <a:t>（三）参加所管理企业、下属单位组织的考察活动，借机旅游的</a:t>
            </a:r>
            <a:r>
              <a:rPr lang="zh-CN" altLang="en-US" sz="1400" b="1" dirty="0" smtClean="0">
                <a:solidFill>
                  <a:srgbClr val="BE0000"/>
                </a:solidFill>
                <a:latin typeface="微软雅黑" panose="020B0503020204020204" pitchFamily="34" charset="-122"/>
                <a:ea typeface="微软雅黑" panose="020B0503020204020204" pitchFamily="34" charset="-122"/>
              </a:rPr>
              <a:t>。</a:t>
            </a:r>
            <a:endParaRPr lang="zh-CN" altLang="en-US" sz="1400" b="1" dirty="0">
              <a:solidFill>
                <a:srgbClr val="BE0000"/>
              </a:solidFill>
              <a:latin typeface="微软雅黑" panose="020B0503020204020204" pitchFamily="34" charset="-122"/>
              <a:ea typeface="微软雅黑" panose="020B0503020204020204" pitchFamily="34" charset="-122"/>
            </a:endParaRPr>
          </a:p>
          <a:p>
            <a:pPr algn="just"/>
            <a:r>
              <a:rPr lang="zh-CN" altLang="en-US" sz="1400" b="1" dirty="0">
                <a:latin typeface="微软雅黑" panose="020B0503020204020204" pitchFamily="34" charset="-122"/>
                <a:ea typeface="微软雅黑" panose="020B0503020204020204" pitchFamily="34" charset="-122"/>
              </a:rPr>
              <a:t>以考察、学习、培训、研讨、招商、参展等名义变相用公款出国（境）旅游的，</a:t>
            </a:r>
            <a:r>
              <a:rPr lang="zh-CN" altLang="en-US" sz="1400" b="1" dirty="0">
                <a:solidFill>
                  <a:srgbClr val="BE0000"/>
                </a:solidFill>
                <a:latin typeface="微软雅黑" panose="020B0503020204020204" pitchFamily="34" charset="-122"/>
                <a:ea typeface="微软雅黑" panose="020B0503020204020204" pitchFamily="34" charset="-122"/>
              </a:rPr>
              <a:t>依照前款规定处理。 </a:t>
            </a:r>
          </a:p>
        </p:txBody>
      </p:sp>
      <p:sp>
        <p:nvSpPr>
          <p:cNvPr id="28" name="矩形 27"/>
          <p:cNvSpPr/>
          <p:nvPr/>
        </p:nvSpPr>
        <p:spPr>
          <a:xfrm>
            <a:off x="5533696" y="4435975"/>
            <a:ext cx="6093373" cy="2030095"/>
          </a:xfrm>
          <a:prstGeom prst="rect">
            <a:avLst/>
          </a:prstGeom>
          <a:noFill/>
        </p:spPr>
        <p:txBody>
          <a:bodyPr wrap="square">
            <a:spAutoFit/>
          </a:bodyPr>
          <a:lstStyle/>
          <a:p>
            <a:pPr algn="just">
              <a:lnSpc>
                <a:spcPct val="150000"/>
              </a:lnSpc>
            </a:pPr>
            <a:r>
              <a:rPr lang="zh-CN" altLang="en-US" sz="1400" b="1" dirty="0">
                <a:latin typeface="微软雅黑" panose="020B0503020204020204" pitchFamily="34" charset="-122"/>
                <a:ea typeface="微软雅黑" panose="020B0503020204020204" pitchFamily="34" charset="-122"/>
              </a:rPr>
              <a:t>有下列行为之一，对直接责任者和领导责任者，情节较轻的，给予警告或者严重警告处分；情节较重的，给予撤销党内职务或者留党察看处分；情节严重的，给予开除党籍处分：</a:t>
            </a:r>
          </a:p>
          <a:p>
            <a:pPr algn="just">
              <a:lnSpc>
                <a:spcPct val="150000"/>
              </a:lnSpc>
            </a:pPr>
            <a:r>
              <a:rPr lang="zh-CN" altLang="en-US" sz="1400" b="1" dirty="0">
                <a:latin typeface="微软雅黑" panose="020B0503020204020204" pitchFamily="34" charset="-122"/>
                <a:ea typeface="微软雅黑" panose="020B0503020204020204" pitchFamily="34" charset="-122"/>
              </a:rPr>
              <a:t>（一）用公款旅游、借公务差旅之机旅游或者以公务差旅为名变相旅游的；</a:t>
            </a:r>
          </a:p>
          <a:p>
            <a:pPr algn="just">
              <a:lnSpc>
                <a:spcPct val="150000"/>
              </a:lnSpc>
            </a:pPr>
            <a:r>
              <a:rPr lang="zh-CN" altLang="en-US" sz="1400" b="1" dirty="0">
                <a:latin typeface="微软雅黑" panose="020B0503020204020204" pitchFamily="34" charset="-122"/>
                <a:ea typeface="微软雅黑" panose="020B0503020204020204" pitchFamily="34" charset="-122"/>
              </a:rPr>
              <a:t>（二）以考察、学习、培训、研讨、招商、参展等名义变相用公款出国（境）旅游的。</a:t>
            </a:r>
          </a:p>
        </p:txBody>
      </p:sp>
    </p:spTree>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250" fill="hold"/>
                                        <p:tgtEl>
                                          <p:spTgt spid="8"/>
                                        </p:tgtEl>
                                        <p:attrNameLst>
                                          <p:attrName>ppt_w</p:attrName>
                                        </p:attrNameLst>
                                      </p:cBhvr>
                                      <p:tavLst>
                                        <p:tav tm="0">
                                          <p:val>
                                            <p:fltVal val="0"/>
                                          </p:val>
                                        </p:tav>
                                        <p:tav tm="100000">
                                          <p:val>
                                            <p:strVal val="#ppt_w"/>
                                          </p:val>
                                        </p:tav>
                                      </p:tavLst>
                                    </p:anim>
                                    <p:anim calcmode="lin" valueType="num">
                                      <p:cBhvr>
                                        <p:cTn id="8" dur="250" fill="hold"/>
                                        <p:tgtEl>
                                          <p:spTgt spid="8"/>
                                        </p:tgtEl>
                                        <p:attrNameLst>
                                          <p:attrName>ppt_h</p:attrName>
                                        </p:attrNameLst>
                                      </p:cBhvr>
                                      <p:tavLst>
                                        <p:tav tm="0">
                                          <p:val>
                                            <p:fltVal val="0"/>
                                          </p:val>
                                        </p:tav>
                                        <p:tav tm="100000">
                                          <p:val>
                                            <p:strVal val="#ppt_h"/>
                                          </p:val>
                                        </p:tav>
                                      </p:tavLst>
                                    </p:anim>
                                    <p:animEffect transition="in" filter="fade">
                                      <p:cBhvr>
                                        <p:cTn id="9" dur="250"/>
                                        <p:tgtEl>
                                          <p:spTgt spid="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250" fill="hold"/>
                                        <p:tgtEl>
                                          <p:spTgt spid="13"/>
                                        </p:tgtEl>
                                        <p:attrNameLst>
                                          <p:attrName>ppt_w</p:attrName>
                                        </p:attrNameLst>
                                      </p:cBhvr>
                                      <p:tavLst>
                                        <p:tav tm="0">
                                          <p:val>
                                            <p:fltVal val="0"/>
                                          </p:val>
                                        </p:tav>
                                        <p:tav tm="100000">
                                          <p:val>
                                            <p:strVal val="#ppt_w"/>
                                          </p:val>
                                        </p:tav>
                                      </p:tavLst>
                                    </p:anim>
                                    <p:anim calcmode="lin" valueType="num">
                                      <p:cBhvr>
                                        <p:cTn id="14" dur="250" fill="hold"/>
                                        <p:tgtEl>
                                          <p:spTgt spid="13"/>
                                        </p:tgtEl>
                                        <p:attrNameLst>
                                          <p:attrName>ppt_h</p:attrName>
                                        </p:attrNameLst>
                                      </p:cBhvr>
                                      <p:tavLst>
                                        <p:tav tm="0">
                                          <p:val>
                                            <p:fltVal val="0"/>
                                          </p:val>
                                        </p:tav>
                                        <p:tav tm="100000">
                                          <p:val>
                                            <p:strVal val="#ppt_h"/>
                                          </p:val>
                                        </p:tav>
                                      </p:tavLst>
                                    </p:anim>
                                    <p:animEffect transition="in" filter="fade">
                                      <p:cBhvr>
                                        <p:cTn id="15" dur="250"/>
                                        <p:tgtEl>
                                          <p:spTgt spid="13"/>
                                        </p:tgtEl>
                                      </p:cBhvr>
                                    </p:animEffect>
                                  </p:childTnLst>
                                </p:cTn>
                              </p:par>
                            </p:childTnLst>
                          </p:cTn>
                        </p:par>
                        <p:par>
                          <p:cTn id="16" fill="hold">
                            <p:stCondLst>
                              <p:cond delay="1000"/>
                            </p:stCondLst>
                            <p:childTnLst>
                              <p:par>
                                <p:cTn id="17" presetID="22" presetClass="entr" presetSubtype="8"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250"/>
                                        <p:tgtEl>
                                          <p:spTgt spid="9"/>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250" fill="hold"/>
                                        <p:tgtEl>
                                          <p:spTgt spid="12"/>
                                        </p:tgtEl>
                                        <p:attrNameLst>
                                          <p:attrName>ppt_w</p:attrName>
                                        </p:attrNameLst>
                                      </p:cBhvr>
                                      <p:tavLst>
                                        <p:tav tm="0">
                                          <p:val>
                                            <p:fltVal val="0"/>
                                          </p:val>
                                        </p:tav>
                                        <p:tav tm="100000">
                                          <p:val>
                                            <p:strVal val="#ppt_w"/>
                                          </p:val>
                                        </p:tav>
                                      </p:tavLst>
                                    </p:anim>
                                    <p:anim calcmode="lin" valueType="num">
                                      <p:cBhvr>
                                        <p:cTn id="24" dur="250" fill="hold"/>
                                        <p:tgtEl>
                                          <p:spTgt spid="12"/>
                                        </p:tgtEl>
                                        <p:attrNameLst>
                                          <p:attrName>ppt_h</p:attrName>
                                        </p:attrNameLst>
                                      </p:cBhvr>
                                      <p:tavLst>
                                        <p:tav tm="0">
                                          <p:val>
                                            <p:fltVal val="0"/>
                                          </p:val>
                                        </p:tav>
                                        <p:tav tm="100000">
                                          <p:val>
                                            <p:strVal val="#ppt_h"/>
                                          </p:val>
                                        </p:tav>
                                      </p:tavLst>
                                    </p:anim>
                                    <p:animEffect transition="in" filter="fade">
                                      <p:cBhvr>
                                        <p:cTn id="25" dur="250"/>
                                        <p:tgtEl>
                                          <p:spTgt spid="12"/>
                                        </p:tgtEl>
                                      </p:cBhvr>
                                    </p:animEffect>
                                  </p:childTnLst>
                                </p:cTn>
                              </p:par>
                            </p:childTnLst>
                          </p:cTn>
                        </p:par>
                        <p:par>
                          <p:cTn id="26" fill="hold">
                            <p:stCondLst>
                              <p:cond delay="2000"/>
                            </p:stCondLst>
                            <p:childTnLst>
                              <p:par>
                                <p:cTn id="27" presetID="22" presetClass="entr" presetSubtype="2"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right)">
                                      <p:cBhvr>
                                        <p:cTn id="29" dur="250"/>
                                        <p:tgtEl>
                                          <p:spTgt spid="7"/>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ipe(left)">
                                      <p:cBhvr>
                                        <p:cTn id="33" dur="250"/>
                                        <p:tgtEl>
                                          <p:spTgt spid="6"/>
                                        </p:tgtEl>
                                      </p:cBhvr>
                                    </p:animEffect>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p:cTn id="37" dur="250" fill="hold"/>
                                        <p:tgtEl>
                                          <p:spTgt spid="14"/>
                                        </p:tgtEl>
                                        <p:attrNameLst>
                                          <p:attrName>ppt_w</p:attrName>
                                        </p:attrNameLst>
                                      </p:cBhvr>
                                      <p:tavLst>
                                        <p:tav tm="0">
                                          <p:val>
                                            <p:fltVal val="0"/>
                                          </p:val>
                                        </p:tav>
                                        <p:tav tm="100000">
                                          <p:val>
                                            <p:strVal val="#ppt_w"/>
                                          </p:val>
                                        </p:tav>
                                      </p:tavLst>
                                    </p:anim>
                                    <p:anim calcmode="lin" valueType="num">
                                      <p:cBhvr>
                                        <p:cTn id="38" dur="250" fill="hold"/>
                                        <p:tgtEl>
                                          <p:spTgt spid="14"/>
                                        </p:tgtEl>
                                        <p:attrNameLst>
                                          <p:attrName>ppt_h</p:attrName>
                                        </p:attrNameLst>
                                      </p:cBhvr>
                                      <p:tavLst>
                                        <p:tav tm="0">
                                          <p:val>
                                            <p:fltVal val="0"/>
                                          </p:val>
                                        </p:tav>
                                        <p:tav tm="100000">
                                          <p:val>
                                            <p:strVal val="#ppt_h"/>
                                          </p:val>
                                        </p:tav>
                                      </p:tavLst>
                                    </p:anim>
                                    <p:animEffect transition="in" filter="fade">
                                      <p:cBhvr>
                                        <p:cTn id="39" dur="250"/>
                                        <p:tgtEl>
                                          <p:spTgt spid="14"/>
                                        </p:tgtEl>
                                      </p:cBhvr>
                                    </p:animEffect>
                                  </p:childTnLst>
                                </p:cTn>
                              </p:par>
                            </p:childTnLst>
                          </p:cTn>
                        </p:par>
                        <p:par>
                          <p:cTn id="40" fill="hold">
                            <p:stCondLst>
                              <p:cond delay="3500"/>
                            </p:stCondLst>
                            <p:childTnLst>
                              <p:par>
                                <p:cTn id="41" presetID="6" presetClass="emph" presetSubtype="0" decel="100000" fill="hold" grpId="1" nodeType="afterEffect">
                                  <p:stCondLst>
                                    <p:cond delay="0"/>
                                  </p:stCondLst>
                                  <p:childTnLst>
                                    <p:animScale>
                                      <p:cBhvr>
                                        <p:cTn id="42" dur="250" fill="hold"/>
                                        <p:tgtEl>
                                          <p:spTgt spid="14"/>
                                        </p:tgtEl>
                                      </p:cBhvr>
                                      <p:by x="120000" y="120000"/>
                                    </p:animScale>
                                  </p:childTnLst>
                                </p:cTn>
                              </p:par>
                            </p:childTnLst>
                          </p:cTn>
                        </p:par>
                        <p:par>
                          <p:cTn id="43" fill="hold">
                            <p:stCondLst>
                              <p:cond delay="4000"/>
                            </p:stCondLst>
                            <p:childTnLst>
                              <p:par>
                                <p:cTn id="44" presetID="6" presetClass="emph" presetSubtype="0" decel="100000" fill="hold" grpId="2" nodeType="afterEffect">
                                  <p:stCondLst>
                                    <p:cond delay="0"/>
                                  </p:stCondLst>
                                  <p:childTnLst>
                                    <p:animScale>
                                      <p:cBhvr>
                                        <p:cTn id="45" dur="250" fill="hold"/>
                                        <p:tgtEl>
                                          <p:spTgt spid="14"/>
                                        </p:tgtEl>
                                      </p:cBhvr>
                                      <p:by x="83000" y="83000"/>
                                    </p:animScale>
                                  </p:childTnLst>
                                </p:cTn>
                              </p:par>
                            </p:childTnLst>
                          </p:cTn>
                        </p:par>
                        <p:par>
                          <p:cTn id="46" fill="hold">
                            <p:stCondLst>
                              <p:cond delay="4500"/>
                            </p:stCondLst>
                            <p:childTnLst>
                              <p:par>
                                <p:cTn id="47" presetID="12" presetClass="entr" presetSubtype="8" fill="hold" grpId="0" nodeType="after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additive="base">
                                        <p:cTn id="49" dur="500"/>
                                        <p:tgtEl>
                                          <p:spTgt spid="16"/>
                                        </p:tgtEl>
                                        <p:attrNameLst>
                                          <p:attrName>ppt_x</p:attrName>
                                        </p:attrNameLst>
                                      </p:cBhvr>
                                      <p:tavLst>
                                        <p:tav tm="0">
                                          <p:val>
                                            <p:strVal val="#ppt_x-#ppt_w*1.125000"/>
                                          </p:val>
                                        </p:tav>
                                        <p:tav tm="100000">
                                          <p:val>
                                            <p:strVal val="#ppt_x"/>
                                          </p:val>
                                        </p:tav>
                                      </p:tavLst>
                                    </p:anim>
                                    <p:animEffect transition="in" filter="wipe(right)">
                                      <p:cBhvr>
                                        <p:cTn id="50" dur="500"/>
                                        <p:tgtEl>
                                          <p:spTgt spid="16"/>
                                        </p:tgtEl>
                                      </p:cBhvr>
                                    </p:animEffect>
                                  </p:childTnLst>
                                </p:cTn>
                              </p:par>
                            </p:childTnLst>
                          </p:cTn>
                        </p:par>
                        <p:par>
                          <p:cTn id="51" fill="hold">
                            <p:stCondLst>
                              <p:cond delay="5000"/>
                            </p:stCondLst>
                            <p:childTnLst>
                              <p:par>
                                <p:cTn id="52" presetID="53" presetClass="entr" presetSubtype="16" fill="hold" grpId="0" nodeType="afterEffect">
                                  <p:stCondLst>
                                    <p:cond delay="0"/>
                                  </p:stCondLst>
                                  <p:iterate type="lt">
                                    <p:tmPct val="10000"/>
                                  </p:iterate>
                                  <p:childTnLst>
                                    <p:set>
                                      <p:cBhvr>
                                        <p:cTn id="53" dur="1" fill="hold">
                                          <p:stCondLst>
                                            <p:cond delay="0"/>
                                          </p:stCondLst>
                                        </p:cTn>
                                        <p:tgtEl>
                                          <p:spTgt spid="27"/>
                                        </p:tgtEl>
                                        <p:attrNameLst>
                                          <p:attrName>style.visibility</p:attrName>
                                        </p:attrNameLst>
                                      </p:cBhvr>
                                      <p:to>
                                        <p:strVal val="visible"/>
                                      </p:to>
                                    </p:set>
                                    <p:anim calcmode="lin" valueType="num">
                                      <p:cBhvr>
                                        <p:cTn id="54" dur="250" fill="hold"/>
                                        <p:tgtEl>
                                          <p:spTgt spid="27"/>
                                        </p:tgtEl>
                                        <p:attrNameLst>
                                          <p:attrName>ppt_w</p:attrName>
                                        </p:attrNameLst>
                                      </p:cBhvr>
                                      <p:tavLst>
                                        <p:tav tm="0">
                                          <p:val>
                                            <p:fltVal val="0"/>
                                          </p:val>
                                        </p:tav>
                                        <p:tav tm="100000">
                                          <p:val>
                                            <p:strVal val="#ppt_w"/>
                                          </p:val>
                                        </p:tav>
                                      </p:tavLst>
                                    </p:anim>
                                    <p:anim calcmode="lin" valueType="num">
                                      <p:cBhvr>
                                        <p:cTn id="55" dur="250" fill="hold"/>
                                        <p:tgtEl>
                                          <p:spTgt spid="27"/>
                                        </p:tgtEl>
                                        <p:attrNameLst>
                                          <p:attrName>ppt_h</p:attrName>
                                        </p:attrNameLst>
                                      </p:cBhvr>
                                      <p:tavLst>
                                        <p:tav tm="0">
                                          <p:val>
                                            <p:fltVal val="0"/>
                                          </p:val>
                                        </p:tav>
                                        <p:tav tm="100000">
                                          <p:val>
                                            <p:strVal val="#ppt_h"/>
                                          </p:val>
                                        </p:tav>
                                      </p:tavLst>
                                    </p:anim>
                                    <p:animEffect transition="in" filter="fade">
                                      <p:cBhvr>
                                        <p:cTn id="56" dur="250"/>
                                        <p:tgtEl>
                                          <p:spTgt spid="27"/>
                                        </p:tgtEl>
                                      </p:cBhvr>
                                    </p:animEffect>
                                  </p:childTnLst>
                                </p:cTn>
                              </p:par>
                            </p:childTnLst>
                          </p:cTn>
                        </p:par>
                        <p:par>
                          <p:cTn id="57" fill="hold">
                            <p:stCondLst>
                              <p:cond delay="8050"/>
                            </p:stCondLst>
                            <p:childTnLst>
                              <p:par>
                                <p:cTn id="58" presetID="53" presetClass="entr" presetSubtype="16" fill="hold" grpId="0" nodeType="afterEffect">
                                  <p:stCondLst>
                                    <p:cond delay="0"/>
                                  </p:stCondLst>
                                  <p:childTnLst>
                                    <p:set>
                                      <p:cBhvr>
                                        <p:cTn id="59" dur="1" fill="hold">
                                          <p:stCondLst>
                                            <p:cond delay="0"/>
                                          </p:stCondLst>
                                        </p:cTn>
                                        <p:tgtEl>
                                          <p:spTgt spid="21"/>
                                        </p:tgtEl>
                                        <p:attrNameLst>
                                          <p:attrName>style.visibility</p:attrName>
                                        </p:attrNameLst>
                                      </p:cBhvr>
                                      <p:to>
                                        <p:strVal val="visible"/>
                                      </p:to>
                                    </p:set>
                                    <p:anim calcmode="lin" valueType="num">
                                      <p:cBhvr>
                                        <p:cTn id="60" dur="250" fill="hold"/>
                                        <p:tgtEl>
                                          <p:spTgt spid="21"/>
                                        </p:tgtEl>
                                        <p:attrNameLst>
                                          <p:attrName>ppt_w</p:attrName>
                                        </p:attrNameLst>
                                      </p:cBhvr>
                                      <p:tavLst>
                                        <p:tav tm="0">
                                          <p:val>
                                            <p:fltVal val="0"/>
                                          </p:val>
                                        </p:tav>
                                        <p:tav tm="100000">
                                          <p:val>
                                            <p:strVal val="#ppt_w"/>
                                          </p:val>
                                        </p:tav>
                                      </p:tavLst>
                                    </p:anim>
                                    <p:anim calcmode="lin" valueType="num">
                                      <p:cBhvr>
                                        <p:cTn id="61" dur="250" fill="hold"/>
                                        <p:tgtEl>
                                          <p:spTgt spid="21"/>
                                        </p:tgtEl>
                                        <p:attrNameLst>
                                          <p:attrName>ppt_h</p:attrName>
                                        </p:attrNameLst>
                                      </p:cBhvr>
                                      <p:tavLst>
                                        <p:tav tm="0">
                                          <p:val>
                                            <p:fltVal val="0"/>
                                          </p:val>
                                        </p:tav>
                                        <p:tav tm="100000">
                                          <p:val>
                                            <p:strVal val="#ppt_h"/>
                                          </p:val>
                                        </p:tav>
                                      </p:tavLst>
                                    </p:anim>
                                    <p:animEffect transition="in" filter="fade">
                                      <p:cBhvr>
                                        <p:cTn id="62" dur="250"/>
                                        <p:tgtEl>
                                          <p:spTgt spid="21"/>
                                        </p:tgtEl>
                                      </p:cBhvr>
                                    </p:animEffect>
                                  </p:childTnLst>
                                </p:cTn>
                              </p:par>
                            </p:childTnLst>
                          </p:cTn>
                        </p:par>
                        <p:par>
                          <p:cTn id="63" fill="hold">
                            <p:stCondLst>
                              <p:cond delay="8550"/>
                            </p:stCondLst>
                            <p:childTnLst>
                              <p:par>
                                <p:cTn id="64" presetID="6" presetClass="emph" presetSubtype="0" decel="100000" fill="hold" grpId="1" nodeType="afterEffect">
                                  <p:stCondLst>
                                    <p:cond delay="0"/>
                                  </p:stCondLst>
                                  <p:childTnLst>
                                    <p:animScale>
                                      <p:cBhvr>
                                        <p:cTn id="65" dur="250" fill="hold"/>
                                        <p:tgtEl>
                                          <p:spTgt spid="21"/>
                                        </p:tgtEl>
                                      </p:cBhvr>
                                      <p:by x="120000" y="120000"/>
                                    </p:animScale>
                                  </p:childTnLst>
                                </p:cTn>
                              </p:par>
                            </p:childTnLst>
                          </p:cTn>
                        </p:par>
                        <p:par>
                          <p:cTn id="66" fill="hold">
                            <p:stCondLst>
                              <p:cond delay="9050"/>
                            </p:stCondLst>
                            <p:childTnLst>
                              <p:par>
                                <p:cTn id="67" presetID="6" presetClass="emph" presetSubtype="0" decel="100000" fill="hold" grpId="2" nodeType="afterEffect">
                                  <p:stCondLst>
                                    <p:cond delay="0"/>
                                  </p:stCondLst>
                                  <p:childTnLst>
                                    <p:animScale>
                                      <p:cBhvr>
                                        <p:cTn id="68" dur="250" fill="hold"/>
                                        <p:tgtEl>
                                          <p:spTgt spid="21"/>
                                        </p:tgtEl>
                                      </p:cBhvr>
                                      <p:by x="83000" y="83000"/>
                                    </p:animScale>
                                  </p:childTnLst>
                                </p:cTn>
                              </p:par>
                            </p:childTnLst>
                          </p:cTn>
                        </p:par>
                        <p:par>
                          <p:cTn id="69" fill="hold">
                            <p:stCondLst>
                              <p:cond delay="9550"/>
                            </p:stCondLst>
                            <p:childTnLst>
                              <p:par>
                                <p:cTn id="70" presetID="12" presetClass="entr" presetSubtype="8" fill="hold" grpId="0" nodeType="afterEffect">
                                  <p:stCondLst>
                                    <p:cond delay="0"/>
                                  </p:stCondLst>
                                  <p:childTnLst>
                                    <p:set>
                                      <p:cBhvr>
                                        <p:cTn id="71" dur="1" fill="hold">
                                          <p:stCondLst>
                                            <p:cond delay="0"/>
                                          </p:stCondLst>
                                        </p:cTn>
                                        <p:tgtEl>
                                          <p:spTgt spid="22"/>
                                        </p:tgtEl>
                                        <p:attrNameLst>
                                          <p:attrName>style.visibility</p:attrName>
                                        </p:attrNameLst>
                                      </p:cBhvr>
                                      <p:to>
                                        <p:strVal val="visible"/>
                                      </p:to>
                                    </p:set>
                                    <p:anim calcmode="lin" valueType="num">
                                      <p:cBhvr additive="base">
                                        <p:cTn id="72" dur="500"/>
                                        <p:tgtEl>
                                          <p:spTgt spid="22"/>
                                        </p:tgtEl>
                                        <p:attrNameLst>
                                          <p:attrName>ppt_x</p:attrName>
                                        </p:attrNameLst>
                                      </p:cBhvr>
                                      <p:tavLst>
                                        <p:tav tm="0">
                                          <p:val>
                                            <p:strVal val="#ppt_x-#ppt_w*1.125000"/>
                                          </p:val>
                                        </p:tav>
                                        <p:tav tm="100000">
                                          <p:val>
                                            <p:strVal val="#ppt_x"/>
                                          </p:val>
                                        </p:tav>
                                      </p:tavLst>
                                    </p:anim>
                                    <p:animEffect transition="in" filter="wipe(right)">
                                      <p:cBhvr>
                                        <p:cTn id="73" dur="500"/>
                                        <p:tgtEl>
                                          <p:spTgt spid="22"/>
                                        </p:tgtEl>
                                      </p:cBhvr>
                                    </p:animEffect>
                                  </p:childTnLst>
                                </p:cTn>
                              </p:par>
                            </p:childTnLst>
                          </p:cTn>
                        </p:par>
                        <p:par>
                          <p:cTn id="74" fill="hold">
                            <p:stCondLst>
                              <p:cond delay="10050"/>
                            </p:stCondLst>
                            <p:childTnLst>
                              <p:par>
                                <p:cTn id="75" presetID="53" presetClass="entr" presetSubtype="16" fill="hold" grpId="0" nodeType="afterEffect">
                                  <p:stCondLst>
                                    <p:cond delay="0"/>
                                  </p:stCondLst>
                                  <p:iterate type="lt">
                                    <p:tmPct val="10000"/>
                                  </p:iterate>
                                  <p:childTnLst>
                                    <p:set>
                                      <p:cBhvr>
                                        <p:cTn id="76" dur="1" fill="hold">
                                          <p:stCondLst>
                                            <p:cond delay="0"/>
                                          </p:stCondLst>
                                        </p:cTn>
                                        <p:tgtEl>
                                          <p:spTgt spid="28"/>
                                        </p:tgtEl>
                                        <p:attrNameLst>
                                          <p:attrName>style.visibility</p:attrName>
                                        </p:attrNameLst>
                                      </p:cBhvr>
                                      <p:to>
                                        <p:strVal val="visible"/>
                                      </p:to>
                                    </p:set>
                                    <p:anim calcmode="lin" valueType="num">
                                      <p:cBhvr>
                                        <p:cTn id="77" dur="250" fill="hold"/>
                                        <p:tgtEl>
                                          <p:spTgt spid="28"/>
                                        </p:tgtEl>
                                        <p:attrNameLst>
                                          <p:attrName>ppt_w</p:attrName>
                                        </p:attrNameLst>
                                      </p:cBhvr>
                                      <p:tavLst>
                                        <p:tav tm="0">
                                          <p:val>
                                            <p:fltVal val="0"/>
                                          </p:val>
                                        </p:tav>
                                        <p:tav tm="100000">
                                          <p:val>
                                            <p:strVal val="#ppt_w"/>
                                          </p:val>
                                        </p:tav>
                                      </p:tavLst>
                                    </p:anim>
                                    <p:anim calcmode="lin" valueType="num">
                                      <p:cBhvr>
                                        <p:cTn id="78" dur="250" fill="hold"/>
                                        <p:tgtEl>
                                          <p:spTgt spid="28"/>
                                        </p:tgtEl>
                                        <p:attrNameLst>
                                          <p:attrName>ppt_h</p:attrName>
                                        </p:attrNameLst>
                                      </p:cBhvr>
                                      <p:tavLst>
                                        <p:tav tm="0">
                                          <p:val>
                                            <p:fltVal val="0"/>
                                          </p:val>
                                        </p:tav>
                                        <p:tav tm="100000">
                                          <p:val>
                                            <p:strVal val="#ppt_h"/>
                                          </p:val>
                                        </p:tav>
                                      </p:tavLst>
                                    </p:anim>
                                    <p:animEffect transition="in" filter="fade">
                                      <p:cBhvr>
                                        <p:cTn id="79" dur="25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2" grpId="0"/>
      <p:bldP spid="13" grpId="0"/>
      <p:bldP spid="14" grpId="0" animBg="1"/>
      <p:bldP spid="14" grpId="1" animBg="1"/>
      <p:bldP spid="14" grpId="2" animBg="1"/>
      <p:bldP spid="16" grpId="0" animBg="1"/>
      <p:bldP spid="21" grpId="0" animBg="1"/>
      <p:bldP spid="21" grpId="1" animBg="1"/>
      <p:bldP spid="21" grpId="2" animBg="1"/>
      <p:bldP spid="22" grpId="0" animBg="1"/>
      <p:bldP spid="27" grpId="0"/>
      <p:bldP spid="28"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88923" y="246423"/>
            <a:ext cx="4103077" cy="675011"/>
          </a:xfrm>
          <a:prstGeom prst="rect">
            <a:avLst/>
          </a:prstGeom>
        </p:spPr>
      </p:pic>
      <p:cxnSp>
        <p:nvCxnSpPr>
          <p:cNvPr id="3" name="直接连接符 2"/>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060287" y="353095"/>
            <a:ext cx="5262188" cy="461665"/>
          </a:xfrm>
          <a:prstGeom prst="rect">
            <a:avLst/>
          </a:prstGeom>
        </p:spPr>
        <p:txBody>
          <a:bodyPr wrap="square">
            <a:spAutoFit/>
          </a:bodyPr>
          <a:lstStyle/>
          <a:p>
            <a:r>
              <a:rPr lang="zh-CN" altLang="en-US" sz="2400" b="1" dirty="0" smtClean="0">
                <a:solidFill>
                  <a:schemeClr val="accent1"/>
                </a:solidFill>
                <a:latin typeface="微软雅黑" panose="020B0503020204020204" pitchFamily="34" charset="-122"/>
                <a:ea typeface="微软雅黑" panose="020B0503020204020204" pitchFamily="34" charset="-122"/>
              </a:rPr>
              <a:t>第三部分：分则</a:t>
            </a:r>
            <a:endParaRPr lang="zh-CN" altLang="en-US" sz="2400" b="1" dirty="0">
              <a:solidFill>
                <a:srgbClr val="C00000"/>
              </a:solidFill>
              <a:latin typeface="微软雅黑" panose="020B0503020204020204" pitchFamily="34" charset="-122"/>
              <a:ea typeface="微软雅黑" panose="020B0503020204020204" pitchFamily="34" charset="-122"/>
            </a:endParaRPr>
          </a:p>
        </p:txBody>
      </p:sp>
      <p:sp>
        <p:nvSpPr>
          <p:cNvPr id="5" name="Freeform 29"/>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8468" y="1422753"/>
            <a:ext cx="6108358" cy="4999904"/>
          </a:xfrm>
          <a:prstGeom prst="rect">
            <a:avLst/>
          </a:prstGeom>
        </p:spPr>
      </p:pic>
      <p:pic>
        <p:nvPicPr>
          <p:cNvPr id="7" name="图片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9944" y="1422753"/>
            <a:ext cx="6108358" cy="4999904"/>
          </a:xfrm>
          <a:prstGeom prst="rect">
            <a:avLst/>
          </a:prstGeom>
        </p:spPr>
      </p:pic>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78316" y="1444208"/>
            <a:ext cx="6108358" cy="4999904"/>
          </a:xfrm>
          <a:prstGeom prst="rect">
            <a:avLst/>
          </a:prstGeom>
        </p:spPr>
      </p:pic>
      <p:sp>
        <p:nvSpPr>
          <p:cNvPr id="10" name="矩形 9"/>
          <p:cNvSpPr/>
          <p:nvPr/>
        </p:nvSpPr>
        <p:spPr>
          <a:xfrm>
            <a:off x="7607933" y="3246013"/>
            <a:ext cx="3963956" cy="923330"/>
          </a:xfrm>
          <a:prstGeom prst="rect">
            <a:avLst/>
          </a:prstGeom>
        </p:spPr>
        <p:txBody>
          <a:bodyPr wrap="square">
            <a:spAutoFit/>
          </a:bodyPr>
          <a:lstStyle/>
          <a:p>
            <a:r>
              <a:rPr lang="zh-CN" altLang="en-US" sz="5400" b="1" dirty="0" smtClean="0">
                <a:solidFill>
                  <a:srgbClr val="BE0000"/>
                </a:solidFill>
                <a:effectLst>
                  <a:outerShdw blurRad="203200" dist="152400" dir="2700000" algn="tl" rotWithShape="0">
                    <a:prstClr val="black">
                      <a:alpha val="60000"/>
                    </a:prstClr>
                  </a:outerShdw>
                </a:effectLst>
                <a:latin typeface="微软雅黑" panose="020B0503020204020204" pitchFamily="34" charset="-122"/>
                <a:ea typeface="微软雅黑" panose="020B0503020204020204" pitchFamily="34" charset="-122"/>
              </a:rPr>
              <a:t>群众纪律</a:t>
            </a:r>
            <a:endParaRPr lang="zh-CN" altLang="en-US" sz="5400" b="1" dirty="0">
              <a:solidFill>
                <a:srgbClr val="BE0000"/>
              </a:solidFill>
              <a:effectLst>
                <a:outerShdw blurRad="203200" dist="152400" dir="2700000" algn="tl" rotWithShape="0">
                  <a:prstClr val="black">
                    <a:alpha val="60000"/>
                  </a:prstClr>
                </a:outerShdw>
              </a:effectLst>
              <a:latin typeface="微软雅黑" panose="020B0503020204020204" pitchFamily="34" charset="-122"/>
              <a:ea typeface="微软雅黑" panose="020B0503020204020204" pitchFamily="34" charset="-122"/>
            </a:endParaRPr>
          </a:p>
        </p:txBody>
      </p:sp>
      <p:sp>
        <p:nvSpPr>
          <p:cNvPr id="14" name="Freeform 29"/>
          <p:cNvSpPr/>
          <p:nvPr/>
        </p:nvSpPr>
        <p:spPr bwMode="auto">
          <a:xfrm>
            <a:off x="1852982" y="2290208"/>
            <a:ext cx="1622779" cy="1417470"/>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FC000"/>
              </a:gs>
              <a:gs pos="50000">
                <a:schemeClr val="bg1"/>
              </a:gs>
              <a:gs pos="50000">
                <a:srgbClr val="F2B800"/>
              </a:gs>
              <a:gs pos="100000">
                <a:srgbClr val="FFFF00"/>
              </a:gs>
            </a:gsLst>
            <a:lin ang="5400000" scaled="1"/>
          </a:gradFill>
          <a:ln>
            <a:noFill/>
          </a:ln>
          <a:effectLst>
            <a:outerShdw blurRad="152400" dist="152400" dir="2700000" algn="tl" rotWithShape="0">
              <a:prstClr val="black">
                <a:alpha val="60000"/>
              </a:prstClr>
            </a:outerShdw>
          </a:effectLst>
        </p:spPr>
        <p:txBody>
          <a:bodyPr vert="horz" wrap="square" lIns="91440" tIns="45720" rIns="91440" bIns="45720" numCol="1" anchor="t" anchorCtr="0" compatLnSpc="1"/>
          <a:lstStyle/>
          <a:p>
            <a:endParaRPr lang="zh-CN" altLang="en-US">
              <a:noFill/>
            </a:endParaRPr>
          </a:p>
        </p:txBody>
      </p:sp>
    </p:spTree>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7 -3.7037E-6 L 0.18997 -3.7037E-6 "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16"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fltVal val="0"/>
                                          </p:val>
                                        </p:tav>
                                        <p:tav tm="100000">
                                          <p:val>
                                            <p:strVal val="#ppt_w"/>
                                          </p:val>
                                        </p:tav>
                                      </p:tavLst>
                                    </p:anim>
                                    <p:anim calcmode="lin" valueType="num">
                                      <p:cBhvr>
                                        <p:cTn id="15" dur="500" fill="hold"/>
                                        <p:tgtEl>
                                          <p:spTgt spid="3"/>
                                        </p:tgtEl>
                                        <p:attrNameLst>
                                          <p:attrName>ppt_h</p:attrName>
                                        </p:attrNameLst>
                                      </p:cBhvr>
                                      <p:tavLst>
                                        <p:tav tm="0">
                                          <p:val>
                                            <p:fltVal val="0"/>
                                          </p:val>
                                        </p:tav>
                                        <p:tav tm="100000">
                                          <p:val>
                                            <p:strVal val="#ppt_h"/>
                                          </p:val>
                                        </p:tav>
                                      </p:tavLst>
                                    </p:anim>
                                    <p:animEffect transition="in" filter="fade">
                                      <p:cBhvr>
                                        <p:cTn id="16" dur="500"/>
                                        <p:tgtEl>
                                          <p:spTgt spid="3"/>
                                        </p:tgtEl>
                                      </p:cBhvr>
                                    </p:animEffect>
                                  </p:childTnLst>
                                </p:cTn>
                              </p:par>
                              <p:par>
                                <p:cTn id="17" presetID="35" presetClass="path" presetSubtype="0" accel="50000" decel="50000" fill="hold" nodeType="withEffect">
                                  <p:stCondLst>
                                    <p:cond delay="0"/>
                                  </p:stCondLst>
                                  <p:childTnLst>
                                    <p:animMotion origin="layout" path="M 0 -3.7037E-6 L -0.41185 -3.7037E-6 " pathEditMode="relative" rAng="0" ptsTypes="AA">
                                      <p:cBhvr>
                                        <p:cTn id="18" dur="1000" spd="-100000" fill="hold"/>
                                        <p:tgtEl>
                                          <p:spTgt spid="3"/>
                                        </p:tgtEl>
                                        <p:attrNameLst>
                                          <p:attrName>ppt_x</p:attrName>
                                          <p:attrName>ppt_y</p:attrName>
                                        </p:attrNameLst>
                                      </p:cBhvr>
                                      <p:rCtr x="-20599" y="0"/>
                                    </p:animMotion>
                                  </p:childTnLst>
                                </p:cTn>
                              </p:par>
                            </p:childTnLst>
                          </p:cTn>
                        </p:par>
                        <p:par>
                          <p:cTn id="19" fill="hold">
                            <p:stCondLst>
                              <p:cond delay="500"/>
                            </p:stCondLst>
                            <p:childTnLst>
                              <p:par>
                                <p:cTn id="20" presetID="53" presetClass="entr" presetSubtype="16"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250" fill="hold"/>
                                        <p:tgtEl>
                                          <p:spTgt spid="5"/>
                                        </p:tgtEl>
                                        <p:attrNameLst>
                                          <p:attrName>ppt_w</p:attrName>
                                        </p:attrNameLst>
                                      </p:cBhvr>
                                      <p:tavLst>
                                        <p:tav tm="0">
                                          <p:val>
                                            <p:fltVal val="0"/>
                                          </p:val>
                                        </p:tav>
                                        <p:tav tm="100000">
                                          <p:val>
                                            <p:strVal val="#ppt_w"/>
                                          </p:val>
                                        </p:tav>
                                      </p:tavLst>
                                    </p:anim>
                                    <p:anim calcmode="lin" valueType="num">
                                      <p:cBhvr>
                                        <p:cTn id="23" dur="250" fill="hold"/>
                                        <p:tgtEl>
                                          <p:spTgt spid="5"/>
                                        </p:tgtEl>
                                        <p:attrNameLst>
                                          <p:attrName>ppt_h</p:attrName>
                                        </p:attrNameLst>
                                      </p:cBhvr>
                                      <p:tavLst>
                                        <p:tav tm="0">
                                          <p:val>
                                            <p:fltVal val="0"/>
                                          </p:val>
                                        </p:tav>
                                        <p:tav tm="100000">
                                          <p:val>
                                            <p:strVal val="#ppt_h"/>
                                          </p:val>
                                        </p:tav>
                                      </p:tavLst>
                                    </p:anim>
                                    <p:animEffect transition="in" filter="fade">
                                      <p:cBhvr>
                                        <p:cTn id="24" dur="250"/>
                                        <p:tgtEl>
                                          <p:spTgt spid="5"/>
                                        </p:tgtEl>
                                      </p:cBhvr>
                                    </p:animEffect>
                                  </p:childTnLst>
                                </p:cTn>
                              </p:par>
                              <p:par>
                                <p:cTn id="25" presetID="6" presetClass="emph" presetSubtype="0" decel="100000" fill="hold" grpId="1" nodeType="withEffect">
                                  <p:stCondLst>
                                    <p:cond delay="200"/>
                                  </p:stCondLst>
                                  <p:childTnLst>
                                    <p:animScale>
                                      <p:cBhvr>
                                        <p:cTn id="26" dur="250" fill="hold"/>
                                        <p:tgtEl>
                                          <p:spTgt spid="5"/>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5"/>
                                        </p:tgtEl>
                                      </p:cBhvr>
                                      <p:by x="83000" y="83000"/>
                                    </p:animScale>
                                  </p:childTnLst>
                                </p:cTn>
                              </p:par>
                            </p:childTnLst>
                          </p:cTn>
                        </p:par>
                        <p:par>
                          <p:cTn id="29" fill="hold">
                            <p:stCondLst>
                              <p:cond delay="1000"/>
                            </p:stCondLst>
                            <p:childTnLst>
                              <p:par>
                                <p:cTn id="30" presetID="53" presetClass="entr" presetSubtype="16" fill="hold" grpId="0" nodeType="after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p:cTn id="32" dur="500" fill="hold"/>
                                        <p:tgtEl>
                                          <p:spTgt spid="4"/>
                                        </p:tgtEl>
                                        <p:attrNameLst>
                                          <p:attrName>ppt_w</p:attrName>
                                        </p:attrNameLst>
                                      </p:cBhvr>
                                      <p:tavLst>
                                        <p:tav tm="0">
                                          <p:val>
                                            <p:fltVal val="0"/>
                                          </p:val>
                                        </p:tav>
                                        <p:tav tm="100000">
                                          <p:val>
                                            <p:strVal val="#ppt_w"/>
                                          </p:val>
                                        </p:tav>
                                      </p:tavLst>
                                    </p:anim>
                                    <p:anim calcmode="lin" valueType="num">
                                      <p:cBhvr>
                                        <p:cTn id="33" dur="500" fill="hold"/>
                                        <p:tgtEl>
                                          <p:spTgt spid="4"/>
                                        </p:tgtEl>
                                        <p:attrNameLst>
                                          <p:attrName>ppt_h</p:attrName>
                                        </p:attrNameLst>
                                      </p:cBhvr>
                                      <p:tavLst>
                                        <p:tav tm="0">
                                          <p:val>
                                            <p:fltVal val="0"/>
                                          </p:val>
                                        </p:tav>
                                        <p:tav tm="100000">
                                          <p:val>
                                            <p:strVal val="#ppt_h"/>
                                          </p:val>
                                        </p:tav>
                                      </p:tavLst>
                                    </p:anim>
                                    <p:animEffect transition="in" filter="fade">
                                      <p:cBhvr>
                                        <p:cTn id="34" dur="500"/>
                                        <p:tgtEl>
                                          <p:spTgt spid="4"/>
                                        </p:tgtEl>
                                      </p:cBhvr>
                                    </p:animEffect>
                                  </p:childTnLst>
                                </p:cTn>
                              </p:par>
                              <p:par>
                                <p:cTn id="35" presetID="35" presetClass="path" presetSubtype="0" accel="50000" decel="50000" fill="hold" grpId="1" nodeType="withEffect">
                                  <p:stCondLst>
                                    <p:cond delay="0"/>
                                  </p:stCondLst>
                                  <p:childTnLst>
                                    <p:animMotion origin="layout" path="M -4.375E-6 -3.7037E-6 L -0.30273 -3.7037E-6 " pathEditMode="relative" rAng="0" ptsTypes="AA">
                                      <p:cBhvr>
                                        <p:cTn id="36" dur="1000" spd="-100000" fill="hold"/>
                                        <p:tgtEl>
                                          <p:spTgt spid="4"/>
                                        </p:tgtEl>
                                        <p:attrNameLst>
                                          <p:attrName>ppt_x</p:attrName>
                                          <p:attrName>ppt_y</p:attrName>
                                        </p:attrNameLst>
                                      </p:cBhvr>
                                      <p:rCtr x="-15143" y="0"/>
                                    </p:animMotion>
                                  </p:childTnLst>
                                </p:cTn>
                              </p:par>
                            </p:childTnLst>
                          </p:cTn>
                        </p:par>
                        <p:par>
                          <p:cTn id="37" fill="hold">
                            <p:stCondLst>
                              <p:cond delay="1500"/>
                            </p:stCondLst>
                            <p:childTnLst>
                              <p:par>
                                <p:cTn id="38" presetID="53" presetClass="entr" presetSubtype="16" fill="hold" nodeType="afterEffect">
                                  <p:stCondLst>
                                    <p:cond delay="0"/>
                                  </p:stCondLst>
                                  <p:childTnLst>
                                    <p:set>
                                      <p:cBhvr>
                                        <p:cTn id="39" dur="1" fill="hold">
                                          <p:stCondLst>
                                            <p:cond delay="0"/>
                                          </p:stCondLst>
                                        </p:cTn>
                                        <p:tgtEl>
                                          <p:spTgt spid="6"/>
                                        </p:tgtEl>
                                        <p:attrNameLst>
                                          <p:attrName>style.visibility</p:attrName>
                                        </p:attrNameLst>
                                      </p:cBhvr>
                                      <p:to>
                                        <p:strVal val="visible"/>
                                      </p:to>
                                    </p:set>
                                    <p:anim calcmode="lin" valueType="num">
                                      <p:cBhvr>
                                        <p:cTn id="40" dur="500" fill="hold"/>
                                        <p:tgtEl>
                                          <p:spTgt spid="6"/>
                                        </p:tgtEl>
                                        <p:attrNameLst>
                                          <p:attrName>ppt_w</p:attrName>
                                        </p:attrNameLst>
                                      </p:cBhvr>
                                      <p:tavLst>
                                        <p:tav tm="0">
                                          <p:val>
                                            <p:fltVal val="0"/>
                                          </p:val>
                                        </p:tav>
                                        <p:tav tm="100000">
                                          <p:val>
                                            <p:strVal val="#ppt_w"/>
                                          </p:val>
                                        </p:tav>
                                      </p:tavLst>
                                    </p:anim>
                                    <p:anim calcmode="lin" valueType="num">
                                      <p:cBhvr>
                                        <p:cTn id="41" dur="500" fill="hold"/>
                                        <p:tgtEl>
                                          <p:spTgt spid="6"/>
                                        </p:tgtEl>
                                        <p:attrNameLst>
                                          <p:attrName>ppt_h</p:attrName>
                                        </p:attrNameLst>
                                      </p:cBhvr>
                                      <p:tavLst>
                                        <p:tav tm="0">
                                          <p:val>
                                            <p:fltVal val="0"/>
                                          </p:val>
                                        </p:tav>
                                        <p:tav tm="100000">
                                          <p:val>
                                            <p:strVal val="#ppt_h"/>
                                          </p:val>
                                        </p:tav>
                                      </p:tavLst>
                                    </p:anim>
                                    <p:animEffect transition="in" filter="fade">
                                      <p:cBhvr>
                                        <p:cTn id="42" dur="500"/>
                                        <p:tgtEl>
                                          <p:spTgt spid="6"/>
                                        </p:tgtEl>
                                      </p:cBhvr>
                                    </p:animEffect>
                                  </p:childTnLst>
                                </p:cTn>
                              </p:par>
                              <p:par>
                                <p:cTn id="43" presetID="35" presetClass="path" presetSubtype="0" accel="50000" decel="50000" fill="hold" nodeType="withEffect">
                                  <p:stCondLst>
                                    <p:cond delay="0"/>
                                  </p:stCondLst>
                                  <p:childTnLst>
                                    <p:animMotion origin="layout" path="M 1.45833E-6 -7.40741E-7 L 0.42526 -7.40741E-7 " pathEditMode="relative" rAng="0" ptsTypes="AA">
                                      <p:cBhvr>
                                        <p:cTn id="44" dur="1000" spd="-100000" fill="hold"/>
                                        <p:tgtEl>
                                          <p:spTgt spid="6"/>
                                        </p:tgtEl>
                                        <p:attrNameLst>
                                          <p:attrName>ppt_x</p:attrName>
                                          <p:attrName>ppt_y</p:attrName>
                                        </p:attrNameLst>
                                      </p:cBhvr>
                                      <p:rCtr x="21263" y="0"/>
                                    </p:animMotion>
                                  </p:childTnLst>
                                </p:cTn>
                              </p:par>
                              <p:par>
                                <p:cTn id="45" presetID="53" presetClass="entr" presetSubtype="16" fill="hold" nodeType="withEffect">
                                  <p:stCondLst>
                                    <p:cond delay="300"/>
                                  </p:stCondLst>
                                  <p:childTnLst>
                                    <p:set>
                                      <p:cBhvr>
                                        <p:cTn id="46" dur="1" fill="hold">
                                          <p:stCondLst>
                                            <p:cond delay="0"/>
                                          </p:stCondLst>
                                        </p:cTn>
                                        <p:tgtEl>
                                          <p:spTgt spid="7"/>
                                        </p:tgtEl>
                                        <p:attrNameLst>
                                          <p:attrName>style.visibility</p:attrName>
                                        </p:attrNameLst>
                                      </p:cBhvr>
                                      <p:to>
                                        <p:strVal val="visible"/>
                                      </p:to>
                                    </p:set>
                                    <p:anim calcmode="lin" valueType="num">
                                      <p:cBhvr>
                                        <p:cTn id="47" dur="500" fill="hold"/>
                                        <p:tgtEl>
                                          <p:spTgt spid="7"/>
                                        </p:tgtEl>
                                        <p:attrNameLst>
                                          <p:attrName>ppt_w</p:attrName>
                                        </p:attrNameLst>
                                      </p:cBhvr>
                                      <p:tavLst>
                                        <p:tav tm="0">
                                          <p:val>
                                            <p:fltVal val="0"/>
                                          </p:val>
                                        </p:tav>
                                        <p:tav tm="100000">
                                          <p:val>
                                            <p:strVal val="#ppt_w"/>
                                          </p:val>
                                        </p:tav>
                                      </p:tavLst>
                                    </p:anim>
                                    <p:anim calcmode="lin" valueType="num">
                                      <p:cBhvr>
                                        <p:cTn id="48" dur="500" fill="hold"/>
                                        <p:tgtEl>
                                          <p:spTgt spid="7"/>
                                        </p:tgtEl>
                                        <p:attrNameLst>
                                          <p:attrName>ppt_h</p:attrName>
                                        </p:attrNameLst>
                                      </p:cBhvr>
                                      <p:tavLst>
                                        <p:tav tm="0">
                                          <p:val>
                                            <p:fltVal val="0"/>
                                          </p:val>
                                        </p:tav>
                                        <p:tav tm="100000">
                                          <p:val>
                                            <p:strVal val="#ppt_h"/>
                                          </p:val>
                                        </p:tav>
                                      </p:tavLst>
                                    </p:anim>
                                    <p:animEffect transition="in" filter="fade">
                                      <p:cBhvr>
                                        <p:cTn id="49" dur="500"/>
                                        <p:tgtEl>
                                          <p:spTgt spid="7"/>
                                        </p:tgtEl>
                                      </p:cBhvr>
                                    </p:animEffect>
                                  </p:childTnLst>
                                </p:cTn>
                              </p:par>
                              <p:par>
                                <p:cTn id="50" presetID="35" presetClass="path" presetSubtype="0" accel="50000" decel="50000" fill="hold" nodeType="withEffect">
                                  <p:stCondLst>
                                    <p:cond delay="300"/>
                                  </p:stCondLst>
                                  <p:childTnLst>
                                    <p:animMotion origin="layout" path="M 1.45833E-6 -7.40741E-7 L 0.42526 -7.40741E-7 " pathEditMode="relative" rAng="0" ptsTypes="AA">
                                      <p:cBhvr>
                                        <p:cTn id="51" dur="1000" spd="-100000" fill="hold"/>
                                        <p:tgtEl>
                                          <p:spTgt spid="7"/>
                                        </p:tgtEl>
                                        <p:attrNameLst>
                                          <p:attrName>ppt_x</p:attrName>
                                          <p:attrName>ppt_y</p:attrName>
                                        </p:attrNameLst>
                                      </p:cBhvr>
                                      <p:rCtr x="21263" y="0"/>
                                    </p:animMotion>
                                  </p:childTnLst>
                                </p:cTn>
                              </p:par>
                              <p:par>
                                <p:cTn id="52" presetID="53" presetClass="entr" presetSubtype="16" fill="hold" nodeType="withEffect">
                                  <p:stCondLst>
                                    <p:cond delay="600"/>
                                  </p:stCondLst>
                                  <p:childTnLst>
                                    <p:set>
                                      <p:cBhvr>
                                        <p:cTn id="53" dur="1" fill="hold">
                                          <p:stCondLst>
                                            <p:cond delay="0"/>
                                          </p:stCondLst>
                                        </p:cTn>
                                        <p:tgtEl>
                                          <p:spTgt spid="8"/>
                                        </p:tgtEl>
                                        <p:attrNameLst>
                                          <p:attrName>style.visibility</p:attrName>
                                        </p:attrNameLst>
                                      </p:cBhvr>
                                      <p:to>
                                        <p:strVal val="visible"/>
                                      </p:to>
                                    </p:set>
                                    <p:anim calcmode="lin" valueType="num">
                                      <p:cBhvr>
                                        <p:cTn id="54" dur="500" fill="hold"/>
                                        <p:tgtEl>
                                          <p:spTgt spid="8"/>
                                        </p:tgtEl>
                                        <p:attrNameLst>
                                          <p:attrName>ppt_w</p:attrName>
                                        </p:attrNameLst>
                                      </p:cBhvr>
                                      <p:tavLst>
                                        <p:tav tm="0">
                                          <p:val>
                                            <p:fltVal val="0"/>
                                          </p:val>
                                        </p:tav>
                                        <p:tav tm="100000">
                                          <p:val>
                                            <p:strVal val="#ppt_w"/>
                                          </p:val>
                                        </p:tav>
                                      </p:tavLst>
                                    </p:anim>
                                    <p:anim calcmode="lin" valueType="num">
                                      <p:cBhvr>
                                        <p:cTn id="55" dur="500" fill="hold"/>
                                        <p:tgtEl>
                                          <p:spTgt spid="8"/>
                                        </p:tgtEl>
                                        <p:attrNameLst>
                                          <p:attrName>ppt_h</p:attrName>
                                        </p:attrNameLst>
                                      </p:cBhvr>
                                      <p:tavLst>
                                        <p:tav tm="0">
                                          <p:val>
                                            <p:fltVal val="0"/>
                                          </p:val>
                                        </p:tav>
                                        <p:tav tm="100000">
                                          <p:val>
                                            <p:strVal val="#ppt_h"/>
                                          </p:val>
                                        </p:tav>
                                      </p:tavLst>
                                    </p:anim>
                                    <p:animEffect transition="in" filter="fade">
                                      <p:cBhvr>
                                        <p:cTn id="56" dur="500"/>
                                        <p:tgtEl>
                                          <p:spTgt spid="8"/>
                                        </p:tgtEl>
                                      </p:cBhvr>
                                    </p:animEffect>
                                  </p:childTnLst>
                                </p:cTn>
                              </p:par>
                              <p:par>
                                <p:cTn id="57" presetID="35" presetClass="path" presetSubtype="0" accel="50000" decel="50000" fill="hold" nodeType="withEffect">
                                  <p:stCondLst>
                                    <p:cond delay="600"/>
                                  </p:stCondLst>
                                  <p:childTnLst>
                                    <p:animMotion origin="layout" path="M 1.45833E-6 -7.40741E-7 L 0.42526 -7.40741E-7 " pathEditMode="relative" rAng="0" ptsTypes="AA">
                                      <p:cBhvr>
                                        <p:cTn id="58" dur="1000" spd="-100000" fill="hold"/>
                                        <p:tgtEl>
                                          <p:spTgt spid="8"/>
                                        </p:tgtEl>
                                        <p:attrNameLst>
                                          <p:attrName>ppt_x</p:attrName>
                                          <p:attrName>ppt_y</p:attrName>
                                        </p:attrNameLst>
                                      </p:cBhvr>
                                      <p:rCtr x="21263" y="0"/>
                                    </p:animMotion>
                                  </p:childTnLst>
                                </p:cTn>
                              </p:par>
                              <p:par>
                                <p:cTn id="59" presetID="53" presetClass="entr" presetSubtype="16" fill="hold" grpId="0" nodeType="withEffect">
                                  <p:stCondLst>
                                    <p:cond delay="1200"/>
                                  </p:stCondLst>
                                  <p:childTnLst>
                                    <p:set>
                                      <p:cBhvr>
                                        <p:cTn id="60" dur="1" fill="hold">
                                          <p:stCondLst>
                                            <p:cond delay="0"/>
                                          </p:stCondLst>
                                        </p:cTn>
                                        <p:tgtEl>
                                          <p:spTgt spid="10"/>
                                        </p:tgtEl>
                                        <p:attrNameLst>
                                          <p:attrName>style.visibility</p:attrName>
                                        </p:attrNameLst>
                                      </p:cBhvr>
                                      <p:to>
                                        <p:strVal val="visible"/>
                                      </p:to>
                                    </p:set>
                                    <p:anim calcmode="lin" valueType="num">
                                      <p:cBhvr>
                                        <p:cTn id="61" dur="500" fill="hold"/>
                                        <p:tgtEl>
                                          <p:spTgt spid="10"/>
                                        </p:tgtEl>
                                        <p:attrNameLst>
                                          <p:attrName>ppt_w</p:attrName>
                                        </p:attrNameLst>
                                      </p:cBhvr>
                                      <p:tavLst>
                                        <p:tav tm="0">
                                          <p:val>
                                            <p:fltVal val="0"/>
                                          </p:val>
                                        </p:tav>
                                        <p:tav tm="100000">
                                          <p:val>
                                            <p:strVal val="#ppt_w"/>
                                          </p:val>
                                        </p:tav>
                                      </p:tavLst>
                                    </p:anim>
                                    <p:anim calcmode="lin" valueType="num">
                                      <p:cBhvr>
                                        <p:cTn id="62" dur="500" fill="hold"/>
                                        <p:tgtEl>
                                          <p:spTgt spid="10"/>
                                        </p:tgtEl>
                                        <p:attrNameLst>
                                          <p:attrName>ppt_h</p:attrName>
                                        </p:attrNameLst>
                                      </p:cBhvr>
                                      <p:tavLst>
                                        <p:tav tm="0">
                                          <p:val>
                                            <p:fltVal val="0"/>
                                          </p:val>
                                        </p:tav>
                                        <p:tav tm="100000">
                                          <p:val>
                                            <p:strVal val="#ppt_h"/>
                                          </p:val>
                                        </p:tav>
                                      </p:tavLst>
                                    </p:anim>
                                    <p:animEffect transition="in" filter="fade">
                                      <p:cBhvr>
                                        <p:cTn id="63" dur="500"/>
                                        <p:tgtEl>
                                          <p:spTgt spid="10"/>
                                        </p:tgtEl>
                                      </p:cBhvr>
                                    </p:animEffect>
                                  </p:childTnLst>
                                </p:cTn>
                              </p:par>
                              <p:par>
                                <p:cTn id="64" presetID="35" presetClass="path" presetSubtype="0" accel="50000" decel="50000" fill="hold" grpId="1" nodeType="withEffect">
                                  <p:stCondLst>
                                    <p:cond delay="1200"/>
                                  </p:stCondLst>
                                  <p:childTnLst>
                                    <p:animMotion origin="layout" path="M 1.45833E-6 -7.40741E-7 L 0.42526 -7.40741E-7 " pathEditMode="relative" rAng="0" ptsTypes="AA">
                                      <p:cBhvr>
                                        <p:cTn id="65" dur="1000" spd="-100000" fill="hold"/>
                                        <p:tgtEl>
                                          <p:spTgt spid="10"/>
                                        </p:tgtEl>
                                        <p:attrNameLst>
                                          <p:attrName>ppt_x</p:attrName>
                                          <p:attrName>ppt_y</p:attrName>
                                        </p:attrNameLst>
                                      </p:cBhvr>
                                      <p:rCtr x="21263" y="0"/>
                                    </p:animMotion>
                                  </p:childTnLst>
                                </p:cTn>
                              </p:par>
                            </p:childTnLst>
                          </p:cTn>
                        </p:par>
                        <p:par>
                          <p:cTn id="66" fill="hold">
                            <p:stCondLst>
                              <p:cond delay="2000"/>
                            </p:stCondLst>
                            <p:childTnLst>
                              <p:par>
                                <p:cTn id="67" presetID="53" presetClass="entr" presetSubtype="16" fill="hold" grpId="0" nodeType="afterEffect">
                                  <p:stCondLst>
                                    <p:cond delay="0"/>
                                  </p:stCondLst>
                                  <p:childTnLst>
                                    <p:set>
                                      <p:cBhvr>
                                        <p:cTn id="68" dur="1" fill="hold">
                                          <p:stCondLst>
                                            <p:cond delay="0"/>
                                          </p:stCondLst>
                                        </p:cTn>
                                        <p:tgtEl>
                                          <p:spTgt spid="14"/>
                                        </p:tgtEl>
                                        <p:attrNameLst>
                                          <p:attrName>style.visibility</p:attrName>
                                        </p:attrNameLst>
                                      </p:cBhvr>
                                      <p:to>
                                        <p:strVal val="visible"/>
                                      </p:to>
                                    </p:set>
                                    <p:anim calcmode="lin" valueType="num">
                                      <p:cBhvr>
                                        <p:cTn id="69" dur="250" fill="hold"/>
                                        <p:tgtEl>
                                          <p:spTgt spid="14"/>
                                        </p:tgtEl>
                                        <p:attrNameLst>
                                          <p:attrName>ppt_w</p:attrName>
                                        </p:attrNameLst>
                                      </p:cBhvr>
                                      <p:tavLst>
                                        <p:tav tm="0">
                                          <p:val>
                                            <p:fltVal val="0"/>
                                          </p:val>
                                        </p:tav>
                                        <p:tav tm="100000">
                                          <p:val>
                                            <p:strVal val="#ppt_w"/>
                                          </p:val>
                                        </p:tav>
                                      </p:tavLst>
                                    </p:anim>
                                    <p:anim calcmode="lin" valueType="num">
                                      <p:cBhvr>
                                        <p:cTn id="70" dur="250" fill="hold"/>
                                        <p:tgtEl>
                                          <p:spTgt spid="14"/>
                                        </p:tgtEl>
                                        <p:attrNameLst>
                                          <p:attrName>ppt_h</p:attrName>
                                        </p:attrNameLst>
                                      </p:cBhvr>
                                      <p:tavLst>
                                        <p:tav tm="0">
                                          <p:val>
                                            <p:fltVal val="0"/>
                                          </p:val>
                                        </p:tav>
                                        <p:tav tm="100000">
                                          <p:val>
                                            <p:strVal val="#ppt_h"/>
                                          </p:val>
                                        </p:tav>
                                      </p:tavLst>
                                    </p:anim>
                                    <p:animEffect transition="in" filter="fade">
                                      <p:cBhvr>
                                        <p:cTn id="71" dur="250"/>
                                        <p:tgtEl>
                                          <p:spTgt spid="14"/>
                                        </p:tgtEl>
                                      </p:cBhvr>
                                    </p:animEffect>
                                  </p:childTnLst>
                                </p:cTn>
                              </p:par>
                              <p:par>
                                <p:cTn id="72" presetID="6" presetClass="emph" presetSubtype="0" decel="100000" fill="hold" grpId="1" nodeType="withEffect">
                                  <p:stCondLst>
                                    <p:cond delay="200"/>
                                  </p:stCondLst>
                                  <p:childTnLst>
                                    <p:animScale>
                                      <p:cBhvr>
                                        <p:cTn id="73" dur="250" fill="hold"/>
                                        <p:tgtEl>
                                          <p:spTgt spid="14"/>
                                        </p:tgtEl>
                                      </p:cBhvr>
                                      <p:by x="120000" y="120000"/>
                                    </p:animScale>
                                  </p:childTnLst>
                                </p:cTn>
                              </p:par>
                              <p:par>
                                <p:cTn id="74" presetID="6" presetClass="emph" presetSubtype="0" decel="100000" fill="hold" grpId="2" nodeType="withEffect">
                                  <p:stCondLst>
                                    <p:cond delay="400"/>
                                  </p:stCondLst>
                                  <p:childTnLst>
                                    <p:animScale>
                                      <p:cBhvr>
                                        <p:cTn id="75" dur="250" fill="hold"/>
                                        <p:tgtEl>
                                          <p:spTgt spid="14"/>
                                        </p:tgtEl>
                                      </p:cBhvr>
                                      <p:by x="83000" y="83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animBg="1"/>
      <p:bldP spid="5" grpId="1" animBg="1"/>
      <p:bldP spid="5" grpId="2" animBg="1"/>
      <p:bldP spid="10" grpId="0"/>
      <p:bldP spid="10" grpId="1"/>
      <p:bldP spid="14" grpId="0" animBg="1"/>
      <p:bldP spid="14" grpId="1" animBg="1"/>
      <p:bldP spid="14" grpId="2"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88923" y="246423"/>
            <a:ext cx="4103077" cy="675011"/>
          </a:xfrm>
          <a:prstGeom prst="rect">
            <a:avLst/>
          </a:prstGeom>
        </p:spPr>
      </p:pic>
      <p:cxnSp>
        <p:nvCxnSpPr>
          <p:cNvPr id="3" name="直接连接符 2"/>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060287" y="353095"/>
            <a:ext cx="5262188" cy="461665"/>
          </a:xfrm>
          <a:prstGeom prst="rect">
            <a:avLst/>
          </a:prstGeom>
        </p:spPr>
        <p:txBody>
          <a:bodyPr wrap="square">
            <a:spAutoFit/>
          </a:bodyPr>
          <a:lstStyle/>
          <a:p>
            <a:r>
              <a:rPr lang="zh-CN" altLang="en-US" sz="2400" b="1" dirty="0">
                <a:solidFill>
                  <a:schemeClr val="accent1"/>
                </a:solidFill>
                <a:latin typeface="微软雅黑" panose="020B0503020204020204" pitchFamily="34" charset="-122"/>
                <a:ea typeface="微软雅黑" panose="020B0503020204020204" pitchFamily="34" charset="-122"/>
              </a:rPr>
              <a:t>第三部分</a:t>
            </a:r>
            <a:r>
              <a:rPr lang="zh-CN" altLang="en-US" sz="2400" b="1" dirty="0" smtClean="0">
                <a:solidFill>
                  <a:schemeClr val="accent1"/>
                </a:solidFill>
                <a:latin typeface="微软雅黑" panose="020B0503020204020204" pitchFamily="34" charset="-122"/>
                <a:ea typeface="微软雅黑" panose="020B0503020204020204" pitchFamily="34" charset="-122"/>
              </a:rPr>
              <a:t>：分则</a:t>
            </a:r>
            <a:endParaRPr lang="zh-CN" altLang="en-US" sz="2400" b="1" dirty="0">
              <a:solidFill>
                <a:schemeClr val="accent1"/>
              </a:solidFill>
              <a:latin typeface="微软雅黑" panose="020B0503020204020204" pitchFamily="34" charset="-122"/>
              <a:ea typeface="微软雅黑" panose="020B0503020204020204" pitchFamily="34" charset="-122"/>
            </a:endParaRPr>
          </a:p>
        </p:txBody>
      </p:sp>
      <p:sp>
        <p:nvSpPr>
          <p:cNvPr id="5" name="Freeform 29"/>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6" name="矩形 5"/>
          <p:cNvSpPr>
            <a:spLocks noChangeAspect="1"/>
          </p:cNvSpPr>
          <p:nvPr/>
        </p:nvSpPr>
        <p:spPr>
          <a:xfrm>
            <a:off x="2838603" y="4593988"/>
            <a:ext cx="8883059" cy="2069984"/>
          </a:xfrm>
          <a:prstGeom prst="rect">
            <a:avLst/>
          </a:prstGeom>
          <a:solidFill>
            <a:schemeClr val="accent1"/>
          </a:solidFill>
          <a:ln>
            <a:noFill/>
          </a:ln>
          <a:effectLst>
            <a:outerShdw blurRad="889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86256" y="1652418"/>
            <a:ext cx="9987454" cy="2785576"/>
          </a:xfrm>
          <a:prstGeom prst="rect">
            <a:avLst/>
          </a:prstGeom>
          <a:solidFill>
            <a:schemeClr val="accent1"/>
          </a:solidFill>
          <a:ln>
            <a:noFill/>
          </a:ln>
          <a:effectLst>
            <a:outerShdw blurRad="889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9" name="矩形 8"/>
          <p:cNvSpPr/>
          <p:nvPr/>
        </p:nvSpPr>
        <p:spPr>
          <a:xfrm>
            <a:off x="2581310" y="1743318"/>
            <a:ext cx="5557932" cy="461665"/>
          </a:xfrm>
          <a:prstGeom prst="rect">
            <a:avLst/>
          </a:prstGeom>
        </p:spPr>
        <p:txBody>
          <a:bodyPr wrap="none">
            <a:spAutoFit/>
          </a:bodyPr>
          <a:lstStyle/>
          <a:p>
            <a:pPr algn="just"/>
            <a:r>
              <a:rPr lang="en-US" altLang="zh-CN" sz="2400" b="1" dirty="0" smtClean="0">
                <a:solidFill>
                  <a:schemeClr val="accent4">
                    <a:lumMod val="40000"/>
                    <a:lumOff val="60000"/>
                  </a:schemeClr>
                </a:solidFill>
                <a:latin typeface="微软雅黑" panose="020B0503020204020204" pitchFamily="34" charset="-122"/>
                <a:ea typeface="微软雅黑" panose="020B0503020204020204" pitchFamily="34" charset="-122"/>
              </a:rPr>
              <a:t>2018</a:t>
            </a:r>
            <a:r>
              <a:rPr lang="zh-CN" altLang="en-US" sz="2400" b="1" dirty="0">
                <a:solidFill>
                  <a:schemeClr val="accent4">
                    <a:lumMod val="40000"/>
                    <a:lumOff val="60000"/>
                  </a:schemeClr>
                </a:solidFill>
                <a:latin typeface="微软雅黑" panose="020B0503020204020204" pitchFamily="34" charset="-122"/>
                <a:ea typeface="微软雅黑" panose="020B0503020204020204" pitchFamily="34" charset="-122"/>
              </a:rPr>
              <a:t>年</a:t>
            </a:r>
            <a:r>
              <a:rPr lang="zh-CN" altLang="en-US" sz="2400" b="1" dirty="0" smtClean="0">
                <a:solidFill>
                  <a:schemeClr val="accent4">
                    <a:lumMod val="40000"/>
                    <a:lumOff val="60000"/>
                  </a:schemeClr>
                </a:solidFill>
                <a:latin typeface="微软雅黑" panose="020B0503020204020204" pitchFamily="34" charset="-122"/>
                <a:ea typeface="微软雅黑" panose="020B0503020204020204" pitchFamily="34" charset="-122"/>
              </a:rPr>
              <a:t>条例新增第一百一十二条第二款</a:t>
            </a:r>
            <a:endParaRPr lang="zh-CN" altLang="en-US" sz="2400" b="1" dirty="0">
              <a:solidFill>
                <a:schemeClr val="accent4">
                  <a:lumMod val="40000"/>
                  <a:lumOff val="60000"/>
                </a:schemeClr>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674377" y="2433711"/>
            <a:ext cx="7162191" cy="343171"/>
          </a:xfrm>
          <a:prstGeom prst="rect">
            <a:avLst/>
          </a:prstGeom>
          <a:ln>
            <a:noFill/>
          </a:ln>
        </p:spPr>
        <p:txBody>
          <a:bodyPr wrap="square">
            <a:spAutoFit/>
          </a:bodyPr>
          <a:lstStyle>
            <a:defPPr>
              <a:defRPr lang="zh-CN"/>
            </a:defPPr>
            <a:lvl1pPr>
              <a:lnSpc>
                <a:spcPct val="150000"/>
              </a:lnSpc>
              <a:spcAft>
                <a:spcPts val="2000"/>
              </a:spcAft>
              <a:defRPr sz="1600">
                <a:solidFill>
                  <a:srgbClr val="591300"/>
                </a:solidFill>
                <a:latin typeface="微软雅黑" panose="020B0503020204020204" pitchFamily="34" charset="-122"/>
                <a:ea typeface="微软雅黑" panose="020B0503020204020204" pitchFamily="34" charset="-122"/>
              </a:defRPr>
            </a:lvl1pPr>
          </a:lstStyle>
          <a:p>
            <a:pPr>
              <a:lnSpc>
                <a:spcPts val="2100"/>
              </a:lnSpc>
            </a:pPr>
            <a:endParaRPr lang="zh-CN" altLang="en-US" dirty="0">
              <a:solidFill>
                <a:schemeClr val="bg1"/>
              </a:solidFill>
            </a:endParaRPr>
          </a:p>
        </p:txBody>
      </p:sp>
      <p:sp>
        <p:nvSpPr>
          <p:cNvPr id="13" name="任意多边形 12"/>
          <p:cNvSpPr/>
          <p:nvPr/>
        </p:nvSpPr>
        <p:spPr>
          <a:xfrm>
            <a:off x="2827883" y="4609366"/>
            <a:ext cx="863498" cy="2069985"/>
          </a:xfrm>
          <a:custGeom>
            <a:avLst/>
            <a:gdLst>
              <a:gd name="connsiteX0" fmla="*/ 0 w 863498"/>
              <a:gd name="connsiteY0" fmla="*/ 0 h 1965350"/>
              <a:gd name="connsiteX1" fmla="*/ 682193 w 863498"/>
              <a:gd name="connsiteY1" fmla="*/ 0 h 1965350"/>
              <a:gd name="connsiteX2" fmla="*/ 682193 w 863498"/>
              <a:gd name="connsiteY2" fmla="*/ 737416 h 1965350"/>
              <a:gd name="connsiteX3" fmla="*/ 863498 w 863498"/>
              <a:gd name="connsiteY3" fmla="*/ 982676 h 1965350"/>
              <a:gd name="connsiteX4" fmla="*/ 682193 w 863498"/>
              <a:gd name="connsiteY4" fmla="*/ 1227935 h 1965350"/>
              <a:gd name="connsiteX5" fmla="*/ 682193 w 863498"/>
              <a:gd name="connsiteY5" fmla="*/ 1965350 h 1965350"/>
              <a:gd name="connsiteX6" fmla="*/ 0 w 863498"/>
              <a:gd name="connsiteY6" fmla="*/ 1965350 h 1965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63498" h="1965350">
                <a:moveTo>
                  <a:pt x="0" y="0"/>
                </a:moveTo>
                <a:lnTo>
                  <a:pt x="682193" y="0"/>
                </a:lnTo>
                <a:lnTo>
                  <a:pt x="682193" y="737416"/>
                </a:lnTo>
                <a:lnTo>
                  <a:pt x="863498" y="982676"/>
                </a:lnTo>
                <a:lnTo>
                  <a:pt x="682193" y="1227935"/>
                </a:lnTo>
                <a:lnTo>
                  <a:pt x="682193" y="1965350"/>
                </a:lnTo>
                <a:lnTo>
                  <a:pt x="0" y="1965350"/>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792522" y="5028814"/>
            <a:ext cx="752129" cy="1200329"/>
          </a:xfrm>
          <a:prstGeom prst="rect">
            <a:avLst/>
          </a:prstGeom>
        </p:spPr>
        <p:txBody>
          <a:bodyPr wrap="none">
            <a:spAutoFit/>
          </a:bodyPr>
          <a:lstStyle/>
          <a:p>
            <a:pPr algn="ctr"/>
            <a:r>
              <a:rPr lang="zh-CN" altLang="en-US" sz="2400" b="1" dirty="0" smtClean="0">
                <a:solidFill>
                  <a:schemeClr val="bg1"/>
                </a:solidFill>
                <a:latin typeface="微软雅黑" panose="020B0503020204020204" pitchFamily="34" charset="-122"/>
                <a:ea typeface="微软雅黑" panose="020B0503020204020204" pitchFamily="34" charset="-122"/>
              </a:rPr>
              <a:t>第</a:t>
            </a:r>
            <a:endParaRPr lang="en-US" altLang="zh-CN" sz="2400" b="1" dirty="0" smtClean="0">
              <a:solidFill>
                <a:schemeClr val="bg1"/>
              </a:solidFill>
              <a:latin typeface="微软雅黑" panose="020B0503020204020204" pitchFamily="34" charset="-122"/>
              <a:ea typeface="微软雅黑" panose="020B0503020204020204" pitchFamily="34" charset="-122"/>
            </a:endParaRPr>
          </a:p>
          <a:p>
            <a:pPr algn="ctr"/>
            <a:r>
              <a:rPr lang="en-US" altLang="zh-CN" sz="2400" b="1" dirty="0" smtClean="0">
                <a:solidFill>
                  <a:schemeClr val="bg1"/>
                </a:solidFill>
                <a:latin typeface="微软雅黑" panose="020B0503020204020204" pitchFamily="34" charset="-122"/>
                <a:ea typeface="微软雅黑" panose="020B0503020204020204" pitchFamily="34" charset="-122"/>
              </a:rPr>
              <a:t>114</a:t>
            </a:r>
          </a:p>
          <a:p>
            <a:pPr algn="ctr"/>
            <a:r>
              <a:rPr lang="zh-CN" altLang="en-US" sz="2400" b="1" dirty="0" smtClean="0">
                <a:solidFill>
                  <a:schemeClr val="bg1"/>
                </a:solidFill>
                <a:latin typeface="微软雅黑" panose="020B0503020204020204" pitchFamily="34" charset="-122"/>
                <a:ea typeface="微软雅黑" panose="020B0503020204020204" pitchFamily="34" charset="-122"/>
              </a:rPr>
              <a:t>条</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3691381" y="5028814"/>
            <a:ext cx="7888391" cy="1060450"/>
          </a:xfrm>
          <a:prstGeom prst="rect">
            <a:avLst/>
          </a:prstGeom>
          <a:ln>
            <a:noFill/>
          </a:ln>
        </p:spPr>
        <p:txBody>
          <a:bodyPr wrap="square">
            <a:spAutoFit/>
          </a:bodyPr>
          <a:lstStyle>
            <a:defPPr>
              <a:defRPr lang="zh-CN"/>
            </a:defPPr>
            <a:lvl1pPr>
              <a:lnSpc>
                <a:spcPct val="150000"/>
              </a:lnSpc>
              <a:spcAft>
                <a:spcPts val="2000"/>
              </a:spcAft>
              <a:defRPr sz="1600">
                <a:solidFill>
                  <a:srgbClr val="591300"/>
                </a:solidFill>
                <a:latin typeface="微软雅黑" panose="020B0503020204020204" pitchFamily="34" charset="-122"/>
                <a:ea typeface="微软雅黑" panose="020B0503020204020204" pitchFamily="34" charset="-122"/>
              </a:defRPr>
            </a:lvl1pPr>
          </a:lstStyle>
          <a:p>
            <a:pPr algn="just"/>
            <a:r>
              <a:rPr lang="zh-CN" altLang="en-US" sz="1400" b="1" dirty="0">
                <a:solidFill>
                  <a:schemeClr val="bg1"/>
                </a:solidFill>
              </a:rPr>
              <a:t>在社会保障、政策扶持、</a:t>
            </a:r>
            <a:r>
              <a:rPr lang="zh-CN" altLang="en-US" sz="1400" b="1" dirty="0">
                <a:solidFill>
                  <a:srgbClr val="FFC000"/>
                </a:solidFill>
              </a:rPr>
              <a:t>扶贫脱贫</a:t>
            </a:r>
            <a:r>
              <a:rPr lang="zh-CN" altLang="en-US" sz="1400" b="1" dirty="0">
                <a:solidFill>
                  <a:schemeClr val="bg1"/>
                </a:solidFill>
              </a:rPr>
              <a:t>、救灾救济款物分配等事项中优亲厚友、明显有失公平的，给予警告或者严重警告处分；</a:t>
            </a:r>
            <a:r>
              <a:rPr lang="zh-CN" altLang="en-US" sz="1400" b="1" dirty="0">
                <a:solidFill>
                  <a:srgbClr val="FFC000"/>
                </a:solidFill>
              </a:rPr>
              <a:t>情节较重的，给予撤销党内职务或者留党察看处分；情节严重的，给予开除党籍处分。 </a:t>
            </a:r>
          </a:p>
        </p:txBody>
      </p:sp>
      <p:sp>
        <p:nvSpPr>
          <p:cNvPr id="7" name="TextBox 6"/>
          <p:cNvSpPr txBox="1"/>
          <p:nvPr/>
        </p:nvSpPr>
        <p:spPr>
          <a:xfrm>
            <a:off x="488731" y="2204983"/>
            <a:ext cx="9743090" cy="2030095"/>
          </a:xfrm>
          <a:prstGeom prst="rect">
            <a:avLst/>
          </a:prstGeom>
          <a:noFill/>
        </p:spPr>
        <p:txBody>
          <a:bodyPr wrap="square" rtlCol="0">
            <a:spAutoFit/>
          </a:bodyPr>
          <a:lstStyle/>
          <a:p>
            <a:r>
              <a:rPr lang="zh-CN" altLang="en-US" sz="1400" b="1" dirty="0">
                <a:solidFill>
                  <a:schemeClr val="bg1"/>
                </a:solidFill>
                <a:latin typeface="微软雅黑" panose="020B0503020204020204" pitchFamily="34" charset="-122"/>
                <a:ea typeface="微软雅黑" panose="020B0503020204020204" pitchFamily="34" charset="-122"/>
              </a:rPr>
              <a:t>第一百一十二条　有下列行为之一，对直接责任者和领导责任者，情节较轻的，给予警告或者严重警告处分；情节较重的，给予撤销党内职务或者留党察看处分；情节严重的，给予开除党籍处分</a:t>
            </a:r>
            <a:r>
              <a:rPr lang="zh-CN" altLang="en-US" sz="1400" b="1" dirty="0" smtClean="0">
                <a:solidFill>
                  <a:schemeClr val="bg1"/>
                </a:solidFill>
                <a:latin typeface="微软雅黑" panose="020B0503020204020204" pitchFamily="34" charset="-122"/>
                <a:ea typeface="微软雅黑" panose="020B0503020204020204" pitchFamily="34" charset="-122"/>
              </a:rPr>
              <a:t>：</a:t>
            </a:r>
            <a:endParaRPr lang="zh-CN" altLang="en-US" sz="1400" b="1" dirty="0">
              <a:solidFill>
                <a:schemeClr val="bg1"/>
              </a:solidFill>
              <a:latin typeface="微软雅黑" panose="020B0503020204020204" pitchFamily="34" charset="-122"/>
              <a:ea typeface="微软雅黑" panose="020B0503020204020204" pitchFamily="34" charset="-122"/>
            </a:endParaRPr>
          </a:p>
          <a:p>
            <a:r>
              <a:rPr lang="zh-CN" altLang="en-US" sz="1400" b="1" dirty="0">
                <a:solidFill>
                  <a:schemeClr val="bg1"/>
                </a:solidFill>
                <a:latin typeface="微软雅黑" panose="020B0503020204020204" pitchFamily="34" charset="-122"/>
                <a:ea typeface="微软雅黑" panose="020B0503020204020204" pitchFamily="34" charset="-122"/>
              </a:rPr>
              <a:t>（一）超标准、超范围向群众筹资筹劳、摊派费用，加重群众负担的</a:t>
            </a:r>
            <a:r>
              <a:rPr lang="zh-CN" altLang="en-US" sz="1400" b="1" dirty="0" smtClean="0">
                <a:solidFill>
                  <a:schemeClr val="bg1"/>
                </a:solidFill>
                <a:latin typeface="微软雅黑" panose="020B0503020204020204" pitchFamily="34" charset="-122"/>
                <a:ea typeface="微软雅黑" panose="020B0503020204020204" pitchFamily="34" charset="-122"/>
              </a:rPr>
              <a:t>；</a:t>
            </a:r>
            <a:endParaRPr lang="zh-CN" altLang="en-US" sz="1400" b="1" dirty="0">
              <a:solidFill>
                <a:schemeClr val="bg1"/>
              </a:solidFill>
              <a:latin typeface="微软雅黑" panose="020B0503020204020204" pitchFamily="34" charset="-122"/>
              <a:ea typeface="微软雅黑" panose="020B0503020204020204" pitchFamily="34" charset="-122"/>
            </a:endParaRPr>
          </a:p>
          <a:p>
            <a:r>
              <a:rPr lang="zh-CN" altLang="en-US" sz="1400" b="1" dirty="0">
                <a:solidFill>
                  <a:schemeClr val="bg1"/>
                </a:solidFill>
                <a:latin typeface="微软雅黑" panose="020B0503020204020204" pitchFamily="34" charset="-122"/>
                <a:ea typeface="微软雅黑" panose="020B0503020204020204" pitchFamily="34" charset="-122"/>
              </a:rPr>
              <a:t>（二）违反有关规定扣留、收缴群众款物或者处罚群众的</a:t>
            </a:r>
            <a:r>
              <a:rPr lang="zh-CN" altLang="en-US" sz="1400" b="1" dirty="0" smtClean="0">
                <a:solidFill>
                  <a:schemeClr val="bg1"/>
                </a:solidFill>
                <a:latin typeface="微软雅黑" panose="020B0503020204020204" pitchFamily="34" charset="-122"/>
                <a:ea typeface="微软雅黑" panose="020B0503020204020204" pitchFamily="34" charset="-122"/>
              </a:rPr>
              <a:t>；</a:t>
            </a:r>
            <a:endParaRPr lang="zh-CN" altLang="en-US" sz="1400" b="1" dirty="0">
              <a:solidFill>
                <a:schemeClr val="bg1"/>
              </a:solidFill>
              <a:latin typeface="微软雅黑" panose="020B0503020204020204" pitchFamily="34" charset="-122"/>
              <a:ea typeface="微软雅黑" panose="020B0503020204020204" pitchFamily="34" charset="-122"/>
            </a:endParaRPr>
          </a:p>
          <a:p>
            <a:r>
              <a:rPr lang="zh-CN" altLang="en-US" sz="1400" b="1" dirty="0">
                <a:solidFill>
                  <a:schemeClr val="bg1"/>
                </a:solidFill>
                <a:latin typeface="微软雅黑" panose="020B0503020204020204" pitchFamily="34" charset="-122"/>
                <a:ea typeface="微软雅黑" panose="020B0503020204020204" pitchFamily="34" charset="-122"/>
              </a:rPr>
              <a:t>（三）克扣群众财物，或者违反有关规定拖欠群众钱款的</a:t>
            </a:r>
            <a:r>
              <a:rPr lang="zh-CN" altLang="en-US" sz="1400" b="1" dirty="0" smtClean="0">
                <a:solidFill>
                  <a:schemeClr val="bg1"/>
                </a:solidFill>
                <a:latin typeface="微软雅黑" panose="020B0503020204020204" pitchFamily="34" charset="-122"/>
                <a:ea typeface="微软雅黑" panose="020B0503020204020204" pitchFamily="34" charset="-122"/>
              </a:rPr>
              <a:t>；</a:t>
            </a:r>
            <a:endParaRPr lang="zh-CN" altLang="en-US" sz="1400" b="1" dirty="0">
              <a:solidFill>
                <a:schemeClr val="bg1"/>
              </a:solidFill>
              <a:latin typeface="微软雅黑" panose="020B0503020204020204" pitchFamily="34" charset="-122"/>
              <a:ea typeface="微软雅黑" panose="020B0503020204020204" pitchFamily="34" charset="-122"/>
            </a:endParaRPr>
          </a:p>
          <a:p>
            <a:r>
              <a:rPr lang="zh-CN" altLang="en-US" sz="1400" b="1" dirty="0">
                <a:solidFill>
                  <a:schemeClr val="bg1"/>
                </a:solidFill>
                <a:latin typeface="微软雅黑" panose="020B0503020204020204" pitchFamily="34" charset="-122"/>
                <a:ea typeface="微软雅黑" panose="020B0503020204020204" pitchFamily="34" charset="-122"/>
              </a:rPr>
              <a:t>（四）在管理、服务活动中违反有关规定收取费用的</a:t>
            </a:r>
            <a:r>
              <a:rPr lang="zh-CN" altLang="en-US" sz="1400" b="1" dirty="0" smtClean="0">
                <a:solidFill>
                  <a:schemeClr val="bg1"/>
                </a:solidFill>
                <a:latin typeface="微软雅黑" panose="020B0503020204020204" pitchFamily="34" charset="-122"/>
                <a:ea typeface="微软雅黑" panose="020B0503020204020204" pitchFamily="34" charset="-122"/>
              </a:rPr>
              <a:t>；</a:t>
            </a:r>
            <a:endParaRPr lang="zh-CN" altLang="en-US" sz="1400" b="1" dirty="0">
              <a:solidFill>
                <a:schemeClr val="bg1"/>
              </a:solidFill>
              <a:latin typeface="微软雅黑" panose="020B0503020204020204" pitchFamily="34" charset="-122"/>
              <a:ea typeface="微软雅黑" panose="020B0503020204020204" pitchFamily="34" charset="-122"/>
            </a:endParaRPr>
          </a:p>
          <a:p>
            <a:r>
              <a:rPr lang="zh-CN" altLang="en-US" sz="1400" b="1" dirty="0">
                <a:solidFill>
                  <a:schemeClr val="bg1"/>
                </a:solidFill>
                <a:latin typeface="微软雅黑" panose="020B0503020204020204" pitchFamily="34" charset="-122"/>
                <a:ea typeface="微软雅黑" panose="020B0503020204020204" pitchFamily="34" charset="-122"/>
              </a:rPr>
              <a:t>（五）在办理涉及群众事务时刁难群众、吃拿卡要的</a:t>
            </a:r>
            <a:r>
              <a:rPr lang="zh-CN" altLang="en-US" sz="1400" b="1" dirty="0" smtClean="0">
                <a:solidFill>
                  <a:schemeClr val="bg1"/>
                </a:solidFill>
                <a:latin typeface="微软雅黑" panose="020B0503020204020204" pitchFamily="34" charset="-122"/>
                <a:ea typeface="微软雅黑" panose="020B0503020204020204" pitchFamily="34" charset="-122"/>
              </a:rPr>
              <a:t>；</a:t>
            </a:r>
            <a:endParaRPr lang="zh-CN" altLang="en-US" sz="1400" b="1" dirty="0">
              <a:solidFill>
                <a:schemeClr val="bg1"/>
              </a:solidFill>
              <a:latin typeface="微软雅黑" panose="020B0503020204020204" pitchFamily="34" charset="-122"/>
              <a:ea typeface="微软雅黑" panose="020B0503020204020204" pitchFamily="34" charset="-122"/>
            </a:endParaRPr>
          </a:p>
          <a:p>
            <a:r>
              <a:rPr lang="zh-CN" altLang="en-US" sz="1400" b="1" dirty="0">
                <a:solidFill>
                  <a:schemeClr val="bg1"/>
                </a:solidFill>
                <a:latin typeface="微软雅黑" panose="020B0503020204020204" pitchFamily="34" charset="-122"/>
                <a:ea typeface="微软雅黑" panose="020B0503020204020204" pitchFamily="34" charset="-122"/>
              </a:rPr>
              <a:t>（六）有其他侵害群众利益行为的</a:t>
            </a:r>
            <a:r>
              <a:rPr lang="zh-CN" altLang="en-US" sz="1400" b="1" dirty="0" smtClean="0">
                <a:solidFill>
                  <a:schemeClr val="bg1"/>
                </a:solidFill>
                <a:latin typeface="微软雅黑" panose="020B0503020204020204" pitchFamily="34" charset="-122"/>
                <a:ea typeface="微软雅黑" panose="020B0503020204020204" pitchFamily="34" charset="-122"/>
              </a:rPr>
              <a:t>。</a:t>
            </a:r>
            <a:endParaRPr lang="zh-CN" altLang="en-US" sz="1400" b="1" dirty="0">
              <a:solidFill>
                <a:schemeClr val="bg1"/>
              </a:solidFill>
              <a:latin typeface="微软雅黑" panose="020B0503020204020204" pitchFamily="34" charset="-122"/>
              <a:ea typeface="微软雅黑" panose="020B0503020204020204" pitchFamily="34" charset="-122"/>
            </a:endParaRPr>
          </a:p>
          <a:p>
            <a:r>
              <a:rPr lang="zh-CN" altLang="en-US" sz="1400" b="1" dirty="0">
                <a:solidFill>
                  <a:srgbClr val="FFC000"/>
                </a:solidFill>
                <a:latin typeface="微软雅黑" panose="020B0503020204020204" pitchFamily="34" charset="-122"/>
                <a:ea typeface="微软雅黑" panose="020B0503020204020204" pitchFamily="34" charset="-122"/>
              </a:rPr>
              <a:t>在扶贫领域有上述行为的，从重或者加重处分。  </a:t>
            </a:r>
          </a:p>
        </p:txBody>
      </p:sp>
    </p:spTree>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53" presetClass="entr" presetSubtype="16" fill="hold" grpId="0" nodeType="withEffect">
                                  <p:stCondLst>
                                    <p:cond delay="60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childTnLst>
                          </p:cTn>
                        </p:par>
                        <p:par>
                          <p:cTn id="15" fill="hold">
                            <p:stCondLst>
                              <p:cond delay="500"/>
                            </p:stCondLst>
                            <p:childTnLst>
                              <p:par>
                                <p:cTn id="16" presetID="23" presetClass="entr" presetSubtype="36"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p:cTn id="18" dur="750" fill="hold"/>
                                        <p:tgtEl>
                                          <p:spTgt spid="9"/>
                                        </p:tgtEl>
                                        <p:attrNameLst>
                                          <p:attrName>ppt_w</p:attrName>
                                        </p:attrNameLst>
                                      </p:cBhvr>
                                      <p:tavLst>
                                        <p:tav tm="0">
                                          <p:val>
                                            <p:strVal val="(6*min(max(#ppt_w*#ppt_h,.3),1)-7.4)/-.7*#ppt_w"/>
                                          </p:val>
                                        </p:tav>
                                        <p:tav tm="100000">
                                          <p:val>
                                            <p:strVal val="#ppt_w"/>
                                          </p:val>
                                        </p:tav>
                                      </p:tavLst>
                                    </p:anim>
                                    <p:anim calcmode="lin" valueType="num">
                                      <p:cBhvr>
                                        <p:cTn id="19" dur="750" fill="hold"/>
                                        <p:tgtEl>
                                          <p:spTgt spid="9"/>
                                        </p:tgtEl>
                                        <p:attrNameLst>
                                          <p:attrName>ppt_h</p:attrName>
                                        </p:attrNameLst>
                                      </p:cBhvr>
                                      <p:tavLst>
                                        <p:tav tm="0">
                                          <p:val>
                                            <p:strVal val="(6*min(max(#ppt_w*#ppt_h,.3),1)-7.4)/-.7*#ppt_h"/>
                                          </p:val>
                                        </p:tav>
                                        <p:tav tm="100000">
                                          <p:val>
                                            <p:strVal val="#ppt_h"/>
                                          </p:val>
                                        </p:tav>
                                      </p:tavLst>
                                    </p:anim>
                                    <p:anim calcmode="lin" valueType="num">
                                      <p:cBhvr>
                                        <p:cTn id="20" dur="750" fill="hold"/>
                                        <p:tgtEl>
                                          <p:spTgt spid="9"/>
                                        </p:tgtEl>
                                        <p:attrNameLst>
                                          <p:attrName>ppt_x</p:attrName>
                                        </p:attrNameLst>
                                      </p:cBhvr>
                                      <p:tavLst>
                                        <p:tav tm="0">
                                          <p:val>
                                            <p:fltVal val="0.5"/>
                                          </p:val>
                                        </p:tav>
                                        <p:tav tm="100000">
                                          <p:val>
                                            <p:strVal val="#ppt_x"/>
                                          </p:val>
                                        </p:tav>
                                      </p:tavLst>
                                    </p:anim>
                                    <p:anim calcmode="lin" valueType="num">
                                      <p:cBhvr>
                                        <p:cTn id="21" dur="750" fill="hold"/>
                                        <p:tgtEl>
                                          <p:spTgt spid="9"/>
                                        </p:tgtEl>
                                        <p:attrNameLst>
                                          <p:attrName>ppt_y</p:attrName>
                                        </p:attrNameLst>
                                      </p:cBhvr>
                                      <p:tavLst>
                                        <p:tav tm="0">
                                          <p:val>
                                            <p:strVal val="1+(6*min(max(#ppt_w*#ppt_h,.3),1)-7.4)/-.7*#ppt_h/2"/>
                                          </p:val>
                                        </p:tav>
                                        <p:tav tm="100000">
                                          <p:val>
                                            <p:strVal val="#ppt_y"/>
                                          </p:val>
                                        </p:tav>
                                      </p:tavLst>
                                    </p:anim>
                                  </p:childTnLst>
                                </p:cTn>
                              </p:par>
                            </p:childTnLst>
                          </p:cTn>
                        </p:par>
                        <p:par>
                          <p:cTn id="22" fill="hold">
                            <p:stCondLst>
                              <p:cond delay="1500"/>
                            </p:stCondLst>
                            <p:childTnLst>
                              <p:par>
                                <p:cTn id="23" presetID="53" presetClass="entr" presetSubtype="16" fill="hold" grpId="0" nodeType="afterEffect" nodePh="1">
                                  <p:stCondLst>
                                    <p:cond delay="0"/>
                                  </p:stCondLst>
                                  <p:endCondLst>
                                    <p:cond evt="begin" delay="0">
                                      <p:tn val="23"/>
                                    </p:cond>
                                  </p:endCondLst>
                                  <p:iterate type="lt">
                                    <p:tmPct val="10000"/>
                                  </p:iterate>
                                  <p:childTnLst>
                                    <p:set>
                                      <p:cBhvr>
                                        <p:cTn id="24" dur="1" fill="hold">
                                          <p:stCondLst>
                                            <p:cond delay="0"/>
                                          </p:stCondLst>
                                        </p:cTn>
                                        <p:tgtEl>
                                          <p:spTgt spid="10"/>
                                        </p:tgtEl>
                                        <p:attrNameLst>
                                          <p:attrName>style.visibility</p:attrName>
                                        </p:attrNameLst>
                                      </p:cBhvr>
                                      <p:to>
                                        <p:strVal val="visible"/>
                                      </p:to>
                                    </p:set>
                                    <p:anim calcmode="lin" valueType="num">
                                      <p:cBhvr>
                                        <p:cTn id="25" dur="250" fill="hold"/>
                                        <p:tgtEl>
                                          <p:spTgt spid="10"/>
                                        </p:tgtEl>
                                        <p:attrNameLst>
                                          <p:attrName>ppt_w</p:attrName>
                                        </p:attrNameLst>
                                      </p:cBhvr>
                                      <p:tavLst>
                                        <p:tav tm="0">
                                          <p:val>
                                            <p:fltVal val="0"/>
                                          </p:val>
                                        </p:tav>
                                        <p:tav tm="100000">
                                          <p:val>
                                            <p:strVal val="#ppt_w"/>
                                          </p:val>
                                        </p:tav>
                                      </p:tavLst>
                                    </p:anim>
                                    <p:anim calcmode="lin" valueType="num">
                                      <p:cBhvr>
                                        <p:cTn id="26" dur="250" fill="hold"/>
                                        <p:tgtEl>
                                          <p:spTgt spid="10"/>
                                        </p:tgtEl>
                                        <p:attrNameLst>
                                          <p:attrName>ppt_h</p:attrName>
                                        </p:attrNameLst>
                                      </p:cBhvr>
                                      <p:tavLst>
                                        <p:tav tm="0">
                                          <p:val>
                                            <p:fltVal val="0"/>
                                          </p:val>
                                        </p:tav>
                                        <p:tav tm="100000">
                                          <p:val>
                                            <p:strVal val="#ppt_h"/>
                                          </p:val>
                                        </p:tav>
                                      </p:tavLst>
                                    </p:anim>
                                    <p:animEffect transition="in" filter="fade">
                                      <p:cBhvr>
                                        <p:cTn id="27" dur="250"/>
                                        <p:tgtEl>
                                          <p:spTgt spid="10"/>
                                        </p:tgtEl>
                                      </p:cBhvr>
                                    </p:animEffect>
                                  </p:childTnLst>
                                </p:cTn>
                              </p:par>
                            </p:childTnLst>
                          </p:cTn>
                        </p:par>
                        <p:par>
                          <p:cTn id="28" fill="hold">
                            <p:stCondLst>
                              <p:cond delay="1000"/>
                            </p:stCondLst>
                            <p:childTnLst>
                              <p:par>
                                <p:cTn id="29" presetID="12" presetClass="entr" presetSubtype="8"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p:tgtEl>
                                          <p:spTgt spid="13"/>
                                        </p:tgtEl>
                                        <p:attrNameLst>
                                          <p:attrName>ppt_x</p:attrName>
                                        </p:attrNameLst>
                                      </p:cBhvr>
                                      <p:tavLst>
                                        <p:tav tm="0">
                                          <p:val>
                                            <p:strVal val="#ppt_x-#ppt_w*1.125000"/>
                                          </p:val>
                                        </p:tav>
                                        <p:tav tm="100000">
                                          <p:val>
                                            <p:strVal val="#ppt_x"/>
                                          </p:val>
                                        </p:tav>
                                      </p:tavLst>
                                    </p:anim>
                                    <p:animEffect transition="in" filter="wipe(right)">
                                      <p:cBhvr>
                                        <p:cTn id="32" dur="500"/>
                                        <p:tgtEl>
                                          <p:spTgt spid="13"/>
                                        </p:tgtEl>
                                      </p:cBhvr>
                                    </p:animEffect>
                                  </p:childTnLst>
                                </p:cTn>
                              </p:par>
                            </p:childTnLst>
                          </p:cTn>
                        </p:par>
                        <p:par>
                          <p:cTn id="33" fill="hold">
                            <p:stCondLst>
                              <p:cond delay="1500"/>
                            </p:stCondLst>
                            <p:childTnLst>
                              <p:par>
                                <p:cTn id="34" presetID="53" presetClass="entr" presetSubtype="16"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p:cTn id="36" dur="500" fill="hold"/>
                                        <p:tgtEl>
                                          <p:spTgt spid="14"/>
                                        </p:tgtEl>
                                        <p:attrNameLst>
                                          <p:attrName>ppt_w</p:attrName>
                                        </p:attrNameLst>
                                      </p:cBhvr>
                                      <p:tavLst>
                                        <p:tav tm="0">
                                          <p:val>
                                            <p:fltVal val="0"/>
                                          </p:val>
                                        </p:tav>
                                        <p:tav tm="100000">
                                          <p:val>
                                            <p:strVal val="#ppt_w"/>
                                          </p:val>
                                        </p:tav>
                                      </p:tavLst>
                                    </p:anim>
                                    <p:anim calcmode="lin" valueType="num">
                                      <p:cBhvr>
                                        <p:cTn id="37" dur="500" fill="hold"/>
                                        <p:tgtEl>
                                          <p:spTgt spid="14"/>
                                        </p:tgtEl>
                                        <p:attrNameLst>
                                          <p:attrName>ppt_h</p:attrName>
                                        </p:attrNameLst>
                                      </p:cBhvr>
                                      <p:tavLst>
                                        <p:tav tm="0">
                                          <p:val>
                                            <p:fltVal val="0"/>
                                          </p:val>
                                        </p:tav>
                                        <p:tav tm="100000">
                                          <p:val>
                                            <p:strVal val="#ppt_h"/>
                                          </p:val>
                                        </p:tav>
                                      </p:tavLst>
                                    </p:anim>
                                    <p:animEffect transition="in" filter="fade">
                                      <p:cBhvr>
                                        <p:cTn id="38" dur="500"/>
                                        <p:tgtEl>
                                          <p:spTgt spid="14"/>
                                        </p:tgtEl>
                                      </p:cBhvr>
                                    </p:animEffect>
                                  </p:childTnLst>
                                </p:cTn>
                              </p:par>
                            </p:childTnLst>
                          </p:cTn>
                        </p:par>
                        <p:par>
                          <p:cTn id="39" fill="hold">
                            <p:stCondLst>
                              <p:cond delay="2000"/>
                            </p:stCondLst>
                            <p:childTnLst>
                              <p:par>
                                <p:cTn id="40" presetID="53" presetClass="entr" presetSubtype="16" fill="hold" grpId="0" nodeType="afterEffect">
                                  <p:stCondLst>
                                    <p:cond delay="0"/>
                                  </p:stCondLst>
                                  <p:iterate type="lt">
                                    <p:tmPct val="10000"/>
                                  </p:iterate>
                                  <p:childTnLst>
                                    <p:set>
                                      <p:cBhvr>
                                        <p:cTn id="41" dur="1" fill="hold">
                                          <p:stCondLst>
                                            <p:cond delay="0"/>
                                          </p:stCondLst>
                                        </p:cTn>
                                        <p:tgtEl>
                                          <p:spTgt spid="19"/>
                                        </p:tgtEl>
                                        <p:attrNameLst>
                                          <p:attrName>style.visibility</p:attrName>
                                        </p:attrNameLst>
                                      </p:cBhvr>
                                      <p:to>
                                        <p:strVal val="visible"/>
                                      </p:to>
                                    </p:set>
                                    <p:anim calcmode="lin" valueType="num">
                                      <p:cBhvr>
                                        <p:cTn id="42" dur="250" fill="hold"/>
                                        <p:tgtEl>
                                          <p:spTgt spid="19"/>
                                        </p:tgtEl>
                                        <p:attrNameLst>
                                          <p:attrName>ppt_w</p:attrName>
                                        </p:attrNameLst>
                                      </p:cBhvr>
                                      <p:tavLst>
                                        <p:tav tm="0">
                                          <p:val>
                                            <p:fltVal val="0"/>
                                          </p:val>
                                        </p:tav>
                                        <p:tav tm="100000">
                                          <p:val>
                                            <p:strVal val="#ppt_w"/>
                                          </p:val>
                                        </p:tav>
                                      </p:tavLst>
                                    </p:anim>
                                    <p:anim calcmode="lin" valueType="num">
                                      <p:cBhvr>
                                        <p:cTn id="43" dur="250" fill="hold"/>
                                        <p:tgtEl>
                                          <p:spTgt spid="19"/>
                                        </p:tgtEl>
                                        <p:attrNameLst>
                                          <p:attrName>ppt_h</p:attrName>
                                        </p:attrNameLst>
                                      </p:cBhvr>
                                      <p:tavLst>
                                        <p:tav tm="0">
                                          <p:val>
                                            <p:fltVal val="0"/>
                                          </p:val>
                                        </p:tav>
                                        <p:tav tm="100000">
                                          <p:val>
                                            <p:strVal val="#ppt_h"/>
                                          </p:val>
                                        </p:tav>
                                      </p:tavLst>
                                    </p:anim>
                                    <p:animEffect transition="in" filter="fade">
                                      <p:cBhvr>
                                        <p:cTn id="44" dur="2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p:bldP spid="10" grpId="0"/>
      <p:bldP spid="13" grpId="0" animBg="1"/>
      <p:bldP spid="14" grpId="0"/>
      <p:bldP spid="19"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88923" y="246423"/>
            <a:ext cx="4103077" cy="675011"/>
          </a:xfrm>
          <a:prstGeom prst="rect">
            <a:avLst/>
          </a:prstGeom>
        </p:spPr>
      </p:pic>
      <p:cxnSp>
        <p:nvCxnSpPr>
          <p:cNvPr id="3" name="直接连接符 2"/>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060287" y="353095"/>
            <a:ext cx="5262188" cy="461665"/>
          </a:xfrm>
          <a:prstGeom prst="rect">
            <a:avLst/>
          </a:prstGeom>
        </p:spPr>
        <p:txBody>
          <a:bodyPr wrap="square">
            <a:spAutoFit/>
          </a:bodyPr>
          <a:lstStyle/>
          <a:p>
            <a:r>
              <a:rPr lang="zh-CN" altLang="en-US" sz="2400" b="1" dirty="0">
                <a:solidFill>
                  <a:schemeClr val="accent1"/>
                </a:solidFill>
                <a:latin typeface="微软雅黑" panose="020B0503020204020204" pitchFamily="34" charset="-122"/>
                <a:ea typeface="微软雅黑" panose="020B0503020204020204" pitchFamily="34" charset="-122"/>
              </a:rPr>
              <a:t>第三部分</a:t>
            </a:r>
            <a:r>
              <a:rPr lang="zh-CN" altLang="en-US" sz="2400" b="1" dirty="0" smtClean="0">
                <a:solidFill>
                  <a:schemeClr val="accent1"/>
                </a:solidFill>
                <a:latin typeface="微软雅黑" panose="020B0503020204020204" pitchFamily="34" charset="-122"/>
                <a:ea typeface="微软雅黑" panose="020B0503020204020204" pitchFamily="34" charset="-122"/>
              </a:rPr>
              <a:t>：分则</a:t>
            </a:r>
            <a:endParaRPr lang="zh-CN" altLang="en-US" sz="2400" b="1" dirty="0">
              <a:solidFill>
                <a:schemeClr val="accent1"/>
              </a:solidFill>
              <a:latin typeface="微软雅黑" panose="020B0503020204020204" pitchFamily="34" charset="-122"/>
              <a:ea typeface="微软雅黑" panose="020B0503020204020204" pitchFamily="34" charset="-122"/>
            </a:endParaRPr>
          </a:p>
        </p:txBody>
      </p:sp>
      <p:sp>
        <p:nvSpPr>
          <p:cNvPr id="5" name="Freeform 29"/>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6" name="矩形 5"/>
          <p:cNvSpPr>
            <a:spLocks noChangeAspect="1"/>
          </p:cNvSpPr>
          <p:nvPr/>
        </p:nvSpPr>
        <p:spPr>
          <a:xfrm>
            <a:off x="2803017" y="4270794"/>
            <a:ext cx="8883059" cy="2308324"/>
          </a:xfrm>
          <a:prstGeom prst="rect">
            <a:avLst/>
          </a:prstGeom>
          <a:solidFill>
            <a:schemeClr val="accent1"/>
          </a:solidFill>
          <a:ln>
            <a:noFill/>
          </a:ln>
          <a:effectLst>
            <a:outerShdw blurRad="889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253359" y="1743318"/>
            <a:ext cx="8647386" cy="2233011"/>
          </a:xfrm>
          <a:prstGeom prst="rect">
            <a:avLst/>
          </a:prstGeom>
          <a:solidFill>
            <a:schemeClr val="accent1"/>
          </a:solidFill>
          <a:ln>
            <a:noFill/>
          </a:ln>
          <a:effectLst>
            <a:outerShdw blurRad="889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9" name="矩形 8"/>
          <p:cNvSpPr/>
          <p:nvPr/>
        </p:nvSpPr>
        <p:spPr>
          <a:xfrm>
            <a:off x="3272181" y="1991625"/>
            <a:ext cx="4634602" cy="461665"/>
          </a:xfrm>
          <a:prstGeom prst="rect">
            <a:avLst/>
          </a:prstGeom>
        </p:spPr>
        <p:txBody>
          <a:bodyPr wrap="none">
            <a:spAutoFit/>
          </a:bodyPr>
          <a:lstStyle/>
          <a:p>
            <a:pPr algn="just"/>
            <a:r>
              <a:rPr lang="en-US" altLang="zh-CN" sz="2400" b="1" dirty="0" smtClean="0">
                <a:solidFill>
                  <a:schemeClr val="accent4">
                    <a:lumMod val="40000"/>
                    <a:lumOff val="60000"/>
                  </a:schemeClr>
                </a:solidFill>
                <a:latin typeface="微软雅黑" panose="020B0503020204020204" pitchFamily="34" charset="-122"/>
                <a:ea typeface="微软雅黑" panose="020B0503020204020204" pitchFamily="34" charset="-122"/>
              </a:rPr>
              <a:t>2018</a:t>
            </a:r>
            <a:r>
              <a:rPr lang="zh-CN" altLang="en-US" sz="2400" b="1" dirty="0">
                <a:solidFill>
                  <a:schemeClr val="accent4">
                    <a:lumMod val="40000"/>
                    <a:lumOff val="60000"/>
                  </a:schemeClr>
                </a:solidFill>
                <a:latin typeface="微软雅黑" panose="020B0503020204020204" pitchFamily="34" charset="-122"/>
                <a:ea typeface="微软雅黑" panose="020B0503020204020204" pitchFamily="34" charset="-122"/>
              </a:rPr>
              <a:t>年</a:t>
            </a:r>
            <a:r>
              <a:rPr lang="zh-CN" altLang="en-US" sz="2400" b="1" dirty="0" smtClean="0">
                <a:solidFill>
                  <a:schemeClr val="accent4">
                    <a:lumMod val="40000"/>
                    <a:lumOff val="60000"/>
                  </a:schemeClr>
                </a:solidFill>
                <a:latin typeface="微软雅黑" panose="020B0503020204020204" pitchFamily="34" charset="-122"/>
                <a:ea typeface="微软雅黑" panose="020B0503020204020204" pitchFamily="34" charset="-122"/>
              </a:rPr>
              <a:t>条例新增第一百一十五条</a:t>
            </a:r>
            <a:endParaRPr lang="zh-CN" altLang="en-US" sz="2400" b="1" dirty="0">
              <a:solidFill>
                <a:schemeClr val="accent4">
                  <a:lumMod val="40000"/>
                  <a:lumOff val="60000"/>
                </a:schemeClr>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674377" y="2433711"/>
            <a:ext cx="7162191" cy="343171"/>
          </a:xfrm>
          <a:prstGeom prst="rect">
            <a:avLst/>
          </a:prstGeom>
          <a:ln>
            <a:noFill/>
          </a:ln>
        </p:spPr>
        <p:txBody>
          <a:bodyPr wrap="square">
            <a:spAutoFit/>
          </a:bodyPr>
          <a:lstStyle>
            <a:defPPr>
              <a:defRPr lang="zh-CN"/>
            </a:defPPr>
            <a:lvl1pPr>
              <a:lnSpc>
                <a:spcPct val="150000"/>
              </a:lnSpc>
              <a:spcAft>
                <a:spcPts val="2000"/>
              </a:spcAft>
              <a:defRPr sz="1600">
                <a:solidFill>
                  <a:srgbClr val="591300"/>
                </a:solidFill>
                <a:latin typeface="微软雅黑" panose="020B0503020204020204" pitchFamily="34" charset="-122"/>
                <a:ea typeface="微软雅黑" panose="020B0503020204020204" pitchFamily="34" charset="-122"/>
              </a:defRPr>
            </a:lvl1pPr>
          </a:lstStyle>
          <a:p>
            <a:pPr>
              <a:lnSpc>
                <a:spcPts val="2100"/>
              </a:lnSpc>
            </a:pPr>
            <a:endParaRPr lang="zh-CN" altLang="en-US" dirty="0">
              <a:solidFill>
                <a:schemeClr val="bg1"/>
              </a:solidFill>
            </a:endParaRPr>
          </a:p>
        </p:txBody>
      </p:sp>
      <p:sp>
        <p:nvSpPr>
          <p:cNvPr id="13" name="任意多边形 12"/>
          <p:cNvSpPr/>
          <p:nvPr/>
        </p:nvSpPr>
        <p:spPr>
          <a:xfrm>
            <a:off x="2803017" y="4246760"/>
            <a:ext cx="863498" cy="2332358"/>
          </a:xfrm>
          <a:custGeom>
            <a:avLst/>
            <a:gdLst>
              <a:gd name="connsiteX0" fmla="*/ 0 w 863498"/>
              <a:gd name="connsiteY0" fmla="*/ 0 h 1965350"/>
              <a:gd name="connsiteX1" fmla="*/ 682193 w 863498"/>
              <a:gd name="connsiteY1" fmla="*/ 0 h 1965350"/>
              <a:gd name="connsiteX2" fmla="*/ 682193 w 863498"/>
              <a:gd name="connsiteY2" fmla="*/ 737416 h 1965350"/>
              <a:gd name="connsiteX3" fmla="*/ 863498 w 863498"/>
              <a:gd name="connsiteY3" fmla="*/ 982676 h 1965350"/>
              <a:gd name="connsiteX4" fmla="*/ 682193 w 863498"/>
              <a:gd name="connsiteY4" fmla="*/ 1227935 h 1965350"/>
              <a:gd name="connsiteX5" fmla="*/ 682193 w 863498"/>
              <a:gd name="connsiteY5" fmla="*/ 1965350 h 1965350"/>
              <a:gd name="connsiteX6" fmla="*/ 0 w 863498"/>
              <a:gd name="connsiteY6" fmla="*/ 1965350 h 1965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63498" h="1965350">
                <a:moveTo>
                  <a:pt x="0" y="0"/>
                </a:moveTo>
                <a:lnTo>
                  <a:pt x="682193" y="0"/>
                </a:lnTo>
                <a:lnTo>
                  <a:pt x="682193" y="737416"/>
                </a:lnTo>
                <a:lnTo>
                  <a:pt x="863498" y="982676"/>
                </a:lnTo>
                <a:lnTo>
                  <a:pt x="682193" y="1227935"/>
                </a:lnTo>
                <a:lnTo>
                  <a:pt x="682193" y="1965350"/>
                </a:lnTo>
                <a:lnTo>
                  <a:pt x="0" y="1965350"/>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792522" y="4705622"/>
            <a:ext cx="752130" cy="1200329"/>
          </a:xfrm>
          <a:prstGeom prst="rect">
            <a:avLst/>
          </a:prstGeom>
        </p:spPr>
        <p:txBody>
          <a:bodyPr wrap="none">
            <a:spAutoFit/>
          </a:bodyPr>
          <a:lstStyle/>
          <a:p>
            <a:pPr algn="ctr"/>
            <a:r>
              <a:rPr lang="zh-CN" altLang="en-US" sz="2400" b="1" dirty="0" smtClean="0">
                <a:solidFill>
                  <a:schemeClr val="bg1"/>
                </a:solidFill>
                <a:latin typeface="微软雅黑" panose="020B0503020204020204" pitchFamily="34" charset="-122"/>
                <a:ea typeface="微软雅黑" panose="020B0503020204020204" pitchFamily="34" charset="-122"/>
              </a:rPr>
              <a:t>第</a:t>
            </a:r>
            <a:endParaRPr lang="en-US" altLang="zh-CN" sz="2400" b="1" dirty="0" smtClean="0">
              <a:solidFill>
                <a:schemeClr val="bg1"/>
              </a:solidFill>
              <a:latin typeface="微软雅黑" panose="020B0503020204020204" pitchFamily="34" charset="-122"/>
              <a:ea typeface="微软雅黑" panose="020B0503020204020204" pitchFamily="34" charset="-122"/>
            </a:endParaRPr>
          </a:p>
          <a:p>
            <a:pPr algn="ctr"/>
            <a:r>
              <a:rPr lang="en-US" altLang="zh-CN" sz="2400" b="1" dirty="0" smtClean="0">
                <a:solidFill>
                  <a:schemeClr val="bg1"/>
                </a:solidFill>
                <a:latin typeface="微软雅黑" panose="020B0503020204020204" pitchFamily="34" charset="-122"/>
                <a:ea typeface="微软雅黑" panose="020B0503020204020204" pitchFamily="34" charset="-122"/>
              </a:rPr>
              <a:t>116</a:t>
            </a:r>
          </a:p>
          <a:p>
            <a:pPr algn="ctr"/>
            <a:r>
              <a:rPr lang="zh-CN" altLang="en-US" sz="2400" b="1" dirty="0" smtClean="0">
                <a:solidFill>
                  <a:schemeClr val="bg1"/>
                </a:solidFill>
                <a:latin typeface="微软雅黑" panose="020B0503020204020204" pitchFamily="34" charset="-122"/>
                <a:ea typeface="微软雅黑" panose="020B0503020204020204" pitchFamily="34" charset="-122"/>
              </a:rPr>
              <a:t>条</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3666515" y="4270794"/>
            <a:ext cx="7888391" cy="2306955"/>
          </a:xfrm>
          <a:prstGeom prst="rect">
            <a:avLst/>
          </a:prstGeom>
          <a:ln>
            <a:noFill/>
          </a:ln>
        </p:spPr>
        <p:txBody>
          <a:bodyPr wrap="square">
            <a:spAutoFit/>
          </a:bodyPr>
          <a:lstStyle>
            <a:defPPr>
              <a:defRPr lang="zh-CN"/>
            </a:defPPr>
            <a:lvl1pPr>
              <a:lnSpc>
                <a:spcPct val="150000"/>
              </a:lnSpc>
              <a:spcAft>
                <a:spcPts val="2000"/>
              </a:spcAft>
              <a:defRPr sz="1600">
                <a:solidFill>
                  <a:srgbClr val="591300"/>
                </a:solidFill>
                <a:latin typeface="微软雅黑" panose="020B0503020204020204" pitchFamily="34" charset="-122"/>
                <a:ea typeface="微软雅黑" panose="020B0503020204020204" pitchFamily="34" charset="-122"/>
              </a:defRPr>
            </a:lvl1pPr>
          </a:lstStyle>
          <a:p>
            <a:pPr indent="342900" algn="just">
              <a:spcBef>
                <a:spcPts val="0"/>
              </a:spcBef>
              <a:spcAft>
                <a:spcPts val="0"/>
              </a:spcAft>
            </a:pPr>
            <a:r>
              <a:rPr lang="zh-CN" altLang="en-US" sz="1200" b="1" dirty="0">
                <a:solidFill>
                  <a:schemeClr val="bg1"/>
                </a:solidFill>
                <a:latin typeface="微软雅黑" panose="020B0503020204020204" pitchFamily="34" charset="-122"/>
              </a:rPr>
              <a:t>有下列行为之一，对直接责任者和领导责任者，情节较重的，给予警告或者严重警告处分；情节严重的，给予撤销党内职务或者留党察看处分： </a:t>
            </a:r>
            <a:endParaRPr lang="zh-CN" altLang="en-US" sz="1200" b="1" dirty="0">
              <a:solidFill>
                <a:schemeClr val="bg1"/>
              </a:solidFill>
            </a:endParaRPr>
          </a:p>
          <a:p>
            <a:pPr indent="342900" algn="just">
              <a:spcBef>
                <a:spcPts val="0"/>
              </a:spcBef>
              <a:spcAft>
                <a:spcPts val="0"/>
              </a:spcAft>
            </a:pPr>
            <a:r>
              <a:rPr lang="zh-CN" altLang="en-US" sz="1200" b="1" dirty="0">
                <a:solidFill>
                  <a:schemeClr val="bg1"/>
                </a:solidFill>
                <a:latin typeface="微软雅黑" panose="020B0503020204020204" pitchFamily="34" charset="-122"/>
              </a:rPr>
              <a:t>（一）对涉及群众生产、生活等切身利益的问题依照政策或者有关规定能解决而不及时解决，庸懒无为、效率低下，造成不良影响的； </a:t>
            </a:r>
            <a:endParaRPr lang="zh-CN" altLang="en-US" sz="1200" b="1" dirty="0">
              <a:solidFill>
                <a:schemeClr val="bg1"/>
              </a:solidFill>
            </a:endParaRPr>
          </a:p>
          <a:p>
            <a:pPr indent="342900" algn="just">
              <a:spcBef>
                <a:spcPts val="0"/>
              </a:spcBef>
              <a:spcAft>
                <a:spcPts val="0"/>
              </a:spcAft>
            </a:pPr>
            <a:r>
              <a:rPr lang="zh-CN" altLang="en-US" sz="1200" b="1" dirty="0">
                <a:solidFill>
                  <a:schemeClr val="bg1"/>
                </a:solidFill>
                <a:latin typeface="微软雅黑" panose="020B0503020204020204" pitchFamily="34" charset="-122"/>
              </a:rPr>
              <a:t>（二）对符合政策的群众诉求消极应付、推诿扯皮，损害党群、干群关系的； </a:t>
            </a:r>
            <a:endParaRPr lang="zh-CN" altLang="en-US" sz="1200" b="1" dirty="0">
              <a:solidFill>
                <a:schemeClr val="bg1"/>
              </a:solidFill>
            </a:endParaRPr>
          </a:p>
          <a:p>
            <a:pPr indent="342900" algn="just">
              <a:spcBef>
                <a:spcPts val="0"/>
              </a:spcBef>
              <a:spcAft>
                <a:spcPts val="0"/>
              </a:spcAft>
            </a:pPr>
            <a:r>
              <a:rPr lang="zh-CN" altLang="en-US" sz="1200" b="1" dirty="0">
                <a:solidFill>
                  <a:schemeClr val="bg1"/>
                </a:solidFill>
                <a:latin typeface="微软雅黑" panose="020B0503020204020204" pitchFamily="34" charset="-122"/>
              </a:rPr>
              <a:t>（三）对待群众态度恶劣、简单粗暴，造成不良影响的； </a:t>
            </a:r>
            <a:endParaRPr lang="zh-CN" altLang="en-US" sz="1200" b="1" dirty="0">
              <a:solidFill>
                <a:schemeClr val="bg1"/>
              </a:solidFill>
            </a:endParaRPr>
          </a:p>
          <a:p>
            <a:pPr indent="342900" algn="just">
              <a:spcBef>
                <a:spcPts val="0"/>
              </a:spcBef>
              <a:spcAft>
                <a:spcPts val="0"/>
              </a:spcAft>
            </a:pPr>
            <a:r>
              <a:rPr lang="zh-CN" altLang="en-US" sz="1200" b="1" dirty="0">
                <a:solidFill>
                  <a:schemeClr val="bg1"/>
                </a:solidFill>
                <a:latin typeface="微软雅黑" panose="020B0503020204020204" pitchFamily="34" charset="-122"/>
              </a:rPr>
              <a:t>（四）弄虚作假，欺上瞒下，损害群众利益的； </a:t>
            </a:r>
            <a:endParaRPr lang="zh-CN" altLang="en-US" sz="1200" b="1" dirty="0">
              <a:solidFill>
                <a:schemeClr val="bg1"/>
              </a:solidFill>
            </a:endParaRPr>
          </a:p>
          <a:p>
            <a:pPr indent="342900" algn="just">
              <a:spcBef>
                <a:spcPts val="0"/>
              </a:spcBef>
              <a:spcAft>
                <a:spcPts val="0"/>
              </a:spcAft>
            </a:pPr>
            <a:r>
              <a:rPr lang="zh-CN" altLang="en-US" sz="1200" b="1" dirty="0">
                <a:solidFill>
                  <a:srgbClr val="FFC000"/>
                </a:solidFill>
                <a:latin typeface="微软雅黑" panose="020B0503020204020204" pitchFamily="34" charset="-122"/>
              </a:rPr>
              <a:t>（五）有其他不作为、乱作为等损害群众利益行为的。 </a:t>
            </a:r>
            <a:endParaRPr lang="zh-CN" altLang="en-US" sz="1200" b="1" dirty="0">
              <a:solidFill>
                <a:srgbClr val="FFC000"/>
              </a:solidFill>
              <a:effectLst/>
            </a:endParaRPr>
          </a:p>
        </p:txBody>
      </p:sp>
      <p:sp>
        <p:nvSpPr>
          <p:cNvPr id="7" name="TextBox 6"/>
          <p:cNvSpPr txBox="1"/>
          <p:nvPr/>
        </p:nvSpPr>
        <p:spPr>
          <a:xfrm>
            <a:off x="1388578" y="2605296"/>
            <a:ext cx="8401808" cy="923330"/>
          </a:xfrm>
          <a:prstGeom prst="rect">
            <a:avLst/>
          </a:prstGeom>
          <a:noFill/>
        </p:spPr>
        <p:txBody>
          <a:bodyPr wrap="square" rtlCol="0">
            <a:spAutoFit/>
          </a:bodyPr>
          <a:lstStyle/>
          <a:p>
            <a:pPr algn="just"/>
            <a:r>
              <a:rPr lang="zh-CN" altLang="en-US" b="1" dirty="0">
                <a:solidFill>
                  <a:schemeClr val="bg1"/>
                </a:solidFill>
                <a:latin typeface="微软雅黑" panose="020B0503020204020204" pitchFamily="34" charset="-122"/>
                <a:ea typeface="微软雅黑" panose="020B0503020204020204" pitchFamily="34" charset="-122"/>
              </a:rPr>
              <a:t>利用宗族或者黑恶势力等欺压群众，或者纵容涉黑涉恶活动、为黑恶势力充当“保护伞”的，给予撤销党内职务或者留党察看处分；情节严重的，给予开除党籍处分。 </a:t>
            </a:r>
            <a:endParaRPr lang="zh-CN" altLang="en-US" b="1" dirty="0">
              <a:solidFill>
                <a:srgbClr val="FFC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53" presetClass="entr" presetSubtype="16" fill="hold" grpId="0" nodeType="withEffect">
                                  <p:stCondLst>
                                    <p:cond delay="60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childTnLst>
                          </p:cTn>
                        </p:par>
                        <p:par>
                          <p:cTn id="15" fill="hold">
                            <p:stCondLst>
                              <p:cond delay="500"/>
                            </p:stCondLst>
                            <p:childTnLst>
                              <p:par>
                                <p:cTn id="16" presetID="23" presetClass="entr" presetSubtype="36"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p:cTn id="18" dur="750" fill="hold"/>
                                        <p:tgtEl>
                                          <p:spTgt spid="9"/>
                                        </p:tgtEl>
                                        <p:attrNameLst>
                                          <p:attrName>ppt_w</p:attrName>
                                        </p:attrNameLst>
                                      </p:cBhvr>
                                      <p:tavLst>
                                        <p:tav tm="0">
                                          <p:val>
                                            <p:strVal val="(6*min(max(#ppt_w*#ppt_h,.3),1)-7.4)/-.7*#ppt_w"/>
                                          </p:val>
                                        </p:tav>
                                        <p:tav tm="100000">
                                          <p:val>
                                            <p:strVal val="#ppt_w"/>
                                          </p:val>
                                        </p:tav>
                                      </p:tavLst>
                                    </p:anim>
                                    <p:anim calcmode="lin" valueType="num">
                                      <p:cBhvr>
                                        <p:cTn id="19" dur="750" fill="hold"/>
                                        <p:tgtEl>
                                          <p:spTgt spid="9"/>
                                        </p:tgtEl>
                                        <p:attrNameLst>
                                          <p:attrName>ppt_h</p:attrName>
                                        </p:attrNameLst>
                                      </p:cBhvr>
                                      <p:tavLst>
                                        <p:tav tm="0">
                                          <p:val>
                                            <p:strVal val="(6*min(max(#ppt_w*#ppt_h,.3),1)-7.4)/-.7*#ppt_h"/>
                                          </p:val>
                                        </p:tav>
                                        <p:tav tm="100000">
                                          <p:val>
                                            <p:strVal val="#ppt_h"/>
                                          </p:val>
                                        </p:tav>
                                      </p:tavLst>
                                    </p:anim>
                                    <p:anim calcmode="lin" valueType="num">
                                      <p:cBhvr>
                                        <p:cTn id="20" dur="750" fill="hold"/>
                                        <p:tgtEl>
                                          <p:spTgt spid="9"/>
                                        </p:tgtEl>
                                        <p:attrNameLst>
                                          <p:attrName>ppt_x</p:attrName>
                                        </p:attrNameLst>
                                      </p:cBhvr>
                                      <p:tavLst>
                                        <p:tav tm="0">
                                          <p:val>
                                            <p:fltVal val="0.5"/>
                                          </p:val>
                                        </p:tav>
                                        <p:tav tm="100000">
                                          <p:val>
                                            <p:strVal val="#ppt_x"/>
                                          </p:val>
                                        </p:tav>
                                      </p:tavLst>
                                    </p:anim>
                                    <p:anim calcmode="lin" valueType="num">
                                      <p:cBhvr>
                                        <p:cTn id="21" dur="750" fill="hold"/>
                                        <p:tgtEl>
                                          <p:spTgt spid="9"/>
                                        </p:tgtEl>
                                        <p:attrNameLst>
                                          <p:attrName>ppt_y</p:attrName>
                                        </p:attrNameLst>
                                      </p:cBhvr>
                                      <p:tavLst>
                                        <p:tav tm="0">
                                          <p:val>
                                            <p:strVal val="1+(6*min(max(#ppt_w*#ppt_h,.3),1)-7.4)/-.7*#ppt_h/2"/>
                                          </p:val>
                                        </p:tav>
                                        <p:tav tm="100000">
                                          <p:val>
                                            <p:strVal val="#ppt_y"/>
                                          </p:val>
                                        </p:tav>
                                      </p:tavLst>
                                    </p:anim>
                                  </p:childTnLst>
                                </p:cTn>
                              </p:par>
                            </p:childTnLst>
                          </p:cTn>
                        </p:par>
                        <p:par>
                          <p:cTn id="22" fill="hold">
                            <p:stCondLst>
                              <p:cond delay="1500"/>
                            </p:stCondLst>
                            <p:childTnLst>
                              <p:par>
                                <p:cTn id="23" presetID="53" presetClass="entr" presetSubtype="16" fill="hold" grpId="0" nodeType="afterEffect" nodePh="1">
                                  <p:stCondLst>
                                    <p:cond delay="0"/>
                                  </p:stCondLst>
                                  <p:endCondLst>
                                    <p:cond evt="begin" delay="0">
                                      <p:tn val="23"/>
                                    </p:cond>
                                  </p:endCondLst>
                                  <p:iterate type="lt">
                                    <p:tmPct val="10000"/>
                                  </p:iterate>
                                  <p:childTnLst>
                                    <p:set>
                                      <p:cBhvr>
                                        <p:cTn id="24" dur="1" fill="hold">
                                          <p:stCondLst>
                                            <p:cond delay="0"/>
                                          </p:stCondLst>
                                        </p:cTn>
                                        <p:tgtEl>
                                          <p:spTgt spid="10"/>
                                        </p:tgtEl>
                                        <p:attrNameLst>
                                          <p:attrName>style.visibility</p:attrName>
                                        </p:attrNameLst>
                                      </p:cBhvr>
                                      <p:to>
                                        <p:strVal val="visible"/>
                                      </p:to>
                                    </p:set>
                                    <p:anim calcmode="lin" valueType="num">
                                      <p:cBhvr>
                                        <p:cTn id="25" dur="250" fill="hold"/>
                                        <p:tgtEl>
                                          <p:spTgt spid="10"/>
                                        </p:tgtEl>
                                        <p:attrNameLst>
                                          <p:attrName>ppt_w</p:attrName>
                                        </p:attrNameLst>
                                      </p:cBhvr>
                                      <p:tavLst>
                                        <p:tav tm="0">
                                          <p:val>
                                            <p:fltVal val="0"/>
                                          </p:val>
                                        </p:tav>
                                        <p:tav tm="100000">
                                          <p:val>
                                            <p:strVal val="#ppt_w"/>
                                          </p:val>
                                        </p:tav>
                                      </p:tavLst>
                                    </p:anim>
                                    <p:anim calcmode="lin" valueType="num">
                                      <p:cBhvr>
                                        <p:cTn id="26" dur="250" fill="hold"/>
                                        <p:tgtEl>
                                          <p:spTgt spid="10"/>
                                        </p:tgtEl>
                                        <p:attrNameLst>
                                          <p:attrName>ppt_h</p:attrName>
                                        </p:attrNameLst>
                                      </p:cBhvr>
                                      <p:tavLst>
                                        <p:tav tm="0">
                                          <p:val>
                                            <p:fltVal val="0"/>
                                          </p:val>
                                        </p:tav>
                                        <p:tav tm="100000">
                                          <p:val>
                                            <p:strVal val="#ppt_h"/>
                                          </p:val>
                                        </p:tav>
                                      </p:tavLst>
                                    </p:anim>
                                    <p:animEffect transition="in" filter="fade">
                                      <p:cBhvr>
                                        <p:cTn id="27" dur="250"/>
                                        <p:tgtEl>
                                          <p:spTgt spid="10"/>
                                        </p:tgtEl>
                                      </p:cBhvr>
                                    </p:animEffect>
                                  </p:childTnLst>
                                </p:cTn>
                              </p:par>
                            </p:childTnLst>
                          </p:cTn>
                        </p:par>
                        <p:par>
                          <p:cTn id="28" fill="hold">
                            <p:stCondLst>
                              <p:cond delay="1000"/>
                            </p:stCondLst>
                            <p:childTnLst>
                              <p:par>
                                <p:cTn id="29" presetID="12" presetClass="entr" presetSubtype="8"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p:tgtEl>
                                          <p:spTgt spid="13"/>
                                        </p:tgtEl>
                                        <p:attrNameLst>
                                          <p:attrName>ppt_x</p:attrName>
                                        </p:attrNameLst>
                                      </p:cBhvr>
                                      <p:tavLst>
                                        <p:tav tm="0">
                                          <p:val>
                                            <p:strVal val="#ppt_x-#ppt_w*1.125000"/>
                                          </p:val>
                                        </p:tav>
                                        <p:tav tm="100000">
                                          <p:val>
                                            <p:strVal val="#ppt_x"/>
                                          </p:val>
                                        </p:tav>
                                      </p:tavLst>
                                    </p:anim>
                                    <p:animEffect transition="in" filter="wipe(right)">
                                      <p:cBhvr>
                                        <p:cTn id="32" dur="500"/>
                                        <p:tgtEl>
                                          <p:spTgt spid="13"/>
                                        </p:tgtEl>
                                      </p:cBhvr>
                                    </p:animEffect>
                                  </p:childTnLst>
                                </p:cTn>
                              </p:par>
                            </p:childTnLst>
                          </p:cTn>
                        </p:par>
                        <p:par>
                          <p:cTn id="33" fill="hold">
                            <p:stCondLst>
                              <p:cond delay="1500"/>
                            </p:stCondLst>
                            <p:childTnLst>
                              <p:par>
                                <p:cTn id="34" presetID="53" presetClass="entr" presetSubtype="16"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p:cTn id="36" dur="500" fill="hold"/>
                                        <p:tgtEl>
                                          <p:spTgt spid="14"/>
                                        </p:tgtEl>
                                        <p:attrNameLst>
                                          <p:attrName>ppt_w</p:attrName>
                                        </p:attrNameLst>
                                      </p:cBhvr>
                                      <p:tavLst>
                                        <p:tav tm="0">
                                          <p:val>
                                            <p:fltVal val="0"/>
                                          </p:val>
                                        </p:tav>
                                        <p:tav tm="100000">
                                          <p:val>
                                            <p:strVal val="#ppt_w"/>
                                          </p:val>
                                        </p:tav>
                                      </p:tavLst>
                                    </p:anim>
                                    <p:anim calcmode="lin" valueType="num">
                                      <p:cBhvr>
                                        <p:cTn id="37" dur="500" fill="hold"/>
                                        <p:tgtEl>
                                          <p:spTgt spid="14"/>
                                        </p:tgtEl>
                                        <p:attrNameLst>
                                          <p:attrName>ppt_h</p:attrName>
                                        </p:attrNameLst>
                                      </p:cBhvr>
                                      <p:tavLst>
                                        <p:tav tm="0">
                                          <p:val>
                                            <p:fltVal val="0"/>
                                          </p:val>
                                        </p:tav>
                                        <p:tav tm="100000">
                                          <p:val>
                                            <p:strVal val="#ppt_h"/>
                                          </p:val>
                                        </p:tav>
                                      </p:tavLst>
                                    </p:anim>
                                    <p:animEffect transition="in" filter="fade">
                                      <p:cBhvr>
                                        <p:cTn id="38" dur="500"/>
                                        <p:tgtEl>
                                          <p:spTgt spid="14"/>
                                        </p:tgtEl>
                                      </p:cBhvr>
                                    </p:animEffect>
                                  </p:childTnLst>
                                </p:cTn>
                              </p:par>
                            </p:childTnLst>
                          </p:cTn>
                        </p:par>
                        <p:par>
                          <p:cTn id="39" fill="hold">
                            <p:stCondLst>
                              <p:cond delay="2000"/>
                            </p:stCondLst>
                            <p:childTnLst>
                              <p:par>
                                <p:cTn id="40" presetID="53" presetClass="entr" presetSubtype="16" fill="hold" grpId="0" nodeType="afterEffect">
                                  <p:stCondLst>
                                    <p:cond delay="0"/>
                                  </p:stCondLst>
                                  <p:iterate type="lt">
                                    <p:tmPct val="10000"/>
                                  </p:iterate>
                                  <p:childTnLst>
                                    <p:set>
                                      <p:cBhvr>
                                        <p:cTn id="41" dur="1" fill="hold">
                                          <p:stCondLst>
                                            <p:cond delay="0"/>
                                          </p:stCondLst>
                                        </p:cTn>
                                        <p:tgtEl>
                                          <p:spTgt spid="19"/>
                                        </p:tgtEl>
                                        <p:attrNameLst>
                                          <p:attrName>style.visibility</p:attrName>
                                        </p:attrNameLst>
                                      </p:cBhvr>
                                      <p:to>
                                        <p:strVal val="visible"/>
                                      </p:to>
                                    </p:set>
                                    <p:anim calcmode="lin" valueType="num">
                                      <p:cBhvr>
                                        <p:cTn id="42" dur="250" fill="hold"/>
                                        <p:tgtEl>
                                          <p:spTgt spid="19"/>
                                        </p:tgtEl>
                                        <p:attrNameLst>
                                          <p:attrName>ppt_w</p:attrName>
                                        </p:attrNameLst>
                                      </p:cBhvr>
                                      <p:tavLst>
                                        <p:tav tm="0">
                                          <p:val>
                                            <p:fltVal val="0"/>
                                          </p:val>
                                        </p:tav>
                                        <p:tav tm="100000">
                                          <p:val>
                                            <p:strVal val="#ppt_w"/>
                                          </p:val>
                                        </p:tav>
                                      </p:tavLst>
                                    </p:anim>
                                    <p:anim calcmode="lin" valueType="num">
                                      <p:cBhvr>
                                        <p:cTn id="43" dur="250" fill="hold"/>
                                        <p:tgtEl>
                                          <p:spTgt spid="19"/>
                                        </p:tgtEl>
                                        <p:attrNameLst>
                                          <p:attrName>ppt_h</p:attrName>
                                        </p:attrNameLst>
                                      </p:cBhvr>
                                      <p:tavLst>
                                        <p:tav tm="0">
                                          <p:val>
                                            <p:fltVal val="0"/>
                                          </p:val>
                                        </p:tav>
                                        <p:tav tm="100000">
                                          <p:val>
                                            <p:strVal val="#ppt_h"/>
                                          </p:val>
                                        </p:tav>
                                      </p:tavLst>
                                    </p:anim>
                                    <p:animEffect transition="in" filter="fade">
                                      <p:cBhvr>
                                        <p:cTn id="44" dur="2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p:bldP spid="10" grpId="0"/>
      <p:bldP spid="13" grpId="0" animBg="1"/>
      <p:bldP spid="14" grpId="0"/>
      <p:bldP spid="19"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88923" y="246423"/>
            <a:ext cx="4103077" cy="675011"/>
          </a:xfrm>
          <a:prstGeom prst="rect">
            <a:avLst/>
          </a:prstGeom>
        </p:spPr>
      </p:pic>
      <p:cxnSp>
        <p:nvCxnSpPr>
          <p:cNvPr id="3" name="直接连接符 2"/>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060287" y="353095"/>
            <a:ext cx="5262188" cy="461665"/>
          </a:xfrm>
          <a:prstGeom prst="rect">
            <a:avLst/>
          </a:prstGeom>
        </p:spPr>
        <p:txBody>
          <a:bodyPr wrap="square">
            <a:spAutoFit/>
          </a:bodyPr>
          <a:lstStyle/>
          <a:p>
            <a:r>
              <a:rPr lang="zh-CN" altLang="en-US" sz="2400" b="1" dirty="0" smtClean="0">
                <a:solidFill>
                  <a:schemeClr val="accent1"/>
                </a:solidFill>
                <a:latin typeface="微软雅黑" panose="020B0503020204020204" pitchFamily="34" charset="-122"/>
                <a:ea typeface="微软雅黑" panose="020B0503020204020204" pitchFamily="34" charset="-122"/>
              </a:rPr>
              <a:t>第三部分：分则</a:t>
            </a:r>
            <a:endParaRPr lang="zh-CN" altLang="en-US" sz="2400" b="1" dirty="0">
              <a:solidFill>
                <a:srgbClr val="C00000"/>
              </a:solidFill>
              <a:latin typeface="微软雅黑" panose="020B0503020204020204" pitchFamily="34" charset="-122"/>
              <a:ea typeface="微软雅黑" panose="020B0503020204020204" pitchFamily="34" charset="-122"/>
            </a:endParaRPr>
          </a:p>
        </p:txBody>
      </p:sp>
      <p:sp>
        <p:nvSpPr>
          <p:cNvPr id="5" name="Freeform 29"/>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8468" y="1422753"/>
            <a:ext cx="6108358" cy="4999904"/>
          </a:xfrm>
          <a:prstGeom prst="rect">
            <a:avLst/>
          </a:prstGeom>
        </p:spPr>
      </p:pic>
      <p:pic>
        <p:nvPicPr>
          <p:cNvPr id="7" name="图片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9944" y="1422753"/>
            <a:ext cx="6108358" cy="4999904"/>
          </a:xfrm>
          <a:prstGeom prst="rect">
            <a:avLst/>
          </a:prstGeom>
        </p:spPr>
      </p:pic>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78316" y="1444208"/>
            <a:ext cx="6108358" cy="4999904"/>
          </a:xfrm>
          <a:prstGeom prst="rect">
            <a:avLst/>
          </a:prstGeom>
        </p:spPr>
      </p:pic>
      <p:sp>
        <p:nvSpPr>
          <p:cNvPr id="10" name="矩形 9"/>
          <p:cNvSpPr/>
          <p:nvPr/>
        </p:nvSpPr>
        <p:spPr>
          <a:xfrm>
            <a:off x="7607933" y="3246013"/>
            <a:ext cx="3963956" cy="923330"/>
          </a:xfrm>
          <a:prstGeom prst="rect">
            <a:avLst/>
          </a:prstGeom>
        </p:spPr>
        <p:txBody>
          <a:bodyPr wrap="square">
            <a:spAutoFit/>
          </a:bodyPr>
          <a:lstStyle/>
          <a:p>
            <a:r>
              <a:rPr lang="zh-CN" altLang="en-US" sz="5400" b="1" dirty="0" smtClean="0">
                <a:solidFill>
                  <a:srgbClr val="BE0000"/>
                </a:solidFill>
                <a:effectLst>
                  <a:outerShdw blurRad="203200" dist="152400" dir="2700000" algn="tl" rotWithShape="0">
                    <a:prstClr val="black">
                      <a:alpha val="60000"/>
                    </a:prstClr>
                  </a:outerShdw>
                </a:effectLst>
                <a:latin typeface="微软雅黑" panose="020B0503020204020204" pitchFamily="34" charset="-122"/>
                <a:ea typeface="微软雅黑" panose="020B0503020204020204" pitchFamily="34" charset="-122"/>
              </a:rPr>
              <a:t>工作纪律</a:t>
            </a:r>
            <a:endParaRPr lang="zh-CN" altLang="en-US" sz="5400" b="1" dirty="0">
              <a:solidFill>
                <a:srgbClr val="BE0000"/>
              </a:solidFill>
              <a:effectLst>
                <a:outerShdw blurRad="203200" dist="152400" dir="2700000" algn="tl" rotWithShape="0">
                  <a:prstClr val="black">
                    <a:alpha val="60000"/>
                  </a:prstClr>
                </a:outerShdw>
              </a:effectLst>
              <a:latin typeface="微软雅黑" panose="020B0503020204020204" pitchFamily="34" charset="-122"/>
              <a:ea typeface="微软雅黑" panose="020B0503020204020204" pitchFamily="34" charset="-122"/>
            </a:endParaRPr>
          </a:p>
        </p:txBody>
      </p:sp>
      <p:sp>
        <p:nvSpPr>
          <p:cNvPr id="14" name="Freeform 29"/>
          <p:cNvSpPr/>
          <p:nvPr/>
        </p:nvSpPr>
        <p:spPr bwMode="auto">
          <a:xfrm>
            <a:off x="1852982" y="2290208"/>
            <a:ext cx="1622779" cy="1417470"/>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FC000"/>
              </a:gs>
              <a:gs pos="50000">
                <a:schemeClr val="bg1"/>
              </a:gs>
              <a:gs pos="50000">
                <a:srgbClr val="F2B800"/>
              </a:gs>
              <a:gs pos="100000">
                <a:srgbClr val="FFFF00"/>
              </a:gs>
            </a:gsLst>
            <a:lin ang="5400000" scaled="1"/>
          </a:gradFill>
          <a:ln>
            <a:noFill/>
          </a:ln>
          <a:effectLst>
            <a:outerShdw blurRad="152400" dist="152400" dir="2700000" algn="tl" rotWithShape="0">
              <a:prstClr val="black">
                <a:alpha val="60000"/>
              </a:prstClr>
            </a:outerShdw>
          </a:effectLst>
        </p:spPr>
        <p:txBody>
          <a:bodyPr vert="horz" wrap="square" lIns="91440" tIns="45720" rIns="91440" bIns="45720" numCol="1" anchor="t" anchorCtr="0" compatLnSpc="1"/>
          <a:lstStyle/>
          <a:p>
            <a:endParaRPr lang="zh-CN" altLang="en-US">
              <a:noFill/>
            </a:endParaRPr>
          </a:p>
        </p:txBody>
      </p:sp>
    </p:spTree>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7 -3.7037E-6 L 0.18997 -3.7037E-6 "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16"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fltVal val="0"/>
                                          </p:val>
                                        </p:tav>
                                        <p:tav tm="100000">
                                          <p:val>
                                            <p:strVal val="#ppt_w"/>
                                          </p:val>
                                        </p:tav>
                                      </p:tavLst>
                                    </p:anim>
                                    <p:anim calcmode="lin" valueType="num">
                                      <p:cBhvr>
                                        <p:cTn id="15" dur="500" fill="hold"/>
                                        <p:tgtEl>
                                          <p:spTgt spid="3"/>
                                        </p:tgtEl>
                                        <p:attrNameLst>
                                          <p:attrName>ppt_h</p:attrName>
                                        </p:attrNameLst>
                                      </p:cBhvr>
                                      <p:tavLst>
                                        <p:tav tm="0">
                                          <p:val>
                                            <p:fltVal val="0"/>
                                          </p:val>
                                        </p:tav>
                                        <p:tav tm="100000">
                                          <p:val>
                                            <p:strVal val="#ppt_h"/>
                                          </p:val>
                                        </p:tav>
                                      </p:tavLst>
                                    </p:anim>
                                    <p:animEffect transition="in" filter="fade">
                                      <p:cBhvr>
                                        <p:cTn id="16" dur="500"/>
                                        <p:tgtEl>
                                          <p:spTgt spid="3"/>
                                        </p:tgtEl>
                                      </p:cBhvr>
                                    </p:animEffect>
                                  </p:childTnLst>
                                </p:cTn>
                              </p:par>
                              <p:par>
                                <p:cTn id="17" presetID="35" presetClass="path" presetSubtype="0" accel="50000" decel="50000" fill="hold" nodeType="withEffect">
                                  <p:stCondLst>
                                    <p:cond delay="0"/>
                                  </p:stCondLst>
                                  <p:childTnLst>
                                    <p:animMotion origin="layout" path="M 0 -3.7037E-6 L -0.41185 -3.7037E-6 " pathEditMode="relative" rAng="0" ptsTypes="AA">
                                      <p:cBhvr>
                                        <p:cTn id="18" dur="1000" spd="-100000" fill="hold"/>
                                        <p:tgtEl>
                                          <p:spTgt spid="3"/>
                                        </p:tgtEl>
                                        <p:attrNameLst>
                                          <p:attrName>ppt_x</p:attrName>
                                          <p:attrName>ppt_y</p:attrName>
                                        </p:attrNameLst>
                                      </p:cBhvr>
                                      <p:rCtr x="-20599" y="0"/>
                                    </p:animMotion>
                                  </p:childTnLst>
                                </p:cTn>
                              </p:par>
                            </p:childTnLst>
                          </p:cTn>
                        </p:par>
                        <p:par>
                          <p:cTn id="19" fill="hold">
                            <p:stCondLst>
                              <p:cond delay="500"/>
                            </p:stCondLst>
                            <p:childTnLst>
                              <p:par>
                                <p:cTn id="20" presetID="53" presetClass="entr" presetSubtype="16"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250" fill="hold"/>
                                        <p:tgtEl>
                                          <p:spTgt spid="5"/>
                                        </p:tgtEl>
                                        <p:attrNameLst>
                                          <p:attrName>ppt_w</p:attrName>
                                        </p:attrNameLst>
                                      </p:cBhvr>
                                      <p:tavLst>
                                        <p:tav tm="0">
                                          <p:val>
                                            <p:fltVal val="0"/>
                                          </p:val>
                                        </p:tav>
                                        <p:tav tm="100000">
                                          <p:val>
                                            <p:strVal val="#ppt_w"/>
                                          </p:val>
                                        </p:tav>
                                      </p:tavLst>
                                    </p:anim>
                                    <p:anim calcmode="lin" valueType="num">
                                      <p:cBhvr>
                                        <p:cTn id="23" dur="250" fill="hold"/>
                                        <p:tgtEl>
                                          <p:spTgt spid="5"/>
                                        </p:tgtEl>
                                        <p:attrNameLst>
                                          <p:attrName>ppt_h</p:attrName>
                                        </p:attrNameLst>
                                      </p:cBhvr>
                                      <p:tavLst>
                                        <p:tav tm="0">
                                          <p:val>
                                            <p:fltVal val="0"/>
                                          </p:val>
                                        </p:tav>
                                        <p:tav tm="100000">
                                          <p:val>
                                            <p:strVal val="#ppt_h"/>
                                          </p:val>
                                        </p:tav>
                                      </p:tavLst>
                                    </p:anim>
                                    <p:animEffect transition="in" filter="fade">
                                      <p:cBhvr>
                                        <p:cTn id="24" dur="250"/>
                                        <p:tgtEl>
                                          <p:spTgt spid="5"/>
                                        </p:tgtEl>
                                      </p:cBhvr>
                                    </p:animEffect>
                                  </p:childTnLst>
                                </p:cTn>
                              </p:par>
                              <p:par>
                                <p:cTn id="25" presetID="6" presetClass="emph" presetSubtype="0" decel="100000" fill="hold" grpId="1" nodeType="withEffect">
                                  <p:stCondLst>
                                    <p:cond delay="200"/>
                                  </p:stCondLst>
                                  <p:childTnLst>
                                    <p:animScale>
                                      <p:cBhvr>
                                        <p:cTn id="26" dur="250" fill="hold"/>
                                        <p:tgtEl>
                                          <p:spTgt spid="5"/>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5"/>
                                        </p:tgtEl>
                                      </p:cBhvr>
                                      <p:by x="83000" y="83000"/>
                                    </p:animScale>
                                  </p:childTnLst>
                                </p:cTn>
                              </p:par>
                            </p:childTnLst>
                          </p:cTn>
                        </p:par>
                        <p:par>
                          <p:cTn id="29" fill="hold">
                            <p:stCondLst>
                              <p:cond delay="1000"/>
                            </p:stCondLst>
                            <p:childTnLst>
                              <p:par>
                                <p:cTn id="30" presetID="53" presetClass="entr" presetSubtype="16" fill="hold" grpId="0" nodeType="after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p:cTn id="32" dur="500" fill="hold"/>
                                        <p:tgtEl>
                                          <p:spTgt spid="4"/>
                                        </p:tgtEl>
                                        <p:attrNameLst>
                                          <p:attrName>ppt_w</p:attrName>
                                        </p:attrNameLst>
                                      </p:cBhvr>
                                      <p:tavLst>
                                        <p:tav tm="0">
                                          <p:val>
                                            <p:fltVal val="0"/>
                                          </p:val>
                                        </p:tav>
                                        <p:tav tm="100000">
                                          <p:val>
                                            <p:strVal val="#ppt_w"/>
                                          </p:val>
                                        </p:tav>
                                      </p:tavLst>
                                    </p:anim>
                                    <p:anim calcmode="lin" valueType="num">
                                      <p:cBhvr>
                                        <p:cTn id="33" dur="500" fill="hold"/>
                                        <p:tgtEl>
                                          <p:spTgt spid="4"/>
                                        </p:tgtEl>
                                        <p:attrNameLst>
                                          <p:attrName>ppt_h</p:attrName>
                                        </p:attrNameLst>
                                      </p:cBhvr>
                                      <p:tavLst>
                                        <p:tav tm="0">
                                          <p:val>
                                            <p:fltVal val="0"/>
                                          </p:val>
                                        </p:tav>
                                        <p:tav tm="100000">
                                          <p:val>
                                            <p:strVal val="#ppt_h"/>
                                          </p:val>
                                        </p:tav>
                                      </p:tavLst>
                                    </p:anim>
                                    <p:animEffect transition="in" filter="fade">
                                      <p:cBhvr>
                                        <p:cTn id="34" dur="500"/>
                                        <p:tgtEl>
                                          <p:spTgt spid="4"/>
                                        </p:tgtEl>
                                      </p:cBhvr>
                                    </p:animEffect>
                                  </p:childTnLst>
                                </p:cTn>
                              </p:par>
                              <p:par>
                                <p:cTn id="35" presetID="35" presetClass="path" presetSubtype="0" accel="50000" decel="50000" fill="hold" grpId="1" nodeType="withEffect">
                                  <p:stCondLst>
                                    <p:cond delay="0"/>
                                  </p:stCondLst>
                                  <p:childTnLst>
                                    <p:animMotion origin="layout" path="M -4.375E-6 -3.7037E-6 L -0.30273 -3.7037E-6 " pathEditMode="relative" rAng="0" ptsTypes="AA">
                                      <p:cBhvr>
                                        <p:cTn id="36" dur="1000" spd="-100000" fill="hold"/>
                                        <p:tgtEl>
                                          <p:spTgt spid="4"/>
                                        </p:tgtEl>
                                        <p:attrNameLst>
                                          <p:attrName>ppt_x</p:attrName>
                                          <p:attrName>ppt_y</p:attrName>
                                        </p:attrNameLst>
                                      </p:cBhvr>
                                      <p:rCtr x="-15143" y="0"/>
                                    </p:animMotion>
                                  </p:childTnLst>
                                </p:cTn>
                              </p:par>
                            </p:childTnLst>
                          </p:cTn>
                        </p:par>
                        <p:par>
                          <p:cTn id="37" fill="hold">
                            <p:stCondLst>
                              <p:cond delay="1500"/>
                            </p:stCondLst>
                            <p:childTnLst>
                              <p:par>
                                <p:cTn id="38" presetID="53" presetClass="entr" presetSubtype="16" fill="hold" nodeType="afterEffect">
                                  <p:stCondLst>
                                    <p:cond delay="0"/>
                                  </p:stCondLst>
                                  <p:childTnLst>
                                    <p:set>
                                      <p:cBhvr>
                                        <p:cTn id="39" dur="1" fill="hold">
                                          <p:stCondLst>
                                            <p:cond delay="0"/>
                                          </p:stCondLst>
                                        </p:cTn>
                                        <p:tgtEl>
                                          <p:spTgt spid="6"/>
                                        </p:tgtEl>
                                        <p:attrNameLst>
                                          <p:attrName>style.visibility</p:attrName>
                                        </p:attrNameLst>
                                      </p:cBhvr>
                                      <p:to>
                                        <p:strVal val="visible"/>
                                      </p:to>
                                    </p:set>
                                    <p:anim calcmode="lin" valueType="num">
                                      <p:cBhvr>
                                        <p:cTn id="40" dur="500" fill="hold"/>
                                        <p:tgtEl>
                                          <p:spTgt spid="6"/>
                                        </p:tgtEl>
                                        <p:attrNameLst>
                                          <p:attrName>ppt_w</p:attrName>
                                        </p:attrNameLst>
                                      </p:cBhvr>
                                      <p:tavLst>
                                        <p:tav tm="0">
                                          <p:val>
                                            <p:fltVal val="0"/>
                                          </p:val>
                                        </p:tav>
                                        <p:tav tm="100000">
                                          <p:val>
                                            <p:strVal val="#ppt_w"/>
                                          </p:val>
                                        </p:tav>
                                      </p:tavLst>
                                    </p:anim>
                                    <p:anim calcmode="lin" valueType="num">
                                      <p:cBhvr>
                                        <p:cTn id="41" dur="500" fill="hold"/>
                                        <p:tgtEl>
                                          <p:spTgt spid="6"/>
                                        </p:tgtEl>
                                        <p:attrNameLst>
                                          <p:attrName>ppt_h</p:attrName>
                                        </p:attrNameLst>
                                      </p:cBhvr>
                                      <p:tavLst>
                                        <p:tav tm="0">
                                          <p:val>
                                            <p:fltVal val="0"/>
                                          </p:val>
                                        </p:tav>
                                        <p:tav tm="100000">
                                          <p:val>
                                            <p:strVal val="#ppt_h"/>
                                          </p:val>
                                        </p:tav>
                                      </p:tavLst>
                                    </p:anim>
                                    <p:animEffect transition="in" filter="fade">
                                      <p:cBhvr>
                                        <p:cTn id="42" dur="500"/>
                                        <p:tgtEl>
                                          <p:spTgt spid="6"/>
                                        </p:tgtEl>
                                      </p:cBhvr>
                                    </p:animEffect>
                                  </p:childTnLst>
                                </p:cTn>
                              </p:par>
                              <p:par>
                                <p:cTn id="43" presetID="35" presetClass="path" presetSubtype="0" accel="50000" decel="50000" fill="hold" nodeType="withEffect">
                                  <p:stCondLst>
                                    <p:cond delay="0"/>
                                  </p:stCondLst>
                                  <p:childTnLst>
                                    <p:animMotion origin="layout" path="M 1.45833E-6 -7.40741E-7 L 0.42526 -7.40741E-7 " pathEditMode="relative" rAng="0" ptsTypes="AA">
                                      <p:cBhvr>
                                        <p:cTn id="44" dur="1000" spd="-100000" fill="hold"/>
                                        <p:tgtEl>
                                          <p:spTgt spid="6"/>
                                        </p:tgtEl>
                                        <p:attrNameLst>
                                          <p:attrName>ppt_x</p:attrName>
                                          <p:attrName>ppt_y</p:attrName>
                                        </p:attrNameLst>
                                      </p:cBhvr>
                                      <p:rCtr x="21263" y="0"/>
                                    </p:animMotion>
                                  </p:childTnLst>
                                </p:cTn>
                              </p:par>
                              <p:par>
                                <p:cTn id="45" presetID="53" presetClass="entr" presetSubtype="16" fill="hold" nodeType="withEffect">
                                  <p:stCondLst>
                                    <p:cond delay="300"/>
                                  </p:stCondLst>
                                  <p:childTnLst>
                                    <p:set>
                                      <p:cBhvr>
                                        <p:cTn id="46" dur="1" fill="hold">
                                          <p:stCondLst>
                                            <p:cond delay="0"/>
                                          </p:stCondLst>
                                        </p:cTn>
                                        <p:tgtEl>
                                          <p:spTgt spid="7"/>
                                        </p:tgtEl>
                                        <p:attrNameLst>
                                          <p:attrName>style.visibility</p:attrName>
                                        </p:attrNameLst>
                                      </p:cBhvr>
                                      <p:to>
                                        <p:strVal val="visible"/>
                                      </p:to>
                                    </p:set>
                                    <p:anim calcmode="lin" valueType="num">
                                      <p:cBhvr>
                                        <p:cTn id="47" dur="500" fill="hold"/>
                                        <p:tgtEl>
                                          <p:spTgt spid="7"/>
                                        </p:tgtEl>
                                        <p:attrNameLst>
                                          <p:attrName>ppt_w</p:attrName>
                                        </p:attrNameLst>
                                      </p:cBhvr>
                                      <p:tavLst>
                                        <p:tav tm="0">
                                          <p:val>
                                            <p:fltVal val="0"/>
                                          </p:val>
                                        </p:tav>
                                        <p:tav tm="100000">
                                          <p:val>
                                            <p:strVal val="#ppt_w"/>
                                          </p:val>
                                        </p:tav>
                                      </p:tavLst>
                                    </p:anim>
                                    <p:anim calcmode="lin" valueType="num">
                                      <p:cBhvr>
                                        <p:cTn id="48" dur="500" fill="hold"/>
                                        <p:tgtEl>
                                          <p:spTgt spid="7"/>
                                        </p:tgtEl>
                                        <p:attrNameLst>
                                          <p:attrName>ppt_h</p:attrName>
                                        </p:attrNameLst>
                                      </p:cBhvr>
                                      <p:tavLst>
                                        <p:tav tm="0">
                                          <p:val>
                                            <p:fltVal val="0"/>
                                          </p:val>
                                        </p:tav>
                                        <p:tav tm="100000">
                                          <p:val>
                                            <p:strVal val="#ppt_h"/>
                                          </p:val>
                                        </p:tav>
                                      </p:tavLst>
                                    </p:anim>
                                    <p:animEffect transition="in" filter="fade">
                                      <p:cBhvr>
                                        <p:cTn id="49" dur="500"/>
                                        <p:tgtEl>
                                          <p:spTgt spid="7"/>
                                        </p:tgtEl>
                                      </p:cBhvr>
                                    </p:animEffect>
                                  </p:childTnLst>
                                </p:cTn>
                              </p:par>
                              <p:par>
                                <p:cTn id="50" presetID="35" presetClass="path" presetSubtype="0" accel="50000" decel="50000" fill="hold" nodeType="withEffect">
                                  <p:stCondLst>
                                    <p:cond delay="300"/>
                                  </p:stCondLst>
                                  <p:childTnLst>
                                    <p:animMotion origin="layout" path="M 1.45833E-6 -7.40741E-7 L 0.42526 -7.40741E-7 " pathEditMode="relative" rAng="0" ptsTypes="AA">
                                      <p:cBhvr>
                                        <p:cTn id="51" dur="1000" spd="-100000" fill="hold"/>
                                        <p:tgtEl>
                                          <p:spTgt spid="7"/>
                                        </p:tgtEl>
                                        <p:attrNameLst>
                                          <p:attrName>ppt_x</p:attrName>
                                          <p:attrName>ppt_y</p:attrName>
                                        </p:attrNameLst>
                                      </p:cBhvr>
                                      <p:rCtr x="21263" y="0"/>
                                    </p:animMotion>
                                  </p:childTnLst>
                                </p:cTn>
                              </p:par>
                              <p:par>
                                <p:cTn id="52" presetID="53" presetClass="entr" presetSubtype="16" fill="hold" nodeType="withEffect">
                                  <p:stCondLst>
                                    <p:cond delay="600"/>
                                  </p:stCondLst>
                                  <p:childTnLst>
                                    <p:set>
                                      <p:cBhvr>
                                        <p:cTn id="53" dur="1" fill="hold">
                                          <p:stCondLst>
                                            <p:cond delay="0"/>
                                          </p:stCondLst>
                                        </p:cTn>
                                        <p:tgtEl>
                                          <p:spTgt spid="8"/>
                                        </p:tgtEl>
                                        <p:attrNameLst>
                                          <p:attrName>style.visibility</p:attrName>
                                        </p:attrNameLst>
                                      </p:cBhvr>
                                      <p:to>
                                        <p:strVal val="visible"/>
                                      </p:to>
                                    </p:set>
                                    <p:anim calcmode="lin" valueType="num">
                                      <p:cBhvr>
                                        <p:cTn id="54" dur="500" fill="hold"/>
                                        <p:tgtEl>
                                          <p:spTgt spid="8"/>
                                        </p:tgtEl>
                                        <p:attrNameLst>
                                          <p:attrName>ppt_w</p:attrName>
                                        </p:attrNameLst>
                                      </p:cBhvr>
                                      <p:tavLst>
                                        <p:tav tm="0">
                                          <p:val>
                                            <p:fltVal val="0"/>
                                          </p:val>
                                        </p:tav>
                                        <p:tav tm="100000">
                                          <p:val>
                                            <p:strVal val="#ppt_w"/>
                                          </p:val>
                                        </p:tav>
                                      </p:tavLst>
                                    </p:anim>
                                    <p:anim calcmode="lin" valueType="num">
                                      <p:cBhvr>
                                        <p:cTn id="55" dur="500" fill="hold"/>
                                        <p:tgtEl>
                                          <p:spTgt spid="8"/>
                                        </p:tgtEl>
                                        <p:attrNameLst>
                                          <p:attrName>ppt_h</p:attrName>
                                        </p:attrNameLst>
                                      </p:cBhvr>
                                      <p:tavLst>
                                        <p:tav tm="0">
                                          <p:val>
                                            <p:fltVal val="0"/>
                                          </p:val>
                                        </p:tav>
                                        <p:tav tm="100000">
                                          <p:val>
                                            <p:strVal val="#ppt_h"/>
                                          </p:val>
                                        </p:tav>
                                      </p:tavLst>
                                    </p:anim>
                                    <p:animEffect transition="in" filter="fade">
                                      <p:cBhvr>
                                        <p:cTn id="56" dur="500"/>
                                        <p:tgtEl>
                                          <p:spTgt spid="8"/>
                                        </p:tgtEl>
                                      </p:cBhvr>
                                    </p:animEffect>
                                  </p:childTnLst>
                                </p:cTn>
                              </p:par>
                              <p:par>
                                <p:cTn id="57" presetID="35" presetClass="path" presetSubtype="0" accel="50000" decel="50000" fill="hold" nodeType="withEffect">
                                  <p:stCondLst>
                                    <p:cond delay="600"/>
                                  </p:stCondLst>
                                  <p:childTnLst>
                                    <p:animMotion origin="layout" path="M 1.45833E-6 -7.40741E-7 L 0.42526 -7.40741E-7 " pathEditMode="relative" rAng="0" ptsTypes="AA">
                                      <p:cBhvr>
                                        <p:cTn id="58" dur="1000" spd="-100000" fill="hold"/>
                                        <p:tgtEl>
                                          <p:spTgt spid="8"/>
                                        </p:tgtEl>
                                        <p:attrNameLst>
                                          <p:attrName>ppt_x</p:attrName>
                                          <p:attrName>ppt_y</p:attrName>
                                        </p:attrNameLst>
                                      </p:cBhvr>
                                      <p:rCtr x="21263" y="0"/>
                                    </p:animMotion>
                                  </p:childTnLst>
                                </p:cTn>
                              </p:par>
                              <p:par>
                                <p:cTn id="59" presetID="53" presetClass="entr" presetSubtype="16" fill="hold" grpId="0" nodeType="withEffect">
                                  <p:stCondLst>
                                    <p:cond delay="1200"/>
                                  </p:stCondLst>
                                  <p:childTnLst>
                                    <p:set>
                                      <p:cBhvr>
                                        <p:cTn id="60" dur="1" fill="hold">
                                          <p:stCondLst>
                                            <p:cond delay="0"/>
                                          </p:stCondLst>
                                        </p:cTn>
                                        <p:tgtEl>
                                          <p:spTgt spid="10"/>
                                        </p:tgtEl>
                                        <p:attrNameLst>
                                          <p:attrName>style.visibility</p:attrName>
                                        </p:attrNameLst>
                                      </p:cBhvr>
                                      <p:to>
                                        <p:strVal val="visible"/>
                                      </p:to>
                                    </p:set>
                                    <p:anim calcmode="lin" valueType="num">
                                      <p:cBhvr>
                                        <p:cTn id="61" dur="500" fill="hold"/>
                                        <p:tgtEl>
                                          <p:spTgt spid="10"/>
                                        </p:tgtEl>
                                        <p:attrNameLst>
                                          <p:attrName>ppt_w</p:attrName>
                                        </p:attrNameLst>
                                      </p:cBhvr>
                                      <p:tavLst>
                                        <p:tav tm="0">
                                          <p:val>
                                            <p:fltVal val="0"/>
                                          </p:val>
                                        </p:tav>
                                        <p:tav tm="100000">
                                          <p:val>
                                            <p:strVal val="#ppt_w"/>
                                          </p:val>
                                        </p:tav>
                                      </p:tavLst>
                                    </p:anim>
                                    <p:anim calcmode="lin" valueType="num">
                                      <p:cBhvr>
                                        <p:cTn id="62" dur="500" fill="hold"/>
                                        <p:tgtEl>
                                          <p:spTgt spid="10"/>
                                        </p:tgtEl>
                                        <p:attrNameLst>
                                          <p:attrName>ppt_h</p:attrName>
                                        </p:attrNameLst>
                                      </p:cBhvr>
                                      <p:tavLst>
                                        <p:tav tm="0">
                                          <p:val>
                                            <p:fltVal val="0"/>
                                          </p:val>
                                        </p:tav>
                                        <p:tav tm="100000">
                                          <p:val>
                                            <p:strVal val="#ppt_h"/>
                                          </p:val>
                                        </p:tav>
                                      </p:tavLst>
                                    </p:anim>
                                    <p:animEffect transition="in" filter="fade">
                                      <p:cBhvr>
                                        <p:cTn id="63" dur="500"/>
                                        <p:tgtEl>
                                          <p:spTgt spid="10"/>
                                        </p:tgtEl>
                                      </p:cBhvr>
                                    </p:animEffect>
                                  </p:childTnLst>
                                </p:cTn>
                              </p:par>
                              <p:par>
                                <p:cTn id="64" presetID="35" presetClass="path" presetSubtype="0" accel="50000" decel="50000" fill="hold" grpId="1" nodeType="withEffect">
                                  <p:stCondLst>
                                    <p:cond delay="1200"/>
                                  </p:stCondLst>
                                  <p:childTnLst>
                                    <p:animMotion origin="layout" path="M 1.45833E-6 -7.40741E-7 L 0.42526 -7.40741E-7 " pathEditMode="relative" rAng="0" ptsTypes="AA">
                                      <p:cBhvr>
                                        <p:cTn id="65" dur="1000" spd="-100000" fill="hold"/>
                                        <p:tgtEl>
                                          <p:spTgt spid="10"/>
                                        </p:tgtEl>
                                        <p:attrNameLst>
                                          <p:attrName>ppt_x</p:attrName>
                                          <p:attrName>ppt_y</p:attrName>
                                        </p:attrNameLst>
                                      </p:cBhvr>
                                      <p:rCtr x="21263" y="0"/>
                                    </p:animMotion>
                                  </p:childTnLst>
                                </p:cTn>
                              </p:par>
                            </p:childTnLst>
                          </p:cTn>
                        </p:par>
                        <p:par>
                          <p:cTn id="66" fill="hold">
                            <p:stCondLst>
                              <p:cond delay="2000"/>
                            </p:stCondLst>
                            <p:childTnLst>
                              <p:par>
                                <p:cTn id="67" presetID="53" presetClass="entr" presetSubtype="16" fill="hold" grpId="0" nodeType="afterEffect">
                                  <p:stCondLst>
                                    <p:cond delay="0"/>
                                  </p:stCondLst>
                                  <p:childTnLst>
                                    <p:set>
                                      <p:cBhvr>
                                        <p:cTn id="68" dur="1" fill="hold">
                                          <p:stCondLst>
                                            <p:cond delay="0"/>
                                          </p:stCondLst>
                                        </p:cTn>
                                        <p:tgtEl>
                                          <p:spTgt spid="14"/>
                                        </p:tgtEl>
                                        <p:attrNameLst>
                                          <p:attrName>style.visibility</p:attrName>
                                        </p:attrNameLst>
                                      </p:cBhvr>
                                      <p:to>
                                        <p:strVal val="visible"/>
                                      </p:to>
                                    </p:set>
                                    <p:anim calcmode="lin" valueType="num">
                                      <p:cBhvr>
                                        <p:cTn id="69" dur="250" fill="hold"/>
                                        <p:tgtEl>
                                          <p:spTgt spid="14"/>
                                        </p:tgtEl>
                                        <p:attrNameLst>
                                          <p:attrName>ppt_w</p:attrName>
                                        </p:attrNameLst>
                                      </p:cBhvr>
                                      <p:tavLst>
                                        <p:tav tm="0">
                                          <p:val>
                                            <p:fltVal val="0"/>
                                          </p:val>
                                        </p:tav>
                                        <p:tav tm="100000">
                                          <p:val>
                                            <p:strVal val="#ppt_w"/>
                                          </p:val>
                                        </p:tav>
                                      </p:tavLst>
                                    </p:anim>
                                    <p:anim calcmode="lin" valueType="num">
                                      <p:cBhvr>
                                        <p:cTn id="70" dur="250" fill="hold"/>
                                        <p:tgtEl>
                                          <p:spTgt spid="14"/>
                                        </p:tgtEl>
                                        <p:attrNameLst>
                                          <p:attrName>ppt_h</p:attrName>
                                        </p:attrNameLst>
                                      </p:cBhvr>
                                      <p:tavLst>
                                        <p:tav tm="0">
                                          <p:val>
                                            <p:fltVal val="0"/>
                                          </p:val>
                                        </p:tav>
                                        <p:tav tm="100000">
                                          <p:val>
                                            <p:strVal val="#ppt_h"/>
                                          </p:val>
                                        </p:tav>
                                      </p:tavLst>
                                    </p:anim>
                                    <p:animEffect transition="in" filter="fade">
                                      <p:cBhvr>
                                        <p:cTn id="71" dur="250"/>
                                        <p:tgtEl>
                                          <p:spTgt spid="14"/>
                                        </p:tgtEl>
                                      </p:cBhvr>
                                    </p:animEffect>
                                  </p:childTnLst>
                                </p:cTn>
                              </p:par>
                              <p:par>
                                <p:cTn id="72" presetID="6" presetClass="emph" presetSubtype="0" decel="100000" fill="hold" grpId="1" nodeType="withEffect">
                                  <p:stCondLst>
                                    <p:cond delay="200"/>
                                  </p:stCondLst>
                                  <p:childTnLst>
                                    <p:animScale>
                                      <p:cBhvr>
                                        <p:cTn id="73" dur="250" fill="hold"/>
                                        <p:tgtEl>
                                          <p:spTgt spid="14"/>
                                        </p:tgtEl>
                                      </p:cBhvr>
                                      <p:by x="120000" y="120000"/>
                                    </p:animScale>
                                  </p:childTnLst>
                                </p:cTn>
                              </p:par>
                              <p:par>
                                <p:cTn id="74" presetID="6" presetClass="emph" presetSubtype="0" decel="100000" fill="hold" grpId="2" nodeType="withEffect">
                                  <p:stCondLst>
                                    <p:cond delay="400"/>
                                  </p:stCondLst>
                                  <p:childTnLst>
                                    <p:animScale>
                                      <p:cBhvr>
                                        <p:cTn id="75" dur="250" fill="hold"/>
                                        <p:tgtEl>
                                          <p:spTgt spid="14"/>
                                        </p:tgtEl>
                                      </p:cBhvr>
                                      <p:by x="83000" y="83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animBg="1"/>
      <p:bldP spid="5" grpId="1" animBg="1"/>
      <p:bldP spid="5" grpId="2" animBg="1"/>
      <p:bldP spid="10" grpId="0"/>
      <p:bldP spid="10" grpId="1"/>
      <p:bldP spid="14" grpId="0" animBg="1"/>
      <p:bldP spid="14" grpId="1" animBg="1"/>
      <p:bldP spid="14" grpId="2"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88923" y="246423"/>
            <a:ext cx="4103077" cy="675011"/>
          </a:xfrm>
          <a:prstGeom prst="rect">
            <a:avLst/>
          </a:prstGeom>
        </p:spPr>
      </p:pic>
      <p:cxnSp>
        <p:nvCxnSpPr>
          <p:cNvPr id="3" name="直接连接符 2"/>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060287" y="353095"/>
            <a:ext cx="5262188" cy="461665"/>
          </a:xfrm>
          <a:prstGeom prst="rect">
            <a:avLst/>
          </a:prstGeom>
        </p:spPr>
        <p:txBody>
          <a:bodyPr wrap="square">
            <a:spAutoFit/>
          </a:bodyPr>
          <a:lstStyle/>
          <a:p>
            <a:r>
              <a:rPr lang="zh-CN" altLang="en-US" sz="2400" b="1" dirty="0">
                <a:solidFill>
                  <a:schemeClr val="accent1"/>
                </a:solidFill>
                <a:latin typeface="微软雅黑" panose="020B0503020204020204" pitchFamily="34" charset="-122"/>
                <a:ea typeface="微软雅黑" panose="020B0503020204020204" pitchFamily="34" charset="-122"/>
              </a:rPr>
              <a:t>第三部分</a:t>
            </a:r>
            <a:r>
              <a:rPr lang="zh-CN" altLang="en-US" sz="2400" b="1" dirty="0" smtClean="0">
                <a:solidFill>
                  <a:schemeClr val="accent1"/>
                </a:solidFill>
                <a:latin typeface="微软雅黑" panose="020B0503020204020204" pitchFamily="34" charset="-122"/>
                <a:ea typeface="微软雅黑" panose="020B0503020204020204" pitchFamily="34" charset="-122"/>
              </a:rPr>
              <a:t>：分则</a:t>
            </a:r>
            <a:endParaRPr lang="zh-CN" altLang="en-US" sz="2400" b="1" dirty="0">
              <a:solidFill>
                <a:schemeClr val="accent1"/>
              </a:solidFill>
              <a:latin typeface="微软雅黑" panose="020B0503020204020204" pitchFamily="34" charset="-122"/>
              <a:ea typeface="微软雅黑" panose="020B0503020204020204" pitchFamily="34" charset="-122"/>
            </a:endParaRPr>
          </a:p>
        </p:txBody>
      </p:sp>
      <p:sp>
        <p:nvSpPr>
          <p:cNvPr id="5" name="Freeform 29"/>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6" name="矩形 5"/>
          <p:cNvSpPr>
            <a:spLocks noChangeAspect="1"/>
          </p:cNvSpPr>
          <p:nvPr/>
        </p:nvSpPr>
        <p:spPr>
          <a:xfrm>
            <a:off x="2802890" y="4246880"/>
            <a:ext cx="8975725" cy="2332355"/>
          </a:xfrm>
          <a:prstGeom prst="rect">
            <a:avLst/>
          </a:prstGeom>
          <a:solidFill>
            <a:schemeClr val="accent1"/>
          </a:solidFill>
          <a:ln>
            <a:noFill/>
          </a:ln>
          <a:effectLst>
            <a:outerShdw blurRad="889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253359" y="1743318"/>
            <a:ext cx="8647386" cy="2233011"/>
          </a:xfrm>
          <a:prstGeom prst="rect">
            <a:avLst/>
          </a:prstGeom>
          <a:solidFill>
            <a:schemeClr val="accent1"/>
          </a:solidFill>
          <a:ln>
            <a:noFill/>
          </a:ln>
          <a:effectLst>
            <a:outerShdw blurRad="889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9" name="矩形 8"/>
          <p:cNvSpPr/>
          <p:nvPr/>
        </p:nvSpPr>
        <p:spPr>
          <a:xfrm>
            <a:off x="2810516" y="1991625"/>
            <a:ext cx="5557932" cy="461665"/>
          </a:xfrm>
          <a:prstGeom prst="rect">
            <a:avLst/>
          </a:prstGeom>
        </p:spPr>
        <p:txBody>
          <a:bodyPr wrap="none">
            <a:spAutoFit/>
          </a:bodyPr>
          <a:lstStyle/>
          <a:p>
            <a:pPr algn="just"/>
            <a:r>
              <a:rPr lang="en-US" altLang="zh-CN" sz="2400" b="1" dirty="0" smtClean="0">
                <a:solidFill>
                  <a:schemeClr val="accent4">
                    <a:lumMod val="40000"/>
                    <a:lumOff val="60000"/>
                  </a:schemeClr>
                </a:solidFill>
                <a:latin typeface="微软雅黑" panose="020B0503020204020204" pitchFamily="34" charset="-122"/>
                <a:ea typeface="微软雅黑" panose="020B0503020204020204" pitchFamily="34" charset="-122"/>
              </a:rPr>
              <a:t>2018</a:t>
            </a:r>
            <a:r>
              <a:rPr lang="zh-CN" altLang="en-US" sz="2400" b="1" dirty="0">
                <a:solidFill>
                  <a:schemeClr val="accent4">
                    <a:lumMod val="40000"/>
                    <a:lumOff val="60000"/>
                  </a:schemeClr>
                </a:solidFill>
                <a:latin typeface="微软雅黑" panose="020B0503020204020204" pitchFamily="34" charset="-122"/>
                <a:ea typeface="微软雅黑" panose="020B0503020204020204" pitchFamily="34" charset="-122"/>
              </a:rPr>
              <a:t>年</a:t>
            </a:r>
            <a:r>
              <a:rPr lang="zh-CN" altLang="en-US" sz="2400" b="1" dirty="0" smtClean="0">
                <a:solidFill>
                  <a:schemeClr val="accent4">
                    <a:lumMod val="40000"/>
                    <a:lumOff val="60000"/>
                  </a:schemeClr>
                </a:solidFill>
                <a:latin typeface="微软雅黑" panose="020B0503020204020204" pitchFamily="34" charset="-122"/>
                <a:ea typeface="微软雅黑" panose="020B0503020204020204" pitchFamily="34" charset="-122"/>
              </a:rPr>
              <a:t>条例新增第一百二十一条第二款</a:t>
            </a:r>
            <a:endParaRPr lang="zh-CN" altLang="en-US" sz="2400" b="1" dirty="0">
              <a:solidFill>
                <a:schemeClr val="accent4">
                  <a:lumMod val="40000"/>
                  <a:lumOff val="60000"/>
                </a:schemeClr>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674377" y="2433711"/>
            <a:ext cx="7162191" cy="343171"/>
          </a:xfrm>
          <a:prstGeom prst="rect">
            <a:avLst/>
          </a:prstGeom>
          <a:ln>
            <a:noFill/>
          </a:ln>
        </p:spPr>
        <p:txBody>
          <a:bodyPr wrap="square">
            <a:spAutoFit/>
          </a:bodyPr>
          <a:lstStyle>
            <a:defPPr>
              <a:defRPr lang="zh-CN"/>
            </a:defPPr>
            <a:lvl1pPr>
              <a:lnSpc>
                <a:spcPct val="150000"/>
              </a:lnSpc>
              <a:spcAft>
                <a:spcPts val="2000"/>
              </a:spcAft>
              <a:defRPr sz="1600">
                <a:solidFill>
                  <a:srgbClr val="591300"/>
                </a:solidFill>
                <a:latin typeface="微软雅黑" panose="020B0503020204020204" pitchFamily="34" charset="-122"/>
                <a:ea typeface="微软雅黑" panose="020B0503020204020204" pitchFamily="34" charset="-122"/>
              </a:defRPr>
            </a:lvl1pPr>
          </a:lstStyle>
          <a:p>
            <a:pPr>
              <a:lnSpc>
                <a:spcPts val="2100"/>
              </a:lnSpc>
            </a:pPr>
            <a:endParaRPr lang="zh-CN" altLang="en-US" dirty="0">
              <a:solidFill>
                <a:schemeClr val="bg1"/>
              </a:solidFill>
            </a:endParaRPr>
          </a:p>
        </p:txBody>
      </p:sp>
      <p:sp>
        <p:nvSpPr>
          <p:cNvPr id="13" name="任意多边形 12"/>
          <p:cNvSpPr/>
          <p:nvPr/>
        </p:nvSpPr>
        <p:spPr>
          <a:xfrm>
            <a:off x="2803017" y="4246760"/>
            <a:ext cx="863498" cy="2332358"/>
          </a:xfrm>
          <a:custGeom>
            <a:avLst/>
            <a:gdLst>
              <a:gd name="connsiteX0" fmla="*/ 0 w 863498"/>
              <a:gd name="connsiteY0" fmla="*/ 0 h 1965350"/>
              <a:gd name="connsiteX1" fmla="*/ 682193 w 863498"/>
              <a:gd name="connsiteY1" fmla="*/ 0 h 1965350"/>
              <a:gd name="connsiteX2" fmla="*/ 682193 w 863498"/>
              <a:gd name="connsiteY2" fmla="*/ 737416 h 1965350"/>
              <a:gd name="connsiteX3" fmla="*/ 863498 w 863498"/>
              <a:gd name="connsiteY3" fmla="*/ 982676 h 1965350"/>
              <a:gd name="connsiteX4" fmla="*/ 682193 w 863498"/>
              <a:gd name="connsiteY4" fmla="*/ 1227935 h 1965350"/>
              <a:gd name="connsiteX5" fmla="*/ 682193 w 863498"/>
              <a:gd name="connsiteY5" fmla="*/ 1965350 h 1965350"/>
              <a:gd name="connsiteX6" fmla="*/ 0 w 863498"/>
              <a:gd name="connsiteY6" fmla="*/ 1965350 h 1965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63498" h="1965350">
                <a:moveTo>
                  <a:pt x="0" y="0"/>
                </a:moveTo>
                <a:lnTo>
                  <a:pt x="682193" y="0"/>
                </a:lnTo>
                <a:lnTo>
                  <a:pt x="682193" y="737416"/>
                </a:lnTo>
                <a:lnTo>
                  <a:pt x="863498" y="982676"/>
                </a:lnTo>
                <a:lnTo>
                  <a:pt x="682193" y="1227935"/>
                </a:lnTo>
                <a:lnTo>
                  <a:pt x="682193" y="1965350"/>
                </a:lnTo>
                <a:lnTo>
                  <a:pt x="0" y="1965350"/>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792523" y="4705622"/>
            <a:ext cx="752130" cy="1200329"/>
          </a:xfrm>
          <a:prstGeom prst="rect">
            <a:avLst/>
          </a:prstGeom>
        </p:spPr>
        <p:txBody>
          <a:bodyPr wrap="none">
            <a:spAutoFit/>
          </a:bodyPr>
          <a:lstStyle/>
          <a:p>
            <a:pPr algn="ctr"/>
            <a:r>
              <a:rPr lang="zh-CN" altLang="en-US" sz="2400" b="1" dirty="0" smtClean="0">
                <a:solidFill>
                  <a:schemeClr val="bg1"/>
                </a:solidFill>
                <a:latin typeface="微软雅黑" panose="020B0503020204020204" pitchFamily="34" charset="-122"/>
                <a:ea typeface="微软雅黑" panose="020B0503020204020204" pitchFamily="34" charset="-122"/>
              </a:rPr>
              <a:t>第</a:t>
            </a:r>
            <a:endParaRPr lang="en-US" altLang="zh-CN" sz="2400" b="1" dirty="0" smtClean="0">
              <a:solidFill>
                <a:schemeClr val="bg1"/>
              </a:solidFill>
              <a:latin typeface="微软雅黑" panose="020B0503020204020204" pitchFamily="34" charset="-122"/>
              <a:ea typeface="微软雅黑" panose="020B0503020204020204" pitchFamily="34" charset="-122"/>
            </a:endParaRPr>
          </a:p>
          <a:p>
            <a:pPr algn="ctr"/>
            <a:r>
              <a:rPr lang="en-US" altLang="zh-CN" sz="2400" b="1" dirty="0" smtClean="0">
                <a:solidFill>
                  <a:schemeClr val="bg1"/>
                </a:solidFill>
                <a:latin typeface="微软雅黑" panose="020B0503020204020204" pitchFamily="34" charset="-122"/>
                <a:ea typeface="微软雅黑" panose="020B0503020204020204" pitchFamily="34" charset="-122"/>
              </a:rPr>
              <a:t>122</a:t>
            </a:r>
          </a:p>
          <a:p>
            <a:pPr algn="ctr"/>
            <a:r>
              <a:rPr lang="zh-CN" altLang="en-US" sz="2400" b="1" dirty="0" smtClean="0">
                <a:solidFill>
                  <a:schemeClr val="bg1"/>
                </a:solidFill>
                <a:latin typeface="微软雅黑" panose="020B0503020204020204" pitchFamily="34" charset="-122"/>
                <a:ea typeface="微软雅黑" panose="020B0503020204020204" pitchFamily="34" charset="-122"/>
              </a:rPr>
              <a:t>条</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3666515" y="4270794"/>
            <a:ext cx="7888391" cy="2354491"/>
          </a:xfrm>
          <a:prstGeom prst="rect">
            <a:avLst/>
          </a:prstGeom>
          <a:ln>
            <a:noFill/>
          </a:ln>
        </p:spPr>
        <p:txBody>
          <a:bodyPr wrap="square">
            <a:spAutoFit/>
          </a:bodyPr>
          <a:lstStyle>
            <a:defPPr>
              <a:defRPr lang="zh-CN"/>
            </a:defPPr>
            <a:lvl1pPr>
              <a:lnSpc>
                <a:spcPct val="150000"/>
              </a:lnSpc>
              <a:spcAft>
                <a:spcPts val="2000"/>
              </a:spcAft>
              <a:defRPr sz="1600">
                <a:solidFill>
                  <a:srgbClr val="591300"/>
                </a:solidFill>
                <a:latin typeface="微软雅黑" panose="020B0503020204020204" pitchFamily="34" charset="-122"/>
                <a:ea typeface="微软雅黑" panose="020B0503020204020204" pitchFamily="34" charset="-122"/>
              </a:defRPr>
            </a:lvl1pPr>
          </a:lstStyle>
          <a:p>
            <a:pPr indent="342900" algn="just">
              <a:spcBef>
                <a:spcPts val="0"/>
              </a:spcBef>
              <a:spcAft>
                <a:spcPts val="0"/>
              </a:spcAft>
            </a:pPr>
            <a:r>
              <a:rPr lang="zh-CN" altLang="en-US" sz="1400" b="1" dirty="0">
                <a:solidFill>
                  <a:schemeClr val="bg1"/>
                </a:solidFill>
                <a:latin typeface="微软雅黑" panose="020B0503020204020204" pitchFamily="34" charset="-122"/>
              </a:rPr>
              <a:t>有下列行为之一，造成严重不良影响，对直接责任者和领导责任者，情节较轻的，给予警告或者严重警告处分；情节较重的，给予撤销党内职务或者留党察看处分；情节严重的，给予开除党籍处分： </a:t>
            </a:r>
            <a:endParaRPr lang="zh-CN" altLang="en-US" sz="1400" b="1" dirty="0">
              <a:solidFill>
                <a:schemeClr val="bg1"/>
              </a:solidFill>
            </a:endParaRPr>
          </a:p>
          <a:p>
            <a:pPr indent="342900" algn="just">
              <a:spcBef>
                <a:spcPts val="0"/>
              </a:spcBef>
              <a:spcAft>
                <a:spcPts val="0"/>
              </a:spcAft>
            </a:pPr>
            <a:r>
              <a:rPr lang="zh-CN" altLang="en-US" sz="1400" b="1" dirty="0">
                <a:solidFill>
                  <a:schemeClr val="bg1"/>
                </a:solidFill>
                <a:latin typeface="微软雅黑" panose="020B0503020204020204" pitchFamily="34" charset="-122"/>
              </a:rPr>
              <a:t>（一）贯彻党中央决策部署只表态不落实的； </a:t>
            </a:r>
            <a:endParaRPr lang="zh-CN" altLang="en-US" sz="1400" b="1" dirty="0">
              <a:solidFill>
                <a:schemeClr val="bg1"/>
              </a:solidFill>
            </a:endParaRPr>
          </a:p>
          <a:p>
            <a:pPr indent="342900" algn="just">
              <a:spcBef>
                <a:spcPts val="0"/>
              </a:spcBef>
              <a:spcAft>
                <a:spcPts val="0"/>
              </a:spcAft>
            </a:pPr>
            <a:r>
              <a:rPr lang="zh-CN" altLang="en-US" sz="1400" b="1" dirty="0">
                <a:solidFill>
                  <a:schemeClr val="bg1"/>
                </a:solidFill>
                <a:latin typeface="微软雅黑" panose="020B0503020204020204" pitchFamily="34" charset="-122"/>
              </a:rPr>
              <a:t>（二）热衷于搞舆论造势、浮在表面的； </a:t>
            </a:r>
            <a:endParaRPr lang="zh-CN" altLang="en-US" sz="1400" b="1" dirty="0">
              <a:solidFill>
                <a:schemeClr val="bg1"/>
              </a:solidFill>
            </a:endParaRPr>
          </a:p>
          <a:p>
            <a:pPr indent="342900" algn="just">
              <a:spcBef>
                <a:spcPts val="0"/>
              </a:spcBef>
              <a:spcAft>
                <a:spcPts val="0"/>
              </a:spcAft>
            </a:pPr>
            <a:r>
              <a:rPr lang="zh-CN" altLang="en-US" sz="1400" b="1" dirty="0">
                <a:solidFill>
                  <a:schemeClr val="bg1"/>
                </a:solidFill>
                <a:latin typeface="微软雅黑" panose="020B0503020204020204" pitchFamily="34" charset="-122"/>
              </a:rPr>
              <a:t>（三）单纯以会议贯彻会议、以文件落实文件，在实际工作中不见诸行动的； </a:t>
            </a:r>
            <a:endParaRPr lang="zh-CN" altLang="en-US" sz="1400" b="1" dirty="0">
              <a:solidFill>
                <a:schemeClr val="bg1"/>
              </a:solidFill>
            </a:endParaRPr>
          </a:p>
          <a:p>
            <a:pPr indent="342900" algn="just">
              <a:spcBef>
                <a:spcPts val="0"/>
              </a:spcBef>
              <a:spcAft>
                <a:spcPts val="0"/>
              </a:spcAft>
            </a:pPr>
            <a:r>
              <a:rPr lang="zh-CN" altLang="en-US" sz="1400" b="1" dirty="0">
                <a:solidFill>
                  <a:schemeClr val="bg1"/>
                </a:solidFill>
                <a:latin typeface="微软雅黑" panose="020B0503020204020204" pitchFamily="34" charset="-122"/>
              </a:rPr>
              <a:t>（四）工作中有其他形式主义、官僚主义行为的</a:t>
            </a:r>
            <a:endParaRPr lang="zh-CN" altLang="en-US" sz="1400" b="1" dirty="0">
              <a:solidFill>
                <a:schemeClr val="bg1"/>
              </a:solidFill>
              <a:effectLst/>
            </a:endParaRPr>
          </a:p>
        </p:txBody>
      </p:sp>
      <p:sp>
        <p:nvSpPr>
          <p:cNvPr id="7" name="TextBox 6"/>
          <p:cNvSpPr txBox="1"/>
          <p:nvPr/>
        </p:nvSpPr>
        <p:spPr>
          <a:xfrm>
            <a:off x="1388578" y="2605296"/>
            <a:ext cx="8401808" cy="646331"/>
          </a:xfrm>
          <a:prstGeom prst="rect">
            <a:avLst/>
          </a:prstGeom>
          <a:noFill/>
        </p:spPr>
        <p:txBody>
          <a:bodyPr wrap="square" rtlCol="0">
            <a:spAutoFit/>
          </a:bodyPr>
          <a:lstStyle/>
          <a:p>
            <a:pPr algn="just"/>
            <a:r>
              <a:rPr lang="zh-CN" altLang="en-US" b="1" dirty="0">
                <a:solidFill>
                  <a:schemeClr val="bg1"/>
                </a:solidFill>
                <a:latin typeface="微软雅黑" panose="020B0503020204020204" pitchFamily="34" charset="-122"/>
                <a:ea typeface="微软雅黑" panose="020B0503020204020204" pitchFamily="34" charset="-122"/>
              </a:rPr>
              <a:t>贯彻创新、协调、绿色、开放、共享的发展理念不力，对职责范围内的问题失察失责，造成较大损失或者重大损失的，从重或者加重处分。 </a:t>
            </a:r>
            <a:endParaRPr lang="zh-CN" altLang="en-US" b="1" dirty="0">
              <a:solidFill>
                <a:srgbClr val="FFC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53" presetClass="entr" presetSubtype="16" fill="hold" grpId="0" nodeType="withEffect">
                                  <p:stCondLst>
                                    <p:cond delay="60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childTnLst>
                          </p:cTn>
                        </p:par>
                        <p:par>
                          <p:cTn id="15" fill="hold">
                            <p:stCondLst>
                              <p:cond delay="500"/>
                            </p:stCondLst>
                            <p:childTnLst>
                              <p:par>
                                <p:cTn id="16" presetID="23" presetClass="entr" presetSubtype="36"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p:cTn id="18" dur="750" fill="hold"/>
                                        <p:tgtEl>
                                          <p:spTgt spid="9"/>
                                        </p:tgtEl>
                                        <p:attrNameLst>
                                          <p:attrName>ppt_w</p:attrName>
                                        </p:attrNameLst>
                                      </p:cBhvr>
                                      <p:tavLst>
                                        <p:tav tm="0">
                                          <p:val>
                                            <p:strVal val="(6*min(max(#ppt_w*#ppt_h,.3),1)-7.4)/-.7*#ppt_w"/>
                                          </p:val>
                                        </p:tav>
                                        <p:tav tm="100000">
                                          <p:val>
                                            <p:strVal val="#ppt_w"/>
                                          </p:val>
                                        </p:tav>
                                      </p:tavLst>
                                    </p:anim>
                                    <p:anim calcmode="lin" valueType="num">
                                      <p:cBhvr>
                                        <p:cTn id="19" dur="750" fill="hold"/>
                                        <p:tgtEl>
                                          <p:spTgt spid="9"/>
                                        </p:tgtEl>
                                        <p:attrNameLst>
                                          <p:attrName>ppt_h</p:attrName>
                                        </p:attrNameLst>
                                      </p:cBhvr>
                                      <p:tavLst>
                                        <p:tav tm="0">
                                          <p:val>
                                            <p:strVal val="(6*min(max(#ppt_w*#ppt_h,.3),1)-7.4)/-.7*#ppt_h"/>
                                          </p:val>
                                        </p:tav>
                                        <p:tav tm="100000">
                                          <p:val>
                                            <p:strVal val="#ppt_h"/>
                                          </p:val>
                                        </p:tav>
                                      </p:tavLst>
                                    </p:anim>
                                    <p:anim calcmode="lin" valueType="num">
                                      <p:cBhvr>
                                        <p:cTn id="20" dur="750" fill="hold"/>
                                        <p:tgtEl>
                                          <p:spTgt spid="9"/>
                                        </p:tgtEl>
                                        <p:attrNameLst>
                                          <p:attrName>ppt_x</p:attrName>
                                        </p:attrNameLst>
                                      </p:cBhvr>
                                      <p:tavLst>
                                        <p:tav tm="0">
                                          <p:val>
                                            <p:fltVal val="0.5"/>
                                          </p:val>
                                        </p:tav>
                                        <p:tav tm="100000">
                                          <p:val>
                                            <p:strVal val="#ppt_x"/>
                                          </p:val>
                                        </p:tav>
                                      </p:tavLst>
                                    </p:anim>
                                    <p:anim calcmode="lin" valueType="num">
                                      <p:cBhvr>
                                        <p:cTn id="21" dur="750" fill="hold"/>
                                        <p:tgtEl>
                                          <p:spTgt spid="9"/>
                                        </p:tgtEl>
                                        <p:attrNameLst>
                                          <p:attrName>ppt_y</p:attrName>
                                        </p:attrNameLst>
                                      </p:cBhvr>
                                      <p:tavLst>
                                        <p:tav tm="0">
                                          <p:val>
                                            <p:strVal val="1+(6*min(max(#ppt_w*#ppt_h,.3),1)-7.4)/-.7*#ppt_h/2"/>
                                          </p:val>
                                        </p:tav>
                                        <p:tav tm="100000">
                                          <p:val>
                                            <p:strVal val="#ppt_y"/>
                                          </p:val>
                                        </p:tav>
                                      </p:tavLst>
                                    </p:anim>
                                  </p:childTnLst>
                                </p:cTn>
                              </p:par>
                            </p:childTnLst>
                          </p:cTn>
                        </p:par>
                        <p:par>
                          <p:cTn id="22" fill="hold">
                            <p:stCondLst>
                              <p:cond delay="1500"/>
                            </p:stCondLst>
                            <p:childTnLst>
                              <p:par>
                                <p:cTn id="23" presetID="53" presetClass="entr" presetSubtype="16" fill="hold" grpId="0" nodeType="afterEffect" nodePh="1">
                                  <p:stCondLst>
                                    <p:cond delay="0"/>
                                  </p:stCondLst>
                                  <p:endCondLst>
                                    <p:cond evt="begin" delay="0">
                                      <p:tn val="23"/>
                                    </p:cond>
                                  </p:endCondLst>
                                  <p:iterate type="lt">
                                    <p:tmPct val="10000"/>
                                  </p:iterate>
                                  <p:childTnLst>
                                    <p:set>
                                      <p:cBhvr>
                                        <p:cTn id="24" dur="1" fill="hold">
                                          <p:stCondLst>
                                            <p:cond delay="0"/>
                                          </p:stCondLst>
                                        </p:cTn>
                                        <p:tgtEl>
                                          <p:spTgt spid="10"/>
                                        </p:tgtEl>
                                        <p:attrNameLst>
                                          <p:attrName>style.visibility</p:attrName>
                                        </p:attrNameLst>
                                      </p:cBhvr>
                                      <p:to>
                                        <p:strVal val="visible"/>
                                      </p:to>
                                    </p:set>
                                    <p:anim calcmode="lin" valueType="num">
                                      <p:cBhvr>
                                        <p:cTn id="25" dur="250" fill="hold"/>
                                        <p:tgtEl>
                                          <p:spTgt spid="10"/>
                                        </p:tgtEl>
                                        <p:attrNameLst>
                                          <p:attrName>ppt_w</p:attrName>
                                        </p:attrNameLst>
                                      </p:cBhvr>
                                      <p:tavLst>
                                        <p:tav tm="0">
                                          <p:val>
                                            <p:fltVal val="0"/>
                                          </p:val>
                                        </p:tav>
                                        <p:tav tm="100000">
                                          <p:val>
                                            <p:strVal val="#ppt_w"/>
                                          </p:val>
                                        </p:tav>
                                      </p:tavLst>
                                    </p:anim>
                                    <p:anim calcmode="lin" valueType="num">
                                      <p:cBhvr>
                                        <p:cTn id="26" dur="250" fill="hold"/>
                                        <p:tgtEl>
                                          <p:spTgt spid="10"/>
                                        </p:tgtEl>
                                        <p:attrNameLst>
                                          <p:attrName>ppt_h</p:attrName>
                                        </p:attrNameLst>
                                      </p:cBhvr>
                                      <p:tavLst>
                                        <p:tav tm="0">
                                          <p:val>
                                            <p:fltVal val="0"/>
                                          </p:val>
                                        </p:tav>
                                        <p:tav tm="100000">
                                          <p:val>
                                            <p:strVal val="#ppt_h"/>
                                          </p:val>
                                        </p:tav>
                                      </p:tavLst>
                                    </p:anim>
                                    <p:animEffect transition="in" filter="fade">
                                      <p:cBhvr>
                                        <p:cTn id="27" dur="250"/>
                                        <p:tgtEl>
                                          <p:spTgt spid="10"/>
                                        </p:tgtEl>
                                      </p:cBhvr>
                                    </p:animEffect>
                                  </p:childTnLst>
                                </p:cTn>
                              </p:par>
                            </p:childTnLst>
                          </p:cTn>
                        </p:par>
                        <p:par>
                          <p:cTn id="28" fill="hold">
                            <p:stCondLst>
                              <p:cond delay="1000"/>
                            </p:stCondLst>
                            <p:childTnLst>
                              <p:par>
                                <p:cTn id="29" presetID="12" presetClass="entr" presetSubtype="8"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p:tgtEl>
                                          <p:spTgt spid="13"/>
                                        </p:tgtEl>
                                        <p:attrNameLst>
                                          <p:attrName>ppt_x</p:attrName>
                                        </p:attrNameLst>
                                      </p:cBhvr>
                                      <p:tavLst>
                                        <p:tav tm="0">
                                          <p:val>
                                            <p:strVal val="#ppt_x-#ppt_w*1.125000"/>
                                          </p:val>
                                        </p:tav>
                                        <p:tav tm="100000">
                                          <p:val>
                                            <p:strVal val="#ppt_x"/>
                                          </p:val>
                                        </p:tav>
                                      </p:tavLst>
                                    </p:anim>
                                    <p:animEffect transition="in" filter="wipe(right)">
                                      <p:cBhvr>
                                        <p:cTn id="32" dur="500"/>
                                        <p:tgtEl>
                                          <p:spTgt spid="13"/>
                                        </p:tgtEl>
                                      </p:cBhvr>
                                    </p:animEffect>
                                  </p:childTnLst>
                                </p:cTn>
                              </p:par>
                            </p:childTnLst>
                          </p:cTn>
                        </p:par>
                        <p:par>
                          <p:cTn id="33" fill="hold">
                            <p:stCondLst>
                              <p:cond delay="1500"/>
                            </p:stCondLst>
                            <p:childTnLst>
                              <p:par>
                                <p:cTn id="34" presetID="53" presetClass="entr" presetSubtype="16"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p:cTn id="36" dur="500" fill="hold"/>
                                        <p:tgtEl>
                                          <p:spTgt spid="14"/>
                                        </p:tgtEl>
                                        <p:attrNameLst>
                                          <p:attrName>ppt_w</p:attrName>
                                        </p:attrNameLst>
                                      </p:cBhvr>
                                      <p:tavLst>
                                        <p:tav tm="0">
                                          <p:val>
                                            <p:fltVal val="0"/>
                                          </p:val>
                                        </p:tav>
                                        <p:tav tm="100000">
                                          <p:val>
                                            <p:strVal val="#ppt_w"/>
                                          </p:val>
                                        </p:tav>
                                      </p:tavLst>
                                    </p:anim>
                                    <p:anim calcmode="lin" valueType="num">
                                      <p:cBhvr>
                                        <p:cTn id="37" dur="500" fill="hold"/>
                                        <p:tgtEl>
                                          <p:spTgt spid="14"/>
                                        </p:tgtEl>
                                        <p:attrNameLst>
                                          <p:attrName>ppt_h</p:attrName>
                                        </p:attrNameLst>
                                      </p:cBhvr>
                                      <p:tavLst>
                                        <p:tav tm="0">
                                          <p:val>
                                            <p:fltVal val="0"/>
                                          </p:val>
                                        </p:tav>
                                        <p:tav tm="100000">
                                          <p:val>
                                            <p:strVal val="#ppt_h"/>
                                          </p:val>
                                        </p:tav>
                                      </p:tavLst>
                                    </p:anim>
                                    <p:animEffect transition="in" filter="fade">
                                      <p:cBhvr>
                                        <p:cTn id="38" dur="500"/>
                                        <p:tgtEl>
                                          <p:spTgt spid="14"/>
                                        </p:tgtEl>
                                      </p:cBhvr>
                                    </p:animEffect>
                                  </p:childTnLst>
                                </p:cTn>
                              </p:par>
                            </p:childTnLst>
                          </p:cTn>
                        </p:par>
                        <p:par>
                          <p:cTn id="39" fill="hold">
                            <p:stCondLst>
                              <p:cond delay="2000"/>
                            </p:stCondLst>
                            <p:childTnLst>
                              <p:par>
                                <p:cTn id="40" presetID="53" presetClass="entr" presetSubtype="16" fill="hold" grpId="0" nodeType="afterEffect">
                                  <p:stCondLst>
                                    <p:cond delay="0"/>
                                  </p:stCondLst>
                                  <p:iterate type="lt">
                                    <p:tmPct val="10000"/>
                                  </p:iterate>
                                  <p:childTnLst>
                                    <p:set>
                                      <p:cBhvr>
                                        <p:cTn id="41" dur="1" fill="hold">
                                          <p:stCondLst>
                                            <p:cond delay="0"/>
                                          </p:stCondLst>
                                        </p:cTn>
                                        <p:tgtEl>
                                          <p:spTgt spid="19"/>
                                        </p:tgtEl>
                                        <p:attrNameLst>
                                          <p:attrName>style.visibility</p:attrName>
                                        </p:attrNameLst>
                                      </p:cBhvr>
                                      <p:to>
                                        <p:strVal val="visible"/>
                                      </p:to>
                                    </p:set>
                                    <p:anim calcmode="lin" valueType="num">
                                      <p:cBhvr>
                                        <p:cTn id="42" dur="250" fill="hold"/>
                                        <p:tgtEl>
                                          <p:spTgt spid="19"/>
                                        </p:tgtEl>
                                        <p:attrNameLst>
                                          <p:attrName>ppt_w</p:attrName>
                                        </p:attrNameLst>
                                      </p:cBhvr>
                                      <p:tavLst>
                                        <p:tav tm="0">
                                          <p:val>
                                            <p:fltVal val="0"/>
                                          </p:val>
                                        </p:tav>
                                        <p:tav tm="100000">
                                          <p:val>
                                            <p:strVal val="#ppt_w"/>
                                          </p:val>
                                        </p:tav>
                                      </p:tavLst>
                                    </p:anim>
                                    <p:anim calcmode="lin" valueType="num">
                                      <p:cBhvr>
                                        <p:cTn id="43" dur="250" fill="hold"/>
                                        <p:tgtEl>
                                          <p:spTgt spid="19"/>
                                        </p:tgtEl>
                                        <p:attrNameLst>
                                          <p:attrName>ppt_h</p:attrName>
                                        </p:attrNameLst>
                                      </p:cBhvr>
                                      <p:tavLst>
                                        <p:tav tm="0">
                                          <p:val>
                                            <p:fltVal val="0"/>
                                          </p:val>
                                        </p:tav>
                                        <p:tav tm="100000">
                                          <p:val>
                                            <p:strVal val="#ppt_h"/>
                                          </p:val>
                                        </p:tav>
                                      </p:tavLst>
                                    </p:anim>
                                    <p:animEffect transition="in" filter="fade">
                                      <p:cBhvr>
                                        <p:cTn id="44" dur="2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8" grpId="0" animBg="1"/>
      <p:bldP spid="9" grpId="0"/>
      <p:bldP spid="10" grpId="0"/>
      <p:bldP spid="13" grpId="0" animBg="1"/>
      <p:bldP spid="14" grpId="0"/>
      <p:bldP spid="19"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88923" y="246423"/>
            <a:ext cx="4103077" cy="675011"/>
          </a:xfrm>
          <a:prstGeom prst="rect">
            <a:avLst/>
          </a:prstGeom>
        </p:spPr>
      </p:pic>
      <p:cxnSp>
        <p:nvCxnSpPr>
          <p:cNvPr id="3" name="直接连接符 2"/>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060287" y="353095"/>
            <a:ext cx="5262188" cy="461665"/>
          </a:xfrm>
          <a:prstGeom prst="rect">
            <a:avLst/>
          </a:prstGeom>
        </p:spPr>
        <p:txBody>
          <a:bodyPr wrap="square">
            <a:spAutoFit/>
          </a:bodyPr>
          <a:lstStyle/>
          <a:p>
            <a:r>
              <a:rPr lang="zh-CN" altLang="en-US" sz="2400" b="1" dirty="0">
                <a:solidFill>
                  <a:schemeClr val="accent1"/>
                </a:solidFill>
                <a:latin typeface="微软雅黑" panose="020B0503020204020204" pitchFamily="34" charset="-122"/>
                <a:ea typeface="微软雅黑" panose="020B0503020204020204" pitchFamily="34" charset="-122"/>
              </a:rPr>
              <a:t>第三部分</a:t>
            </a:r>
            <a:r>
              <a:rPr lang="zh-CN" altLang="en-US" sz="2400" b="1" dirty="0" smtClean="0">
                <a:solidFill>
                  <a:schemeClr val="accent1"/>
                </a:solidFill>
                <a:latin typeface="微软雅黑" panose="020B0503020204020204" pitchFamily="34" charset="-122"/>
                <a:ea typeface="微软雅黑" panose="020B0503020204020204" pitchFamily="34" charset="-122"/>
              </a:rPr>
              <a:t>：分则</a:t>
            </a:r>
            <a:endParaRPr lang="zh-CN" altLang="en-US" sz="2400" b="1" dirty="0">
              <a:solidFill>
                <a:schemeClr val="accent1"/>
              </a:solidFill>
              <a:latin typeface="微软雅黑" panose="020B0503020204020204" pitchFamily="34" charset="-122"/>
              <a:ea typeface="微软雅黑" panose="020B0503020204020204" pitchFamily="34" charset="-122"/>
            </a:endParaRPr>
          </a:p>
        </p:txBody>
      </p:sp>
      <p:sp>
        <p:nvSpPr>
          <p:cNvPr id="5" name="Freeform 29"/>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8" name="矩形 7"/>
          <p:cNvSpPr/>
          <p:nvPr/>
        </p:nvSpPr>
        <p:spPr>
          <a:xfrm>
            <a:off x="1266190" y="1656715"/>
            <a:ext cx="8666480" cy="2888615"/>
          </a:xfrm>
          <a:prstGeom prst="rect">
            <a:avLst/>
          </a:prstGeom>
          <a:solidFill>
            <a:schemeClr val="accent1"/>
          </a:solidFill>
          <a:ln>
            <a:noFill/>
          </a:ln>
          <a:effectLst>
            <a:outerShdw blurRad="889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674377" y="2433711"/>
            <a:ext cx="7162191" cy="343171"/>
          </a:xfrm>
          <a:prstGeom prst="rect">
            <a:avLst/>
          </a:prstGeom>
          <a:ln>
            <a:noFill/>
          </a:ln>
        </p:spPr>
        <p:txBody>
          <a:bodyPr wrap="square">
            <a:spAutoFit/>
          </a:bodyPr>
          <a:lstStyle>
            <a:defPPr>
              <a:defRPr lang="zh-CN"/>
            </a:defPPr>
            <a:lvl1pPr>
              <a:lnSpc>
                <a:spcPct val="150000"/>
              </a:lnSpc>
              <a:spcAft>
                <a:spcPts val="2000"/>
              </a:spcAft>
              <a:defRPr sz="1600">
                <a:solidFill>
                  <a:srgbClr val="591300"/>
                </a:solidFill>
                <a:latin typeface="微软雅黑" panose="020B0503020204020204" pitchFamily="34" charset="-122"/>
                <a:ea typeface="微软雅黑" panose="020B0503020204020204" pitchFamily="34" charset="-122"/>
              </a:defRPr>
            </a:lvl1pPr>
          </a:lstStyle>
          <a:p>
            <a:pPr>
              <a:lnSpc>
                <a:spcPts val="2100"/>
              </a:lnSpc>
            </a:pPr>
            <a:endParaRPr lang="zh-CN" altLang="en-US" dirty="0">
              <a:solidFill>
                <a:schemeClr val="bg1"/>
              </a:solidFill>
            </a:endParaRPr>
          </a:p>
        </p:txBody>
      </p:sp>
      <p:sp>
        <p:nvSpPr>
          <p:cNvPr id="14" name="矩形 13"/>
          <p:cNvSpPr/>
          <p:nvPr/>
        </p:nvSpPr>
        <p:spPr>
          <a:xfrm>
            <a:off x="2792523" y="4705622"/>
            <a:ext cx="752130" cy="1200329"/>
          </a:xfrm>
          <a:prstGeom prst="rect">
            <a:avLst/>
          </a:prstGeom>
        </p:spPr>
        <p:txBody>
          <a:bodyPr wrap="none">
            <a:spAutoFit/>
          </a:bodyPr>
          <a:lstStyle/>
          <a:p>
            <a:pPr algn="ctr"/>
            <a:r>
              <a:rPr lang="zh-CN" altLang="en-US" sz="2400" b="1" dirty="0" smtClean="0">
                <a:solidFill>
                  <a:schemeClr val="bg1"/>
                </a:solidFill>
                <a:latin typeface="微软雅黑" panose="020B0503020204020204" pitchFamily="34" charset="-122"/>
                <a:ea typeface="微软雅黑" panose="020B0503020204020204" pitchFamily="34" charset="-122"/>
              </a:rPr>
              <a:t>第</a:t>
            </a:r>
            <a:endParaRPr lang="en-US" altLang="zh-CN" sz="2400" b="1" dirty="0" smtClean="0">
              <a:solidFill>
                <a:schemeClr val="bg1"/>
              </a:solidFill>
              <a:latin typeface="微软雅黑" panose="020B0503020204020204" pitchFamily="34" charset="-122"/>
              <a:ea typeface="微软雅黑" panose="020B0503020204020204" pitchFamily="34" charset="-122"/>
            </a:endParaRPr>
          </a:p>
          <a:p>
            <a:pPr algn="ctr"/>
            <a:r>
              <a:rPr lang="en-US" altLang="zh-CN" sz="2400" b="1" dirty="0" smtClean="0">
                <a:solidFill>
                  <a:schemeClr val="bg1"/>
                </a:solidFill>
                <a:latin typeface="微软雅黑" panose="020B0503020204020204" pitchFamily="34" charset="-122"/>
                <a:ea typeface="微软雅黑" panose="020B0503020204020204" pitchFamily="34" charset="-122"/>
              </a:rPr>
              <a:t>122</a:t>
            </a:r>
          </a:p>
          <a:p>
            <a:pPr algn="ctr"/>
            <a:r>
              <a:rPr lang="zh-CN" altLang="en-US" sz="2400" b="1" dirty="0" smtClean="0">
                <a:solidFill>
                  <a:schemeClr val="bg1"/>
                </a:solidFill>
                <a:latin typeface="微软雅黑" panose="020B0503020204020204" pitchFamily="34" charset="-122"/>
                <a:ea typeface="微软雅黑" panose="020B0503020204020204" pitchFamily="34" charset="-122"/>
              </a:rPr>
              <a:t>条</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1379220" y="1861820"/>
            <a:ext cx="8411210" cy="2584450"/>
          </a:xfrm>
          <a:prstGeom prst="rect">
            <a:avLst/>
          </a:prstGeom>
          <a:noFill/>
        </p:spPr>
        <p:txBody>
          <a:bodyPr wrap="square" rtlCol="0">
            <a:spAutoFit/>
          </a:bodyPr>
          <a:lstStyle/>
          <a:p>
            <a:pPr algn="just"/>
            <a:r>
              <a:rPr lang="zh-CN" altLang="en-US" b="1" dirty="0">
                <a:solidFill>
                  <a:schemeClr val="bg1"/>
                </a:solidFill>
                <a:latin typeface="微软雅黑" panose="020B0503020204020204" pitchFamily="34" charset="-122"/>
                <a:ea typeface="微软雅黑" panose="020B0503020204020204" pitchFamily="34" charset="-122"/>
              </a:rPr>
              <a:t>第一百二十三条　党组织有下列行为之一，对直接责任者和领导责任者，情节较重的，给予警告或者严重警告处分;情节严重的，给予撤销党内职务或者留党察看处分：</a:t>
            </a:r>
          </a:p>
          <a:p>
            <a:pPr algn="just"/>
            <a:r>
              <a:rPr lang="zh-CN" altLang="en-US" b="1" dirty="0">
                <a:solidFill>
                  <a:schemeClr val="bg1"/>
                </a:solidFill>
                <a:latin typeface="微软雅黑" panose="020B0503020204020204" pitchFamily="34" charset="-122"/>
                <a:ea typeface="微软雅黑" panose="020B0503020204020204" pitchFamily="34" charset="-122"/>
              </a:rPr>
              <a:t>(一)党员被依法判处刑罚后，不按照规定给予党纪处分，或者对违反国家法律法规的行为，应当给予党纪处分而不处分的;</a:t>
            </a:r>
          </a:p>
          <a:p>
            <a:pPr algn="just"/>
            <a:r>
              <a:rPr lang="zh-CN" altLang="en-US" b="1" dirty="0">
                <a:solidFill>
                  <a:schemeClr val="bg1"/>
                </a:solidFill>
                <a:latin typeface="微软雅黑" panose="020B0503020204020204" pitchFamily="34" charset="-122"/>
                <a:ea typeface="微软雅黑" panose="020B0503020204020204" pitchFamily="34" charset="-122"/>
              </a:rPr>
              <a:t>(二)党纪处分决定或者申诉复查决定作出后，不按照规定落实决定中关于被处分人党籍、职务、职级、待遇等事项的;</a:t>
            </a:r>
          </a:p>
          <a:p>
            <a:pPr algn="just"/>
            <a:r>
              <a:rPr lang="zh-CN" altLang="en-US" b="1" dirty="0">
                <a:solidFill>
                  <a:schemeClr val="bg1"/>
                </a:solidFill>
                <a:latin typeface="微软雅黑" panose="020B0503020204020204" pitchFamily="34" charset="-122"/>
                <a:ea typeface="微软雅黑" panose="020B0503020204020204" pitchFamily="34" charset="-122"/>
              </a:rPr>
              <a:t>(三)党员受到党纪处分后，不按照干部管理权限和组织关系对受处分党员开展日常教育、管理和监督工作的。</a:t>
            </a:r>
          </a:p>
        </p:txBody>
      </p:sp>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43855" y="5218386"/>
            <a:ext cx="7654159" cy="146096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53" presetClass="entr" presetSubtype="16" fill="hold" grpId="0" nodeType="afterEffect" nodePh="1">
                                  <p:stCondLst>
                                    <p:cond delay="0"/>
                                  </p:stCondLst>
                                  <p:endCondLst>
                                    <p:cond evt="begin" delay="0">
                                      <p:tn val="11"/>
                                    </p:cond>
                                  </p:endCondLst>
                                  <p:iterate type="lt">
                                    <p:tmPct val="10000"/>
                                  </p:iterate>
                                  <p:childTnLst>
                                    <p:set>
                                      <p:cBhvr>
                                        <p:cTn id="12" dur="1" fill="hold">
                                          <p:stCondLst>
                                            <p:cond delay="0"/>
                                          </p:stCondLst>
                                        </p:cTn>
                                        <p:tgtEl>
                                          <p:spTgt spid="10"/>
                                        </p:tgtEl>
                                        <p:attrNameLst>
                                          <p:attrName>style.visibility</p:attrName>
                                        </p:attrNameLst>
                                      </p:cBhvr>
                                      <p:to>
                                        <p:strVal val="visible"/>
                                      </p:to>
                                    </p:set>
                                    <p:anim calcmode="lin" valueType="num">
                                      <p:cBhvr>
                                        <p:cTn id="13" dur="250" fill="hold"/>
                                        <p:tgtEl>
                                          <p:spTgt spid="10"/>
                                        </p:tgtEl>
                                        <p:attrNameLst>
                                          <p:attrName>ppt_w</p:attrName>
                                        </p:attrNameLst>
                                      </p:cBhvr>
                                      <p:tavLst>
                                        <p:tav tm="0">
                                          <p:val>
                                            <p:fltVal val="0"/>
                                          </p:val>
                                        </p:tav>
                                        <p:tav tm="100000">
                                          <p:val>
                                            <p:strVal val="#ppt_w"/>
                                          </p:val>
                                        </p:tav>
                                      </p:tavLst>
                                    </p:anim>
                                    <p:anim calcmode="lin" valueType="num">
                                      <p:cBhvr>
                                        <p:cTn id="14" dur="250" fill="hold"/>
                                        <p:tgtEl>
                                          <p:spTgt spid="10"/>
                                        </p:tgtEl>
                                        <p:attrNameLst>
                                          <p:attrName>ppt_h</p:attrName>
                                        </p:attrNameLst>
                                      </p:cBhvr>
                                      <p:tavLst>
                                        <p:tav tm="0">
                                          <p:val>
                                            <p:fltVal val="0"/>
                                          </p:val>
                                        </p:tav>
                                        <p:tav tm="100000">
                                          <p:val>
                                            <p:strVal val="#ppt_h"/>
                                          </p:val>
                                        </p:tav>
                                      </p:tavLst>
                                    </p:anim>
                                    <p:animEffect transition="in" filter="fade">
                                      <p:cBhvr>
                                        <p:cTn id="15" dur="250"/>
                                        <p:tgtEl>
                                          <p:spTgt spid="10"/>
                                        </p:tgtEl>
                                      </p:cBhvr>
                                    </p:animEffect>
                                  </p:childTnLst>
                                </p:cTn>
                              </p:par>
                            </p:childTnLst>
                          </p:cTn>
                        </p:par>
                        <p:par>
                          <p:cTn id="16" fill="hold">
                            <p:stCondLst>
                              <p:cond delay="250"/>
                            </p:stCondLst>
                            <p:childTnLst>
                              <p:par>
                                <p:cTn id="17" presetID="53" presetClass="entr" presetSubtype="16"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p:cTn id="19" dur="500" fill="hold"/>
                                        <p:tgtEl>
                                          <p:spTgt spid="14"/>
                                        </p:tgtEl>
                                        <p:attrNameLst>
                                          <p:attrName>ppt_w</p:attrName>
                                        </p:attrNameLst>
                                      </p:cBhvr>
                                      <p:tavLst>
                                        <p:tav tm="0">
                                          <p:val>
                                            <p:fltVal val="0"/>
                                          </p:val>
                                        </p:tav>
                                        <p:tav tm="100000">
                                          <p:val>
                                            <p:strVal val="#ppt_w"/>
                                          </p:val>
                                        </p:tav>
                                      </p:tavLst>
                                    </p:anim>
                                    <p:anim calcmode="lin" valueType="num">
                                      <p:cBhvr>
                                        <p:cTn id="20" dur="500" fill="hold"/>
                                        <p:tgtEl>
                                          <p:spTgt spid="14"/>
                                        </p:tgtEl>
                                        <p:attrNameLst>
                                          <p:attrName>ppt_h</p:attrName>
                                        </p:attrNameLst>
                                      </p:cBhvr>
                                      <p:tavLst>
                                        <p:tav tm="0">
                                          <p:val>
                                            <p:fltVal val="0"/>
                                          </p:val>
                                        </p:tav>
                                        <p:tav tm="100000">
                                          <p:val>
                                            <p:strVal val="#ppt_h"/>
                                          </p:val>
                                        </p:tav>
                                      </p:tavLst>
                                    </p:anim>
                                    <p:animEffect transition="in" filter="fade">
                                      <p:cBhvr>
                                        <p:cTn id="2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0" grpId="0"/>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图片 2"/>
          <p:cNvPicPr>
            <a:picLocks noChangeAspect="1"/>
          </p:cNvPicPr>
          <p:nvPr/>
        </p:nvPicPr>
        <p:blipFill>
          <a:blip r:embed="rId2"/>
          <a:stretch>
            <a:fillRect/>
          </a:stretch>
        </p:blipFill>
        <p:spPr>
          <a:xfrm>
            <a:off x="8088313" y="246063"/>
            <a:ext cx="4103687" cy="674687"/>
          </a:xfrm>
          <a:prstGeom prst="rect">
            <a:avLst/>
          </a:prstGeom>
          <a:noFill/>
          <a:ln w="9525">
            <a:noFill/>
          </a:ln>
        </p:spPr>
      </p:pic>
      <p:sp>
        <p:nvSpPr>
          <p:cNvPr id="9219" name="直接连接符 3"/>
          <p:cNvSpPr/>
          <p:nvPr/>
        </p:nvSpPr>
        <p:spPr>
          <a:xfrm>
            <a:off x="0" y="920750"/>
            <a:ext cx="12192000" cy="1588"/>
          </a:xfrm>
          <a:prstGeom prst="line">
            <a:avLst/>
          </a:prstGeom>
          <a:ln w="28575" cap="flat" cmpd="sng">
            <a:solidFill>
              <a:schemeClr val="accent1"/>
            </a:solidFill>
            <a:prstDash val="solid"/>
            <a:bevel/>
            <a:headEnd type="none" w="med" len="med"/>
            <a:tailEnd type="none" w="med" len="med"/>
          </a:ln>
        </p:spPr>
      </p:sp>
      <p:sp>
        <p:nvSpPr>
          <p:cNvPr id="9220" name="矩形 4"/>
          <p:cNvSpPr/>
          <p:nvPr/>
        </p:nvSpPr>
        <p:spPr>
          <a:xfrm>
            <a:off x="1060450" y="352425"/>
            <a:ext cx="5262563" cy="461963"/>
          </a:xfrm>
          <a:prstGeom prst="rect">
            <a:avLst/>
          </a:prstGeom>
          <a:noFill/>
          <a:ln w="9525">
            <a:noFill/>
          </a:ln>
        </p:spPr>
        <p:txBody>
          <a:bodyPr wrap="square" anchor="t">
            <a:spAutoFit/>
          </a:bodyPr>
          <a:lstStyle/>
          <a:p>
            <a:r>
              <a:rPr lang="zh-CN" altLang="en-US" sz="24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第一部分：修订背景和主要精神</a:t>
            </a:r>
          </a:p>
        </p:txBody>
      </p:sp>
      <p:sp>
        <p:nvSpPr>
          <p:cNvPr id="9221" name="Freeform 29"/>
          <p:cNvSpPr/>
          <p:nvPr/>
        </p:nvSpPr>
        <p:spPr>
          <a:xfrm>
            <a:off x="288925" y="125413"/>
            <a:ext cx="771525" cy="688975"/>
          </a:xfrm>
          <a:custGeom>
            <a:avLst/>
            <a:gdLst/>
            <a:ahLst/>
            <a:cxnLst>
              <a:cxn ang="0">
                <a:pos x="803" y="15"/>
              </a:cxn>
              <a:cxn ang="0">
                <a:pos x="1253" y="1067"/>
              </a:cxn>
              <a:cxn ang="0">
                <a:pos x="728" y="540"/>
              </a:cxn>
              <a:cxn ang="0">
                <a:pos x="928" y="339"/>
              </a:cxn>
              <a:cxn ang="0">
                <a:pos x="803" y="215"/>
              </a:cxn>
              <a:cxn ang="0">
                <a:pos x="549" y="267"/>
              </a:cxn>
              <a:cxn ang="0">
                <a:pos x="150" y="666"/>
              </a:cxn>
              <a:cxn ang="0">
                <a:pos x="376" y="890"/>
              </a:cxn>
              <a:cxn ang="0">
                <a:pos x="527" y="741"/>
              </a:cxn>
              <a:cxn ang="0">
                <a:pos x="1052" y="1266"/>
              </a:cxn>
              <a:cxn ang="0">
                <a:pos x="176" y="1090"/>
              </a:cxn>
              <a:cxn ang="0">
                <a:pos x="49" y="1217"/>
              </a:cxn>
              <a:cxn ang="0">
                <a:pos x="159" y="1357"/>
              </a:cxn>
              <a:cxn ang="0">
                <a:pos x="144" y="1371"/>
              </a:cxn>
              <a:cxn ang="0">
                <a:pos x="122" y="1367"/>
              </a:cxn>
              <a:cxn ang="0">
                <a:pos x="0" y="1494"/>
              </a:cxn>
              <a:cxn ang="0">
                <a:pos x="123" y="1616"/>
              </a:cxn>
              <a:cxn ang="0">
                <a:pos x="249" y="1493"/>
              </a:cxn>
              <a:cxn ang="0">
                <a:pos x="245" y="1470"/>
              </a:cxn>
              <a:cxn ang="0">
                <a:pos x="265" y="1451"/>
              </a:cxn>
              <a:cxn ang="0">
                <a:pos x="1255" y="1467"/>
              </a:cxn>
              <a:cxn ang="0">
                <a:pos x="1402" y="1615"/>
              </a:cxn>
              <a:cxn ang="0">
                <a:pos x="1603" y="1416"/>
              </a:cxn>
              <a:cxn ang="0">
                <a:pos x="1455" y="1267"/>
              </a:cxn>
              <a:cxn ang="0">
                <a:pos x="803" y="15"/>
              </a:cxn>
            </a:cxnLst>
            <a:rect l="0" t="0" r="0" b="0"/>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w="9525">
            <a:noFill/>
          </a:ln>
        </p:spPr>
        <p:txBody>
          <a:bodyPr/>
          <a:lstStyle/>
          <a:p>
            <a:endParaRPr lang="zh-CN" altLang="en-US"/>
          </a:p>
        </p:txBody>
      </p:sp>
      <p:sp>
        <p:nvSpPr>
          <p:cNvPr id="9222" name="矩形 8"/>
          <p:cNvSpPr/>
          <p:nvPr/>
        </p:nvSpPr>
        <p:spPr>
          <a:xfrm>
            <a:off x="2692400" y="1835150"/>
            <a:ext cx="6327775" cy="822325"/>
          </a:xfrm>
          <a:prstGeom prst="rect">
            <a:avLst/>
          </a:prstGeom>
          <a:noFill/>
          <a:ln w="9525">
            <a:noFill/>
          </a:ln>
        </p:spPr>
        <p:txBody>
          <a:bodyPr wrap="square" anchor="t">
            <a:spAutoFit/>
          </a:bodyPr>
          <a:lstStyle/>
          <a:p>
            <a:pPr algn="ctr">
              <a:spcAft>
                <a:spcPts val="300"/>
              </a:spcAft>
            </a:pPr>
            <a:r>
              <a:rPr lang="zh-CN" altLang="en-US" sz="24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《中央党内法规制定工作五年规划纲要（2013-2017年）》</a:t>
            </a:r>
          </a:p>
        </p:txBody>
      </p:sp>
      <p:sp>
        <p:nvSpPr>
          <p:cNvPr id="9223" name="圆角矩形 10"/>
          <p:cNvSpPr/>
          <p:nvPr/>
        </p:nvSpPr>
        <p:spPr>
          <a:xfrm>
            <a:off x="2343150" y="2800350"/>
            <a:ext cx="7091363" cy="3330575"/>
          </a:xfrm>
          <a:prstGeom prst="roundRect">
            <a:avLst>
              <a:gd name="adj" fmla="val 16667"/>
            </a:avLst>
          </a:prstGeom>
          <a:solidFill>
            <a:schemeClr val="accent1"/>
          </a:solidFill>
          <a:ln w="9525">
            <a:noFill/>
          </a:ln>
        </p:spPr>
        <p:txBody>
          <a:bodyPr wrap="square" anchor="ctr"/>
          <a:lstStyle/>
          <a:p>
            <a:pPr algn="ctr"/>
            <a:endParaRPr lang="zh-CN" altLang="en-US"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9224" name="矩形 7"/>
          <p:cNvSpPr/>
          <p:nvPr/>
        </p:nvSpPr>
        <p:spPr>
          <a:xfrm>
            <a:off x="2806700" y="3171825"/>
            <a:ext cx="6346825" cy="2286000"/>
          </a:xfrm>
          <a:prstGeom prst="rect">
            <a:avLst/>
          </a:prstGeom>
          <a:noFill/>
          <a:ln w="9525">
            <a:noFill/>
          </a:ln>
        </p:spPr>
        <p:txBody>
          <a:bodyPr wrap="square" anchor="t">
            <a:spAutoFit/>
          </a:bodyPr>
          <a:lstStyle/>
          <a:p>
            <a:pPr algn="just"/>
            <a:r>
              <a:rPr lang="zh-CN" altLang="en-US" sz="2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《中国共产党巡视工作条例》（15年8月）</a:t>
            </a:r>
          </a:p>
          <a:p>
            <a:pPr algn="just"/>
            <a:r>
              <a:rPr lang="zh-CN" altLang="en-US" sz="2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《中国共产党廉洁自律准则》（15年10月）</a:t>
            </a:r>
          </a:p>
          <a:p>
            <a:pPr algn="just"/>
            <a:r>
              <a:rPr lang="zh-CN" altLang="en-US" sz="2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《中国共产党纪律处分条例》（15年10月）</a:t>
            </a:r>
          </a:p>
          <a:p>
            <a:pPr algn="just"/>
            <a:r>
              <a:rPr lang="zh-CN" altLang="en-US" sz="2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《中国共产党问责条例》（16年7月）</a:t>
            </a:r>
          </a:p>
          <a:p>
            <a:pPr algn="just"/>
            <a:r>
              <a:rPr lang="zh-CN" altLang="en-US" sz="2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《关于新形势下党内政治生活的若干准则》、《中国共产党党内监督条例》（2016年 10月）</a:t>
            </a:r>
          </a:p>
        </p:txBody>
      </p:sp>
      <p:sp>
        <p:nvSpPr>
          <p:cNvPr id="9225" name="灯片编号占位符 1"/>
          <p:cNvSpPr/>
          <p:nvPr/>
        </p:nvSpPr>
        <p:spPr>
          <a:xfrm>
            <a:off x="8610600" y="6356350"/>
            <a:ext cx="2743200" cy="365125"/>
          </a:xfrm>
          <a:prstGeom prst="rect">
            <a:avLst/>
          </a:prstGeom>
          <a:noFill/>
          <a:ln w="9525">
            <a:noFill/>
          </a:ln>
        </p:spPr>
        <p:txBody>
          <a:bodyPr anchor="ctr"/>
          <a:lstStyle/>
          <a:p>
            <a:pPr algn="r"/>
            <a:endParaRPr lang="zh-CN" altLang="en-US" sz="1200" dirty="0">
              <a:solidFill>
                <a:srgbClr val="898989"/>
              </a:solidFill>
              <a:latin typeface="Arial" panose="020B0604020202020204" pitchFamily="34" charset="0"/>
              <a:ea typeface="宋体" panose="02010600030101010101" pitchFamily="2" charset="-122"/>
            </a:endParaRPr>
          </a:p>
        </p:txBody>
      </p:sp>
    </p:spTree>
  </p:cSld>
  <p:clrMapOvr>
    <a:masterClrMapping/>
  </p:clrMapOvr>
  <p:transition>
    <p:random/>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88923" y="246423"/>
            <a:ext cx="4103077" cy="675011"/>
          </a:xfrm>
          <a:prstGeom prst="rect">
            <a:avLst/>
          </a:prstGeom>
        </p:spPr>
      </p:pic>
      <p:cxnSp>
        <p:nvCxnSpPr>
          <p:cNvPr id="3" name="直接连接符 2"/>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060287" y="353095"/>
            <a:ext cx="5262188" cy="461665"/>
          </a:xfrm>
          <a:prstGeom prst="rect">
            <a:avLst/>
          </a:prstGeom>
        </p:spPr>
        <p:txBody>
          <a:bodyPr wrap="square">
            <a:spAutoFit/>
          </a:bodyPr>
          <a:lstStyle/>
          <a:p>
            <a:r>
              <a:rPr lang="zh-CN" altLang="en-US" sz="2400" b="1" dirty="0" smtClean="0">
                <a:solidFill>
                  <a:schemeClr val="accent1"/>
                </a:solidFill>
                <a:latin typeface="微软雅黑" panose="020B0503020204020204" pitchFamily="34" charset="-122"/>
                <a:ea typeface="微软雅黑" panose="020B0503020204020204" pitchFamily="34" charset="-122"/>
              </a:rPr>
              <a:t>第三部分：分则</a:t>
            </a:r>
            <a:endParaRPr lang="zh-CN" altLang="en-US" sz="2400" b="1" dirty="0">
              <a:solidFill>
                <a:srgbClr val="C00000"/>
              </a:solidFill>
              <a:latin typeface="微软雅黑" panose="020B0503020204020204" pitchFamily="34" charset="-122"/>
              <a:ea typeface="微软雅黑" panose="020B0503020204020204" pitchFamily="34" charset="-122"/>
            </a:endParaRPr>
          </a:p>
        </p:txBody>
      </p:sp>
      <p:sp>
        <p:nvSpPr>
          <p:cNvPr id="5" name="Freeform 29"/>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8468" y="1422753"/>
            <a:ext cx="6108358" cy="4999904"/>
          </a:xfrm>
          <a:prstGeom prst="rect">
            <a:avLst/>
          </a:prstGeom>
        </p:spPr>
      </p:pic>
      <p:pic>
        <p:nvPicPr>
          <p:cNvPr id="7" name="图片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9944" y="1422753"/>
            <a:ext cx="6108358" cy="4999904"/>
          </a:xfrm>
          <a:prstGeom prst="rect">
            <a:avLst/>
          </a:prstGeom>
        </p:spPr>
      </p:pic>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78316" y="1444208"/>
            <a:ext cx="6108358" cy="4999904"/>
          </a:xfrm>
          <a:prstGeom prst="rect">
            <a:avLst/>
          </a:prstGeom>
        </p:spPr>
      </p:pic>
      <p:sp>
        <p:nvSpPr>
          <p:cNvPr id="10" name="矩形 9"/>
          <p:cNvSpPr/>
          <p:nvPr/>
        </p:nvSpPr>
        <p:spPr>
          <a:xfrm>
            <a:off x="7607933" y="3246013"/>
            <a:ext cx="3963956" cy="923330"/>
          </a:xfrm>
          <a:prstGeom prst="rect">
            <a:avLst/>
          </a:prstGeom>
        </p:spPr>
        <p:txBody>
          <a:bodyPr wrap="square">
            <a:spAutoFit/>
          </a:bodyPr>
          <a:lstStyle/>
          <a:p>
            <a:r>
              <a:rPr lang="zh-CN" altLang="en-US" sz="5400" b="1" dirty="0" smtClean="0">
                <a:solidFill>
                  <a:srgbClr val="BE0000"/>
                </a:solidFill>
                <a:effectLst>
                  <a:outerShdw blurRad="203200" dist="152400" dir="2700000" algn="tl" rotWithShape="0">
                    <a:prstClr val="black">
                      <a:alpha val="60000"/>
                    </a:prstClr>
                  </a:outerShdw>
                </a:effectLst>
                <a:latin typeface="微软雅黑" panose="020B0503020204020204" pitchFamily="34" charset="-122"/>
                <a:ea typeface="微软雅黑" panose="020B0503020204020204" pitchFamily="34" charset="-122"/>
              </a:rPr>
              <a:t>生活纪律</a:t>
            </a:r>
            <a:endParaRPr lang="zh-CN" altLang="en-US" sz="5400" b="1" dirty="0">
              <a:solidFill>
                <a:srgbClr val="BE0000"/>
              </a:solidFill>
              <a:effectLst>
                <a:outerShdw blurRad="203200" dist="152400" dir="2700000" algn="tl" rotWithShape="0">
                  <a:prstClr val="black">
                    <a:alpha val="60000"/>
                  </a:prstClr>
                </a:outerShdw>
              </a:effectLst>
              <a:latin typeface="微软雅黑" panose="020B0503020204020204" pitchFamily="34" charset="-122"/>
              <a:ea typeface="微软雅黑" panose="020B0503020204020204" pitchFamily="34" charset="-122"/>
            </a:endParaRPr>
          </a:p>
        </p:txBody>
      </p:sp>
      <p:sp>
        <p:nvSpPr>
          <p:cNvPr id="14" name="Freeform 29"/>
          <p:cNvSpPr/>
          <p:nvPr/>
        </p:nvSpPr>
        <p:spPr bwMode="auto">
          <a:xfrm>
            <a:off x="1852982" y="2290208"/>
            <a:ext cx="1622779" cy="1417470"/>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FC000"/>
              </a:gs>
              <a:gs pos="50000">
                <a:schemeClr val="bg1"/>
              </a:gs>
              <a:gs pos="50000">
                <a:srgbClr val="F2B800"/>
              </a:gs>
              <a:gs pos="100000">
                <a:srgbClr val="FFFF00"/>
              </a:gs>
            </a:gsLst>
            <a:lin ang="5400000" scaled="1"/>
          </a:gradFill>
          <a:ln>
            <a:noFill/>
          </a:ln>
          <a:effectLst>
            <a:outerShdw blurRad="152400" dist="152400" dir="2700000" algn="tl" rotWithShape="0">
              <a:prstClr val="black">
                <a:alpha val="60000"/>
              </a:prstClr>
            </a:outerShdw>
          </a:effectLst>
        </p:spPr>
        <p:txBody>
          <a:bodyPr vert="horz" wrap="square" lIns="91440" tIns="45720" rIns="91440" bIns="45720" numCol="1" anchor="t" anchorCtr="0" compatLnSpc="1"/>
          <a:lstStyle/>
          <a:p>
            <a:endParaRPr lang="zh-CN" altLang="en-US">
              <a:noFill/>
            </a:endParaRPr>
          </a:p>
        </p:txBody>
      </p:sp>
    </p:spTree>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7 -3.7037E-6 L 0.18997 -3.7037E-6 "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16"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fltVal val="0"/>
                                          </p:val>
                                        </p:tav>
                                        <p:tav tm="100000">
                                          <p:val>
                                            <p:strVal val="#ppt_w"/>
                                          </p:val>
                                        </p:tav>
                                      </p:tavLst>
                                    </p:anim>
                                    <p:anim calcmode="lin" valueType="num">
                                      <p:cBhvr>
                                        <p:cTn id="15" dur="500" fill="hold"/>
                                        <p:tgtEl>
                                          <p:spTgt spid="3"/>
                                        </p:tgtEl>
                                        <p:attrNameLst>
                                          <p:attrName>ppt_h</p:attrName>
                                        </p:attrNameLst>
                                      </p:cBhvr>
                                      <p:tavLst>
                                        <p:tav tm="0">
                                          <p:val>
                                            <p:fltVal val="0"/>
                                          </p:val>
                                        </p:tav>
                                        <p:tav tm="100000">
                                          <p:val>
                                            <p:strVal val="#ppt_h"/>
                                          </p:val>
                                        </p:tav>
                                      </p:tavLst>
                                    </p:anim>
                                    <p:animEffect transition="in" filter="fade">
                                      <p:cBhvr>
                                        <p:cTn id="16" dur="500"/>
                                        <p:tgtEl>
                                          <p:spTgt spid="3"/>
                                        </p:tgtEl>
                                      </p:cBhvr>
                                    </p:animEffect>
                                  </p:childTnLst>
                                </p:cTn>
                              </p:par>
                              <p:par>
                                <p:cTn id="17" presetID="35" presetClass="path" presetSubtype="0" accel="50000" decel="50000" fill="hold" nodeType="withEffect">
                                  <p:stCondLst>
                                    <p:cond delay="0"/>
                                  </p:stCondLst>
                                  <p:childTnLst>
                                    <p:animMotion origin="layout" path="M 0 -3.7037E-6 L -0.41185 -3.7037E-6 " pathEditMode="relative" rAng="0" ptsTypes="AA">
                                      <p:cBhvr>
                                        <p:cTn id="18" dur="1000" spd="-100000" fill="hold"/>
                                        <p:tgtEl>
                                          <p:spTgt spid="3"/>
                                        </p:tgtEl>
                                        <p:attrNameLst>
                                          <p:attrName>ppt_x</p:attrName>
                                          <p:attrName>ppt_y</p:attrName>
                                        </p:attrNameLst>
                                      </p:cBhvr>
                                      <p:rCtr x="-20599" y="0"/>
                                    </p:animMotion>
                                  </p:childTnLst>
                                </p:cTn>
                              </p:par>
                            </p:childTnLst>
                          </p:cTn>
                        </p:par>
                        <p:par>
                          <p:cTn id="19" fill="hold">
                            <p:stCondLst>
                              <p:cond delay="500"/>
                            </p:stCondLst>
                            <p:childTnLst>
                              <p:par>
                                <p:cTn id="20" presetID="53" presetClass="entr" presetSubtype="16"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250" fill="hold"/>
                                        <p:tgtEl>
                                          <p:spTgt spid="5"/>
                                        </p:tgtEl>
                                        <p:attrNameLst>
                                          <p:attrName>ppt_w</p:attrName>
                                        </p:attrNameLst>
                                      </p:cBhvr>
                                      <p:tavLst>
                                        <p:tav tm="0">
                                          <p:val>
                                            <p:fltVal val="0"/>
                                          </p:val>
                                        </p:tav>
                                        <p:tav tm="100000">
                                          <p:val>
                                            <p:strVal val="#ppt_w"/>
                                          </p:val>
                                        </p:tav>
                                      </p:tavLst>
                                    </p:anim>
                                    <p:anim calcmode="lin" valueType="num">
                                      <p:cBhvr>
                                        <p:cTn id="23" dur="250" fill="hold"/>
                                        <p:tgtEl>
                                          <p:spTgt spid="5"/>
                                        </p:tgtEl>
                                        <p:attrNameLst>
                                          <p:attrName>ppt_h</p:attrName>
                                        </p:attrNameLst>
                                      </p:cBhvr>
                                      <p:tavLst>
                                        <p:tav tm="0">
                                          <p:val>
                                            <p:fltVal val="0"/>
                                          </p:val>
                                        </p:tav>
                                        <p:tav tm="100000">
                                          <p:val>
                                            <p:strVal val="#ppt_h"/>
                                          </p:val>
                                        </p:tav>
                                      </p:tavLst>
                                    </p:anim>
                                    <p:animEffect transition="in" filter="fade">
                                      <p:cBhvr>
                                        <p:cTn id="24" dur="250"/>
                                        <p:tgtEl>
                                          <p:spTgt spid="5"/>
                                        </p:tgtEl>
                                      </p:cBhvr>
                                    </p:animEffect>
                                  </p:childTnLst>
                                </p:cTn>
                              </p:par>
                              <p:par>
                                <p:cTn id="25" presetID="6" presetClass="emph" presetSubtype="0" decel="100000" fill="hold" grpId="1" nodeType="withEffect">
                                  <p:stCondLst>
                                    <p:cond delay="200"/>
                                  </p:stCondLst>
                                  <p:childTnLst>
                                    <p:animScale>
                                      <p:cBhvr>
                                        <p:cTn id="26" dur="250" fill="hold"/>
                                        <p:tgtEl>
                                          <p:spTgt spid="5"/>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5"/>
                                        </p:tgtEl>
                                      </p:cBhvr>
                                      <p:by x="83000" y="83000"/>
                                    </p:animScale>
                                  </p:childTnLst>
                                </p:cTn>
                              </p:par>
                            </p:childTnLst>
                          </p:cTn>
                        </p:par>
                        <p:par>
                          <p:cTn id="29" fill="hold">
                            <p:stCondLst>
                              <p:cond delay="1000"/>
                            </p:stCondLst>
                            <p:childTnLst>
                              <p:par>
                                <p:cTn id="30" presetID="53" presetClass="entr" presetSubtype="16" fill="hold" grpId="0" nodeType="after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p:cTn id="32" dur="500" fill="hold"/>
                                        <p:tgtEl>
                                          <p:spTgt spid="4"/>
                                        </p:tgtEl>
                                        <p:attrNameLst>
                                          <p:attrName>ppt_w</p:attrName>
                                        </p:attrNameLst>
                                      </p:cBhvr>
                                      <p:tavLst>
                                        <p:tav tm="0">
                                          <p:val>
                                            <p:fltVal val="0"/>
                                          </p:val>
                                        </p:tav>
                                        <p:tav tm="100000">
                                          <p:val>
                                            <p:strVal val="#ppt_w"/>
                                          </p:val>
                                        </p:tav>
                                      </p:tavLst>
                                    </p:anim>
                                    <p:anim calcmode="lin" valueType="num">
                                      <p:cBhvr>
                                        <p:cTn id="33" dur="500" fill="hold"/>
                                        <p:tgtEl>
                                          <p:spTgt spid="4"/>
                                        </p:tgtEl>
                                        <p:attrNameLst>
                                          <p:attrName>ppt_h</p:attrName>
                                        </p:attrNameLst>
                                      </p:cBhvr>
                                      <p:tavLst>
                                        <p:tav tm="0">
                                          <p:val>
                                            <p:fltVal val="0"/>
                                          </p:val>
                                        </p:tav>
                                        <p:tav tm="100000">
                                          <p:val>
                                            <p:strVal val="#ppt_h"/>
                                          </p:val>
                                        </p:tav>
                                      </p:tavLst>
                                    </p:anim>
                                    <p:animEffect transition="in" filter="fade">
                                      <p:cBhvr>
                                        <p:cTn id="34" dur="500"/>
                                        <p:tgtEl>
                                          <p:spTgt spid="4"/>
                                        </p:tgtEl>
                                      </p:cBhvr>
                                    </p:animEffect>
                                  </p:childTnLst>
                                </p:cTn>
                              </p:par>
                              <p:par>
                                <p:cTn id="35" presetID="35" presetClass="path" presetSubtype="0" accel="50000" decel="50000" fill="hold" grpId="1" nodeType="withEffect">
                                  <p:stCondLst>
                                    <p:cond delay="0"/>
                                  </p:stCondLst>
                                  <p:childTnLst>
                                    <p:animMotion origin="layout" path="M -4.375E-6 -3.7037E-6 L -0.30273 -3.7037E-6 " pathEditMode="relative" rAng="0" ptsTypes="AA">
                                      <p:cBhvr>
                                        <p:cTn id="36" dur="1000" spd="-100000" fill="hold"/>
                                        <p:tgtEl>
                                          <p:spTgt spid="4"/>
                                        </p:tgtEl>
                                        <p:attrNameLst>
                                          <p:attrName>ppt_x</p:attrName>
                                          <p:attrName>ppt_y</p:attrName>
                                        </p:attrNameLst>
                                      </p:cBhvr>
                                      <p:rCtr x="-15143" y="0"/>
                                    </p:animMotion>
                                  </p:childTnLst>
                                </p:cTn>
                              </p:par>
                            </p:childTnLst>
                          </p:cTn>
                        </p:par>
                        <p:par>
                          <p:cTn id="37" fill="hold">
                            <p:stCondLst>
                              <p:cond delay="1500"/>
                            </p:stCondLst>
                            <p:childTnLst>
                              <p:par>
                                <p:cTn id="38" presetID="53" presetClass="entr" presetSubtype="16" fill="hold" nodeType="afterEffect">
                                  <p:stCondLst>
                                    <p:cond delay="0"/>
                                  </p:stCondLst>
                                  <p:childTnLst>
                                    <p:set>
                                      <p:cBhvr>
                                        <p:cTn id="39" dur="1" fill="hold">
                                          <p:stCondLst>
                                            <p:cond delay="0"/>
                                          </p:stCondLst>
                                        </p:cTn>
                                        <p:tgtEl>
                                          <p:spTgt spid="6"/>
                                        </p:tgtEl>
                                        <p:attrNameLst>
                                          <p:attrName>style.visibility</p:attrName>
                                        </p:attrNameLst>
                                      </p:cBhvr>
                                      <p:to>
                                        <p:strVal val="visible"/>
                                      </p:to>
                                    </p:set>
                                    <p:anim calcmode="lin" valueType="num">
                                      <p:cBhvr>
                                        <p:cTn id="40" dur="500" fill="hold"/>
                                        <p:tgtEl>
                                          <p:spTgt spid="6"/>
                                        </p:tgtEl>
                                        <p:attrNameLst>
                                          <p:attrName>ppt_w</p:attrName>
                                        </p:attrNameLst>
                                      </p:cBhvr>
                                      <p:tavLst>
                                        <p:tav tm="0">
                                          <p:val>
                                            <p:fltVal val="0"/>
                                          </p:val>
                                        </p:tav>
                                        <p:tav tm="100000">
                                          <p:val>
                                            <p:strVal val="#ppt_w"/>
                                          </p:val>
                                        </p:tav>
                                      </p:tavLst>
                                    </p:anim>
                                    <p:anim calcmode="lin" valueType="num">
                                      <p:cBhvr>
                                        <p:cTn id="41" dur="500" fill="hold"/>
                                        <p:tgtEl>
                                          <p:spTgt spid="6"/>
                                        </p:tgtEl>
                                        <p:attrNameLst>
                                          <p:attrName>ppt_h</p:attrName>
                                        </p:attrNameLst>
                                      </p:cBhvr>
                                      <p:tavLst>
                                        <p:tav tm="0">
                                          <p:val>
                                            <p:fltVal val="0"/>
                                          </p:val>
                                        </p:tav>
                                        <p:tav tm="100000">
                                          <p:val>
                                            <p:strVal val="#ppt_h"/>
                                          </p:val>
                                        </p:tav>
                                      </p:tavLst>
                                    </p:anim>
                                    <p:animEffect transition="in" filter="fade">
                                      <p:cBhvr>
                                        <p:cTn id="42" dur="500"/>
                                        <p:tgtEl>
                                          <p:spTgt spid="6"/>
                                        </p:tgtEl>
                                      </p:cBhvr>
                                    </p:animEffect>
                                  </p:childTnLst>
                                </p:cTn>
                              </p:par>
                              <p:par>
                                <p:cTn id="43" presetID="35" presetClass="path" presetSubtype="0" accel="50000" decel="50000" fill="hold" nodeType="withEffect">
                                  <p:stCondLst>
                                    <p:cond delay="0"/>
                                  </p:stCondLst>
                                  <p:childTnLst>
                                    <p:animMotion origin="layout" path="M 1.45833E-6 -7.40741E-7 L 0.42526 -7.40741E-7 " pathEditMode="relative" rAng="0" ptsTypes="AA">
                                      <p:cBhvr>
                                        <p:cTn id="44" dur="1000" spd="-100000" fill="hold"/>
                                        <p:tgtEl>
                                          <p:spTgt spid="6"/>
                                        </p:tgtEl>
                                        <p:attrNameLst>
                                          <p:attrName>ppt_x</p:attrName>
                                          <p:attrName>ppt_y</p:attrName>
                                        </p:attrNameLst>
                                      </p:cBhvr>
                                      <p:rCtr x="21263" y="0"/>
                                    </p:animMotion>
                                  </p:childTnLst>
                                </p:cTn>
                              </p:par>
                              <p:par>
                                <p:cTn id="45" presetID="53" presetClass="entr" presetSubtype="16" fill="hold" nodeType="withEffect">
                                  <p:stCondLst>
                                    <p:cond delay="300"/>
                                  </p:stCondLst>
                                  <p:childTnLst>
                                    <p:set>
                                      <p:cBhvr>
                                        <p:cTn id="46" dur="1" fill="hold">
                                          <p:stCondLst>
                                            <p:cond delay="0"/>
                                          </p:stCondLst>
                                        </p:cTn>
                                        <p:tgtEl>
                                          <p:spTgt spid="7"/>
                                        </p:tgtEl>
                                        <p:attrNameLst>
                                          <p:attrName>style.visibility</p:attrName>
                                        </p:attrNameLst>
                                      </p:cBhvr>
                                      <p:to>
                                        <p:strVal val="visible"/>
                                      </p:to>
                                    </p:set>
                                    <p:anim calcmode="lin" valueType="num">
                                      <p:cBhvr>
                                        <p:cTn id="47" dur="500" fill="hold"/>
                                        <p:tgtEl>
                                          <p:spTgt spid="7"/>
                                        </p:tgtEl>
                                        <p:attrNameLst>
                                          <p:attrName>ppt_w</p:attrName>
                                        </p:attrNameLst>
                                      </p:cBhvr>
                                      <p:tavLst>
                                        <p:tav tm="0">
                                          <p:val>
                                            <p:fltVal val="0"/>
                                          </p:val>
                                        </p:tav>
                                        <p:tav tm="100000">
                                          <p:val>
                                            <p:strVal val="#ppt_w"/>
                                          </p:val>
                                        </p:tav>
                                      </p:tavLst>
                                    </p:anim>
                                    <p:anim calcmode="lin" valueType="num">
                                      <p:cBhvr>
                                        <p:cTn id="48" dur="500" fill="hold"/>
                                        <p:tgtEl>
                                          <p:spTgt spid="7"/>
                                        </p:tgtEl>
                                        <p:attrNameLst>
                                          <p:attrName>ppt_h</p:attrName>
                                        </p:attrNameLst>
                                      </p:cBhvr>
                                      <p:tavLst>
                                        <p:tav tm="0">
                                          <p:val>
                                            <p:fltVal val="0"/>
                                          </p:val>
                                        </p:tav>
                                        <p:tav tm="100000">
                                          <p:val>
                                            <p:strVal val="#ppt_h"/>
                                          </p:val>
                                        </p:tav>
                                      </p:tavLst>
                                    </p:anim>
                                    <p:animEffect transition="in" filter="fade">
                                      <p:cBhvr>
                                        <p:cTn id="49" dur="500"/>
                                        <p:tgtEl>
                                          <p:spTgt spid="7"/>
                                        </p:tgtEl>
                                      </p:cBhvr>
                                    </p:animEffect>
                                  </p:childTnLst>
                                </p:cTn>
                              </p:par>
                              <p:par>
                                <p:cTn id="50" presetID="35" presetClass="path" presetSubtype="0" accel="50000" decel="50000" fill="hold" nodeType="withEffect">
                                  <p:stCondLst>
                                    <p:cond delay="300"/>
                                  </p:stCondLst>
                                  <p:childTnLst>
                                    <p:animMotion origin="layout" path="M 1.45833E-6 -7.40741E-7 L 0.42526 -7.40741E-7 " pathEditMode="relative" rAng="0" ptsTypes="AA">
                                      <p:cBhvr>
                                        <p:cTn id="51" dur="1000" spd="-100000" fill="hold"/>
                                        <p:tgtEl>
                                          <p:spTgt spid="7"/>
                                        </p:tgtEl>
                                        <p:attrNameLst>
                                          <p:attrName>ppt_x</p:attrName>
                                          <p:attrName>ppt_y</p:attrName>
                                        </p:attrNameLst>
                                      </p:cBhvr>
                                      <p:rCtr x="21263" y="0"/>
                                    </p:animMotion>
                                  </p:childTnLst>
                                </p:cTn>
                              </p:par>
                              <p:par>
                                <p:cTn id="52" presetID="53" presetClass="entr" presetSubtype="16" fill="hold" nodeType="withEffect">
                                  <p:stCondLst>
                                    <p:cond delay="600"/>
                                  </p:stCondLst>
                                  <p:childTnLst>
                                    <p:set>
                                      <p:cBhvr>
                                        <p:cTn id="53" dur="1" fill="hold">
                                          <p:stCondLst>
                                            <p:cond delay="0"/>
                                          </p:stCondLst>
                                        </p:cTn>
                                        <p:tgtEl>
                                          <p:spTgt spid="8"/>
                                        </p:tgtEl>
                                        <p:attrNameLst>
                                          <p:attrName>style.visibility</p:attrName>
                                        </p:attrNameLst>
                                      </p:cBhvr>
                                      <p:to>
                                        <p:strVal val="visible"/>
                                      </p:to>
                                    </p:set>
                                    <p:anim calcmode="lin" valueType="num">
                                      <p:cBhvr>
                                        <p:cTn id="54" dur="500" fill="hold"/>
                                        <p:tgtEl>
                                          <p:spTgt spid="8"/>
                                        </p:tgtEl>
                                        <p:attrNameLst>
                                          <p:attrName>ppt_w</p:attrName>
                                        </p:attrNameLst>
                                      </p:cBhvr>
                                      <p:tavLst>
                                        <p:tav tm="0">
                                          <p:val>
                                            <p:fltVal val="0"/>
                                          </p:val>
                                        </p:tav>
                                        <p:tav tm="100000">
                                          <p:val>
                                            <p:strVal val="#ppt_w"/>
                                          </p:val>
                                        </p:tav>
                                      </p:tavLst>
                                    </p:anim>
                                    <p:anim calcmode="lin" valueType="num">
                                      <p:cBhvr>
                                        <p:cTn id="55" dur="500" fill="hold"/>
                                        <p:tgtEl>
                                          <p:spTgt spid="8"/>
                                        </p:tgtEl>
                                        <p:attrNameLst>
                                          <p:attrName>ppt_h</p:attrName>
                                        </p:attrNameLst>
                                      </p:cBhvr>
                                      <p:tavLst>
                                        <p:tav tm="0">
                                          <p:val>
                                            <p:fltVal val="0"/>
                                          </p:val>
                                        </p:tav>
                                        <p:tav tm="100000">
                                          <p:val>
                                            <p:strVal val="#ppt_h"/>
                                          </p:val>
                                        </p:tav>
                                      </p:tavLst>
                                    </p:anim>
                                    <p:animEffect transition="in" filter="fade">
                                      <p:cBhvr>
                                        <p:cTn id="56" dur="500"/>
                                        <p:tgtEl>
                                          <p:spTgt spid="8"/>
                                        </p:tgtEl>
                                      </p:cBhvr>
                                    </p:animEffect>
                                  </p:childTnLst>
                                </p:cTn>
                              </p:par>
                              <p:par>
                                <p:cTn id="57" presetID="35" presetClass="path" presetSubtype="0" accel="50000" decel="50000" fill="hold" nodeType="withEffect">
                                  <p:stCondLst>
                                    <p:cond delay="600"/>
                                  </p:stCondLst>
                                  <p:childTnLst>
                                    <p:animMotion origin="layout" path="M 1.45833E-6 -7.40741E-7 L 0.42526 -7.40741E-7 " pathEditMode="relative" rAng="0" ptsTypes="AA">
                                      <p:cBhvr>
                                        <p:cTn id="58" dur="1000" spd="-100000" fill="hold"/>
                                        <p:tgtEl>
                                          <p:spTgt spid="8"/>
                                        </p:tgtEl>
                                        <p:attrNameLst>
                                          <p:attrName>ppt_x</p:attrName>
                                          <p:attrName>ppt_y</p:attrName>
                                        </p:attrNameLst>
                                      </p:cBhvr>
                                      <p:rCtr x="21263" y="0"/>
                                    </p:animMotion>
                                  </p:childTnLst>
                                </p:cTn>
                              </p:par>
                              <p:par>
                                <p:cTn id="59" presetID="53" presetClass="entr" presetSubtype="16" fill="hold" grpId="0" nodeType="withEffect">
                                  <p:stCondLst>
                                    <p:cond delay="1200"/>
                                  </p:stCondLst>
                                  <p:childTnLst>
                                    <p:set>
                                      <p:cBhvr>
                                        <p:cTn id="60" dur="1" fill="hold">
                                          <p:stCondLst>
                                            <p:cond delay="0"/>
                                          </p:stCondLst>
                                        </p:cTn>
                                        <p:tgtEl>
                                          <p:spTgt spid="10"/>
                                        </p:tgtEl>
                                        <p:attrNameLst>
                                          <p:attrName>style.visibility</p:attrName>
                                        </p:attrNameLst>
                                      </p:cBhvr>
                                      <p:to>
                                        <p:strVal val="visible"/>
                                      </p:to>
                                    </p:set>
                                    <p:anim calcmode="lin" valueType="num">
                                      <p:cBhvr>
                                        <p:cTn id="61" dur="500" fill="hold"/>
                                        <p:tgtEl>
                                          <p:spTgt spid="10"/>
                                        </p:tgtEl>
                                        <p:attrNameLst>
                                          <p:attrName>ppt_w</p:attrName>
                                        </p:attrNameLst>
                                      </p:cBhvr>
                                      <p:tavLst>
                                        <p:tav tm="0">
                                          <p:val>
                                            <p:fltVal val="0"/>
                                          </p:val>
                                        </p:tav>
                                        <p:tav tm="100000">
                                          <p:val>
                                            <p:strVal val="#ppt_w"/>
                                          </p:val>
                                        </p:tav>
                                      </p:tavLst>
                                    </p:anim>
                                    <p:anim calcmode="lin" valueType="num">
                                      <p:cBhvr>
                                        <p:cTn id="62" dur="500" fill="hold"/>
                                        <p:tgtEl>
                                          <p:spTgt spid="10"/>
                                        </p:tgtEl>
                                        <p:attrNameLst>
                                          <p:attrName>ppt_h</p:attrName>
                                        </p:attrNameLst>
                                      </p:cBhvr>
                                      <p:tavLst>
                                        <p:tav tm="0">
                                          <p:val>
                                            <p:fltVal val="0"/>
                                          </p:val>
                                        </p:tav>
                                        <p:tav tm="100000">
                                          <p:val>
                                            <p:strVal val="#ppt_h"/>
                                          </p:val>
                                        </p:tav>
                                      </p:tavLst>
                                    </p:anim>
                                    <p:animEffect transition="in" filter="fade">
                                      <p:cBhvr>
                                        <p:cTn id="63" dur="500"/>
                                        <p:tgtEl>
                                          <p:spTgt spid="10"/>
                                        </p:tgtEl>
                                      </p:cBhvr>
                                    </p:animEffect>
                                  </p:childTnLst>
                                </p:cTn>
                              </p:par>
                              <p:par>
                                <p:cTn id="64" presetID="35" presetClass="path" presetSubtype="0" accel="50000" decel="50000" fill="hold" grpId="1" nodeType="withEffect">
                                  <p:stCondLst>
                                    <p:cond delay="1200"/>
                                  </p:stCondLst>
                                  <p:childTnLst>
                                    <p:animMotion origin="layout" path="M 1.45833E-6 -7.40741E-7 L 0.42526 -7.40741E-7 " pathEditMode="relative" rAng="0" ptsTypes="AA">
                                      <p:cBhvr>
                                        <p:cTn id="65" dur="1000" spd="-100000" fill="hold"/>
                                        <p:tgtEl>
                                          <p:spTgt spid="10"/>
                                        </p:tgtEl>
                                        <p:attrNameLst>
                                          <p:attrName>ppt_x</p:attrName>
                                          <p:attrName>ppt_y</p:attrName>
                                        </p:attrNameLst>
                                      </p:cBhvr>
                                      <p:rCtr x="21263" y="0"/>
                                    </p:animMotion>
                                  </p:childTnLst>
                                </p:cTn>
                              </p:par>
                            </p:childTnLst>
                          </p:cTn>
                        </p:par>
                        <p:par>
                          <p:cTn id="66" fill="hold">
                            <p:stCondLst>
                              <p:cond delay="2000"/>
                            </p:stCondLst>
                            <p:childTnLst>
                              <p:par>
                                <p:cTn id="67" presetID="53" presetClass="entr" presetSubtype="16" fill="hold" grpId="0" nodeType="afterEffect">
                                  <p:stCondLst>
                                    <p:cond delay="0"/>
                                  </p:stCondLst>
                                  <p:childTnLst>
                                    <p:set>
                                      <p:cBhvr>
                                        <p:cTn id="68" dur="1" fill="hold">
                                          <p:stCondLst>
                                            <p:cond delay="0"/>
                                          </p:stCondLst>
                                        </p:cTn>
                                        <p:tgtEl>
                                          <p:spTgt spid="14"/>
                                        </p:tgtEl>
                                        <p:attrNameLst>
                                          <p:attrName>style.visibility</p:attrName>
                                        </p:attrNameLst>
                                      </p:cBhvr>
                                      <p:to>
                                        <p:strVal val="visible"/>
                                      </p:to>
                                    </p:set>
                                    <p:anim calcmode="lin" valueType="num">
                                      <p:cBhvr>
                                        <p:cTn id="69" dur="250" fill="hold"/>
                                        <p:tgtEl>
                                          <p:spTgt spid="14"/>
                                        </p:tgtEl>
                                        <p:attrNameLst>
                                          <p:attrName>ppt_w</p:attrName>
                                        </p:attrNameLst>
                                      </p:cBhvr>
                                      <p:tavLst>
                                        <p:tav tm="0">
                                          <p:val>
                                            <p:fltVal val="0"/>
                                          </p:val>
                                        </p:tav>
                                        <p:tav tm="100000">
                                          <p:val>
                                            <p:strVal val="#ppt_w"/>
                                          </p:val>
                                        </p:tav>
                                      </p:tavLst>
                                    </p:anim>
                                    <p:anim calcmode="lin" valueType="num">
                                      <p:cBhvr>
                                        <p:cTn id="70" dur="250" fill="hold"/>
                                        <p:tgtEl>
                                          <p:spTgt spid="14"/>
                                        </p:tgtEl>
                                        <p:attrNameLst>
                                          <p:attrName>ppt_h</p:attrName>
                                        </p:attrNameLst>
                                      </p:cBhvr>
                                      <p:tavLst>
                                        <p:tav tm="0">
                                          <p:val>
                                            <p:fltVal val="0"/>
                                          </p:val>
                                        </p:tav>
                                        <p:tav tm="100000">
                                          <p:val>
                                            <p:strVal val="#ppt_h"/>
                                          </p:val>
                                        </p:tav>
                                      </p:tavLst>
                                    </p:anim>
                                    <p:animEffect transition="in" filter="fade">
                                      <p:cBhvr>
                                        <p:cTn id="71" dur="250"/>
                                        <p:tgtEl>
                                          <p:spTgt spid="14"/>
                                        </p:tgtEl>
                                      </p:cBhvr>
                                    </p:animEffect>
                                  </p:childTnLst>
                                </p:cTn>
                              </p:par>
                              <p:par>
                                <p:cTn id="72" presetID="6" presetClass="emph" presetSubtype="0" decel="100000" fill="hold" grpId="1" nodeType="withEffect">
                                  <p:stCondLst>
                                    <p:cond delay="200"/>
                                  </p:stCondLst>
                                  <p:childTnLst>
                                    <p:animScale>
                                      <p:cBhvr>
                                        <p:cTn id="73" dur="250" fill="hold"/>
                                        <p:tgtEl>
                                          <p:spTgt spid="14"/>
                                        </p:tgtEl>
                                      </p:cBhvr>
                                      <p:by x="120000" y="120000"/>
                                    </p:animScale>
                                  </p:childTnLst>
                                </p:cTn>
                              </p:par>
                              <p:par>
                                <p:cTn id="74" presetID="6" presetClass="emph" presetSubtype="0" decel="100000" fill="hold" grpId="2" nodeType="withEffect">
                                  <p:stCondLst>
                                    <p:cond delay="400"/>
                                  </p:stCondLst>
                                  <p:childTnLst>
                                    <p:animScale>
                                      <p:cBhvr>
                                        <p:cTn id="75" dur="250" fill="hold"/>
                                        <p:tgtEl>
                                          <p:spTgt spid="14"/>
                                        </p:tgtEl>
                                      </p:cBhvr>
                                      <p:by x="83000" y="83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animBg="1"/>
      <p:bldP spid="5" grpId="1" animBg="1"/>
      <p:bldP spid="5" grpId="2" animBg="1"/>
      <p:bldP spid="10" grpId="0"/>
      <p:bldP spid="10" grpId="1"/>
      <p:bldP spid="14" grpId="0" animBg="1"/>
      <p:bldP spid="14" grpId="1" animBg="1"/>
      <p:bldP spid="14" grpId="2" animBg="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88923" y="246423"/>
            <a:ext cx="4103077" cy="675011"/>
          </a:xfrm>
          <a:prstGeom prst="rect">
            <a:avLst/>
          </a:prstGeom>
        </p:spPr>
      </p:pic>
      <p:cxnSp>
        <p:nvCxnSpPr>
          <p:cNvPr id="3" name="直接连接符 2"/>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060287" y="353095"/>
            <a:ext cx="5262188" cy="461665"/>
          </a:xfrm>
          <a:prstGeom prst="rect">
            <a:avLst/>
          </a:prstGeom>
        </p:spPr>
        <p:txBody>
          <a:bodyPr wrap="square">
            <a:spAutoFit/>
          </a:bodyPr>
          <a:lstStyle/>
          <a:p>
            <a:r>
              <a:rPr lang="zh-CN" altLang="en-US" sz="2400" b="1" dirty="0">
                <a:solidFill>
                  <a:schemeClr val="accent1"/>
                </a:solidFill>
                <a:latin typeface="微软雅黑" panose="020B0503020204020204" pitchFamily="34" charset="-122"/>
                <a:ea typeface="微软雅黑" panose="020B0503020204020204" pitchFamily="34" charset="-122"/>
              </a:rPr>
              <a:t>第三部分</a:t>
            </a:r>
            <a:r>
              <a:rPr lang="zh-CN" altLang="en-US" sz="2400" b="1" dirty="0" smtClean="0">
                <a:solidFill>
                  <a:schemeClr val="accent1"/>
                </a:solidFill>
                <a:latin typeface="微软雅黑" panose="020B0503020204020204" pitchFamily="34" charset="-122"/>
                <a:ea typeface="微软雅黑" panose="020B0503020204020204" pitchFamily="34" charset="-122"/>
              </a:rPr>
              <a:t>：分则</a:t>
            </a:r>
            <a:endParaRPr lang="zh-CN" altLang="en-US" sz="2400" b="1" dirty="0">
              <a:solidFill>
                <a:schemeClr val="accent1"/>
              </a:solidFill>
              <a:latin typeface="微软雅黑" panose="020B0503020204020204" pitchFamily="34" charset="-122"/>
              <a:ea typeface="微软雅黑" panose="020B0503020204020204" pitchFamily="34" charset="-122"/>
            </a:endParaRPr>
          </a:p>
        </p:txBody>
      </p:sp>
      <p:sp>
        <p:nvSpPr>
          <p:cNvPr id="5" name="Freeform 29"/>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8" name="矩形 7"/>
          <p:cNvSpPr/>
          <p:nvPr/>
        </p:nvSpPr>
        <p:spPr>
          <a:xfrm>
            <a:off x="1253359" y="1743318"/>
            <a:ext cx="8647386" cy="2233011"/>
          </a:xfrm>
          <a:prstGeom prst="rect">
            <a:avLst/>
          </a:prstGeom>
          <a:solidFill>
            <a:schemeClr val="accent1"/>
          </a:solidFill>
          <a:ln>
            <a:noFill/>
          </a:ln>
          <a:effectLst>
            <a:outerShdw blurRad="889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9" name="矩形 8"/>
          <p:cNvSpPr/>
          <p:nvPr/>
        </p:nvSpPr>
        <p:spPr>
          <a:xfrm>
            <a:off x="4431242" y="1991625"/>
            <a:ext cx="2316480" cy="460375"/>
          </a:xfrm>
          <a:prstGeom prst="rect">
            <a:avLst/>
          </a:prstGeom>
        </p:spPr>
        <p:txBody>
          <a:bodyPr wrap="none">
            <a:spAutoFit/>
          </a:bodyPr>
          <a:lstStyle/>
          <a:p>
            <a:pPr algn="just"/>
            <a:r>
              <a:rPr lang="zh-CN" altLang="en-US" sz="2400" b="1" dirty="0" smtClean="0">
                <a:solidFill>
                  <a:schemeClr val="accent4">
                    <a:lumMod val="40000"/>
                    <a:lumOff val="60000"/>
                  </a:schemeClr>
                </a:solidFill>
                <a:latin typeface="微软雅黑" panose="020B0503020204020204" pitchFamily="34" charset="-122"/>
                <a:ea typeface="微软雅黑" panose="020B0503020204020204" pitchFamily="34" charset="-122"/>
              </a:rPr>
              <a:t>第一百三十四条</a:t>
            </a:r>
            <a:endParaRPr lang="zh-CN" altLang="en-US" sz="2400" b="1" dirty="0">
              <a:solidFill>
                <a:schemeClr val="accent4">
                  <a:lumMod val="40000"/>
                  <a:lumOff val="60000"/>
                </a:schemeClr>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674377" y="2433711"/>
            <a:ext cx="7162191" cy="343171"/>
          </a:xfrm>
          <a:prstGeom prst="rect">
            <a:avLst/>
          </a:prstGeom>
          <a:ln>
            <a:noFill/>
          </a:ln>
        </p:spPr>
        <p:txBody>
          <a:bodyPr wrap="square">
            <a:spAutoFit/>
          </a:bodyPr>
          <a:lstStyle>
            <a:defPPr>
              <a:defRPr lang="zh-CN"/>
            </a:defPPr>
            <a:lvl1pPr>
              <a:lnSpc>
                <a:spcPct val="150000"/>
              </a:lnSpc>
              <a:spcAft>
                <a:spcPts val="2000"/>
              </a:spcAft>
              <a:defRPr sz="1600">
                <a:solidFill>
                  <a:srgbClr val="591300"/>
                </a:solidFill>
                <a:latin typeface="微软雅黑" panose="020B0503020204020204" pitchFamily="34" charset="-122"/>
                <a:ea typeface="微软雅黑" panose="020B0503020204020204" pitchFamily="34" charset="-122"/>
              </a:defRPr>
            </a:lvl1pPr>
          </a:lstStyle>
          <a:p>
            <a:pPr>
              <a:lnSpc>
                <a:spcPts val="2100"/>
              </a:lnSpc>
            </a:pPr>
            <a:endParaRPr lang="zh-CN" altLang="en-US" dirty="0">
              <a:solidFill>
                <a:schemeClr val="bg1"/>
              </a:solidFill>
            </a:endParaRPr>
          </a:p>
        </p:txBody>
      </p:sp>
      <p:sp>
        <p:nvSpPr>
          <p:cNvPr id="14" name="矩形 13"/>
          <p:cNvSpPr/>
          <p:nvPr/>
        </p:nvSpPr>
        <p:spPr>
          <a:xfrm>
            <a:off x="2792523" y="4705622"/>
            <a:ext cx="752130" cy="1200329"/>
          </a:xfrm>
          <a:prstGeom prst="rect">
            <a:avLst/>
          </a:prstGeom>
        </p:spPr>
        <p:txBody>
          <a:bodyPr wrap="none">
            <a:spAutoFit/>
          </a:bodyPr>
          <a:lstStyle/>
          <a:p>
            <a:pPr algn="ctr"/>
            <a:r>
              <a:rPr lang="zh-CN" altLang="en-US" sz="2400" b="1" dirty="0" smtClean="0">
                <a:solidFill>
                  <a:schemeClr val="bg1"/>
                </a:solidFill>
                <a:latin typeface="微软雅黑" panose="020B0503020204020204" pitchFamily="34" charset="-122"/>
                <a:ea typeface="微软雅黑" panose="020B0503020204020204" pitchFamily="34" charset="-122"/>
              </a:rPr>
              <a:t>第</a:t>
            </a:r>
            <a:endParaRPr lang="en-US" altLang="zh-CN" sz="2400" b="1" dirty="0" smtClean="0">
              <a:solidFill>
                <a:schemeClr val="bg1"/>
              </a:solidFill>
              <a:latin typeface="微软雅黑" panose="020B0503020204020204" pitchFamily="34" charset="-122"/>
              <a:ea typeface="微软雅黑" panose="020B0503020204020204" pitchFamily="34" charset="-122"/>
            </a:endParaRPr>
          </a:p>
          <a:p>
            <a:pPr algn="ctr"/>
            <a:r>
              <a:rPr lang="en-US" altLang="zh-CN" sz="2400" b="1" dirty="0" smtClean="0">
                <a:solidFill>
                  <a:schemeClr val="bg1"/>
                </a:solidFill>
                <a:latin typeface="微软雅黑" panose="020B0503020204020204" pitchFamily="34" charset="-122"/>
                <a:ea typeface="微软雅黑" panose="020B0503020204020204" pitchFamily="34" charset="-122"/>
              </a:rPr>
              <a:t>122</a:t>
            </a:r>
          </a:p>
          <a:p>
            <a:pPr algn="ctr"/>
            <a:r>
              <a:rPr lang="zh-CN" altLang="en-US" sz="2400" b="1" dirty="0" smtClean="0">
                <a:solidFill>
                  <a:schemeClr val="bg1"/>
                </a:solidFill>
                <a:latin typeface="微软雅黑" panose="020B0503020204020204" pitchFamily="34" charset="-122"/>
                <a:ea typeface="微软雅黑" panose="020B0503020204020204" pitchFamily="34" charset="-122"/>
              </a:rPr>
              <a:t>条</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1388578" y="2605296"/>
            <a:ext cx="8401808" cy="645160"/>
          </a:xfrm>
          <a:prstGeom prst="rect">
            <a:avLst/>
          </a:prstGeom>
          <a:noFill/>
        </p:spPr>
        <p:txBody>
          <a:bodyPr wrap="square" rtlCol="0">
            <a:spAutoFit/>
          </a:bodyPr>
          <a:lstStyle/>
          <a:p>
            <a:pPr algn="just"/>
            <a:r>
              <a:rPr lang="zh-CN" altLang="en-US" b="1" dirty="0">
                <a:solidFill>
                  <a:schemeClr val="bg1"/>
                </a:solidFill>
                <a:latin typeface="微软雅黑" panose="020B0503020204020204" pitchFamily="34" charset="-122"/>
                <a:ea typeface="微软雅黑" panose="020B0503020204020204" pitchFamily="34" charset="-122"/>
              </a:rPr>
              <a:t>生活奢靡、贪图享乐、追求低级趣味，造成不良影响的，给予警告或者严重警告处分;情节严重的，给予撤销党内职务处分。 </a:t>
            </a:r>
            <a:endParaRPr lang="zh-CN" altLang="en-US" b="1" dirty="0">
              <a:solidFill>
                <a:srgbClr val="FFC000"/>
              </a:solidFill>
              <a:latin typeface="微软雅黑" panose="020B0503020204020204" pitchFamily="34" charset="-122"/>
              <a:ea typeface="微软雅黑" panose="020B0503020204020204" pitchFamily="34" charset="-122"/>
            </a:endParaRPr>
          </a:p>
        </p:txBody>
      </p:sp>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43855" y="5218386"/>
            <a:ext cx="7654159" cy="146096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23" presetClass="entr" presetSubtype="36"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750" fill="hold"/>
                                        <p:tgtEl>
                                          <p:spTgt spid="9"/>
                                        </p:tgtEl>
                                        <p:attrNameLst>
                                          <p:attrName>ppt_w</p:attrName>
                                        </p:attrNameLst>
                                      </p:cBhvr>
                                      <p:tavLst>
                                        <p:tav tm="0">
                                          <p:val>
                                            <p:strVal val="(6*min(max(#ppt_w*#ppt_h,.3),1)-7.4)/-.7*#ppt_w"/>
                                          </p:val>
                                        </p:tav>
                                        <p:tav tm="100000">
                                          <p:val>
                                            <p:strVal val="#ppt_w"/>
                                          </p:val>
                                        </p:tav>
                                      </p:tavLst>
                                    </p:anim>
                                    <p:anim calcmode="lin" valueType="num">
                                      <p:cBhvr>
                                        <p:cTn id="14" dur="750" fill="hold"/>
                                        <p:tgtEl>
                                          <p:spTgt spid="9"/>
                                        </p:tgtEl>
                                        <p:attrNameLst>
                                          <p:attrName>ppt_h</p:attrName>
                                        </p:attrNameLst>
                                      </p:cBhvr>
                                      <p:tavLst>
                                        <p:tav tm="0">
                                          <p:val>
                                            <p:strVal val="(6*min(max(#ppt_w*#ppt_h,.3),1)-7.4)/-.7*#ppt_h"/>
                                          </p:val>
                                        </p:tav>
                                        <p:tav tm="100000">
                                          <p:val>
                                            <p:strVal val="#ppt_h"/>
                                          </p:val>
                                        </p:tav>
                                      </p:tavLst>
                                    </p:anim>
                                    <p:anim calcmode="lin" valueType="num">
                                      <p:cBhvr>
                                        <p:cTn id="15" dur="750" fill="hold"/>
                                        <p:tgtEl>
                                          <p:spTgt spid="9"/>
                                        </p:tgtEl>
                                        <p:attrNameLst>
                                          <p:attrName>ppt_x</p:attrName>
                                        </p:attrNameLst>
                                      </p:cBhvr>
                                      <p:tavLst>
                                        <p:tav tm="0">
                                          <p:val>
                                            <p:fltVal val="0.5"/>
                                          </p:val>
                                        </p:tav>
                                        <p:tav tm="100000">
                                          <p:val>
                                            <p:strVal val="#ppt_x"/>
                                          </p:val>
                                        </p:tav>
                                      </p:tavLst>
                                    </p:anim>
                                    <p:anim calcmode="lin" valueType="num">
                                      <p:cBhvr>
                                        <p:cTn id="16" dur="750" fill="hold"/>
                                        <p:tgtEl>
                                          <p:spTgt spid="9"/>
                                        </p:tgtEl>
                                        <p:attrNameLst>
                                          <p:attrName>ppt_y</p:attrName>
                                        </p:attrNameLst>
                                      </p:cBhvr>
                                      <p:tavLst>
                                        <p:tav tm="0">
                                          <p:val>
                                            <p:strVal val="1+(6*min(max(#ppt_w*#ppt_h,.3),1)-7.4)/-.7*#ppt_h/2"/>
                                          </p:val>
                                        </p:tav>
                                        <p:tav tm="100000">
                                          <p:val>
                                            <p:strVal val="#ppt_y"/>
                                          </p:val>
                                        </p:tav>
                                      </p:tavLst>
                                    </p:anim>
                                  </p:childTnLst>
                                </p:cTn>
                              </p:par>
                            </p:childTnLst>
                          </p:cTn>
                        </p:par>
                        <p:par>
                          <p:cTn id="17" fill="hold">
                            <p:stCondLst>
                              <p:cond delay="1500"/>
                            </p:stCondLst>
                            <p:childTnLst>
                              <p:par>
                                <p:cTn id="18" presetID="53" presetClass="entr" presetSubtype="16" fill="hold" grpId="0" nodeType="afterEffect" nodePh="1">
                                  <p:stCondLst>
                                    <p:cond delay="0"/>
                                  </p:stCondLst>
                                  <p:endCondLst>
                                    <p:cond evt="begin" delay="0">
                                      <p:tn val="18"/>
                                    </p:cond>
                                  </p:endCondLst>
                                  <p:iterate type="lt">
                                    <p:tmPct val="10000"/>
                                  </p:iterate>
                                  <p:childTnLst>
                                    <p:set>
                                      <p:cBhvr>
                                        <p:cTn id="19" dur="1" fill="hold">
                                          <p:stCondLst>
                                            <p:cond delay="0"/>
                                          </p:stCondLst>
                                        </p:cTn>
                                        <p:tgtEl>
                                          <p:spTgt spid="10"/>
                                        </p:tgtEl>
                                        <p:attrNameLst>
                                          <p:attrName>style.visibility</p:attrName>
                                        </p:attrNameLst>
                                      </p:cBhvr>
                                      <p:to>
                                        <p:strVal val="visible"/>
                                      </p:to>
                                    </p:set>
                                    <p:anim calcmode="lin" valueType="num">
                                      <p:cBhvr>
                                        <p:cTn id="20" dur="250" fill="hold"/>
                                        <p:tgtEl>
                                          <p:spTgt spid="10"/>
                                        </p:tgtEl>
                                        <p:attrNameLst>
                                          <p:attrName>ppt_w</p:attrName>
                                        </p:attrNameLst>
                                      </p:cBhvr>
                                      <p:tavLst>
                                        <p:tav tm="0">
                                          <p:val>
                                            <p:fltVal val="0"/>
                                          </p:val>
                                        </p:tav>
                                        <p:tav tm="100000">
                                          <p:val>
                                            <p:strVal val="#ppt_w"/>
                                          </p:val>
                                        </p:tav>
                                      </p:tavLst>
                                    </p:anim>
                                    <p:anim calcmode="lin" valueType="num">
                                      <p:cBhvr>
                                        <p:cTn id="21" dur="250" fill="hold"/>
                                        <p:tgtEl>
                                          <p:spTgt spid="10"/>
                                        </p:tgtEl>
                                        <p:attrNameLst>
                                          <p:attrName>ppt_h</p:attrName>
                                        </p:attrNameLst>
                                      </p:cBhvr>
                                      <p:tavLst>
                                        <p:tav tm="0">
                                          <p:val>
                                            <p:fltVal val="0"/>
                                          </p:val>
                                        </p:tav>
                                        <p:tav tm="100000">
                                          <p:val>
                                            <p:strVal val="#ppt_h"/>
                                          </p:val>
                                        </p:tav>
                                      </p:tavLst>
                                    </p:anim>
                                    <p:animEffect transition="in" filter="fade">
                                      <p:cBhvr>
                                        <p:cTn id="22" dur="250"/>
                                        <p:tgtEl>
                                          <p:spTgt spid="10"/>
                                        </p:tgtEl>
                                      </p:cBhvr>
                                    </p:animEffect>
                                  </p:childTnLst>
                                </p:cTn>
                              </p:par>
                            </p:childTnLst>
                          </p:cTn>
                        </p:par>
                        <p:par>
                          <p:cTn id="23" fill="hold">
                            <p:stCondLst>
                              <p:cond delay="1000"/>
                            </p:stCondLst>
                            <p:childTnLst>
                              <p:par>
                                <p:cTn id="24" presetID="53" presetClass="entr" presetSubtype="16" fill="hold" grpId="0" nodeType="after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0" grpId="0"/>
      <p:bldP spid="14"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88923" y="246423"/>
            <a:ext cx="4103077" cy="675011"/>
          </a:xfrm>
          <a:prstGeom prst="rect">
            <a:avLst/>
          </a:prstGeom>
        </p:spPr>
      </p:pic>
      <p:cxnSp>
        <p:nvCxnSpPr>
          <p:cNvPr id="3" name="直接连接符 2"/>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060287" y="353095"/>
            <a:ext cx="5262188" cy="461665"/>
          </a:xfrm>
          <a:prstGeom prst="rect">
            <a:avLst/>
          </a:prstGeom>
        </p:spPr>
        <p:txBody>
          <a:bodyPr wrap="square">
            <a:spAutoFit/>
          </a:bodyPr>
          <a:lstStyle/>
          <a:p>
            <a:r>
              <a:rPr lang="zh-CN" altLang="en-US" sz="2400" b="1" dirty="0">
                <a:solidFill>
                  <a:schemeClr val="accent1"/>
                </a:solidFill>
                <a:latin typeface="微软雅黑" panose="020B0503020204020204" pitchFamily="34" charset="-122"/>
                <a:ea typeface="微软雅黑" panose="020B0503020204020204" pitchFamily="34" charset="-122"/>
              </a:rPr>
              <a:t>第三部分</a:t>
            </a:r>
            <a:r>
              <a:rPr lang="zh-CN" altLang="en-US" sz="2400" b="1" dirty="0" smtClean="0">
                <a:solidFill>
                  <a:schemeClr val="accent1"/>
                </a:solidFill>
                <a:latin typeface="微软雅黑" panose="020B0503020204020204" pitchFamily="34" charset="-122"/>
                <a:ea typeface="微软雅黑" panose="020B0503020204020204" pitchFamily="34" charset="-122"/>
              </a:rPr>
              <a:t>：分则</a:t>
            </a:r>
            <a:endParaRPr lang="zh-CN" altLang="en-US" sz="2400" b="1" dirty="0">
              <a:solidFill>
                <a:schemeClr val="accent1"/>
              </a:solidFill>
              <a:latin typeface="微软雅黑" panose="020B0503020204020204" pitchFamily="34" charset="-122"/>
              <a:ea typeface="微软雅黑" panose="020B0503020204020204" pitchFamily="34" charset="-122"/>
            </a:endParaRPr>
          </a:p>
        </p:txBody>
      </p:sp>
      <p:sp>
        <p:nvSpPr>
          <p:cNvPr id="5" name="Freeform 29"/>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8" name="矩形 7"/>
          <p:cNvSpPr/>
          <p:nvPr/>
        </p:nvSpPr>
        <p:spPr>
          <a:xfrm>
            <a:off x="1253359" y="1743318"/>
            <a:ext cx="8647386" cy="2233011"/>
          </a:xfrm>
          <a:prstGeom prst="rect">
            <a:avLst/>
          </a:prstGeom>
          <a:solidFill>
            <a:schemeClr val="accent1"/>
          </a:solidFill>
          <a:ln>
            <a:noFill/>
          </a:ln>
          <a:effectLst>
            <a:outerShdw blurRad="889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9" name="矩形 8"/>
          <p:cNvSpPr/>
          <p:nvPr/>
        </p:nvSpPr>
        <p:spPr>
          <a:xfrm>
            <a:off x="3272181" y="1991625"/>
            <a:ext cx="4634602" cy="461665"/>
          </a:xfrm>
          <a:prstGeom prst="rect">
            <a:avLst/>
          </a:prstGeom>
        </p:spPr>
        <p:txBody>
          <a:bodyPr wrap="none">
            <a:spAutoFit/>
          </a:bodyPr>
          <a:lstStyle/>
          <a:p>
            <a:pPr algn="just"/>
            <a:r>
              <a:rPr lang="en-US" altLang="zh-CN" sz="2400" b="1" dirty="0" smtClean="0">
                <a:solidFill>
                  <a:schemeClr val="accent4">
                    <a:lumMod val="40000"/>
                    <a:lumOff val="60000"/>
                  </a:schemeClr>
                </a:solidFill>
                <a:latin typeface="微软雅黑" panose="020B0503020204020204" pitchFamily="34" charset="-122"/>
                <a:ea typeface="微软雅黑" panose="020B0503020204020204" pitchFamily="34" charset="-122"/>
              </a:rPr>
              <a:t>2018</a:t>
            </a:r>
            <a:r>
              <a:rPr lang="zh-CN" altLang="en-US" sz="2400" b="1" dirty="0">
                <a:solidFill>
                  <a:schemeClr val="accent4">
                    <a:lumMod val="40000"/>
                    <a:lumOff val="60000"/>
                  </a:schemeClr>
                </a:solidFill>
                <a:latin typeface="微软雅黑" panose="020B0503020204020204" pitchFamily="34" charset="-122"/>
                <a:ea typeface="微软雅黑" panose="020B0503020204020204" pitchFamily="34" charset="-122"/>
              </a:rPr>
              <a:t>年</a:t>
            </a:r>
            <a:r>
              <a:rPr lang="zh-CN" altLang="en-US" sz="2400" b="1" dirty="0" smtClean="0">
                <a:solidFill>
                  <a:schemeClr val="accent4">
                    <a:lumMod val="40000"/>
                    <a:lumOff val="60000"/>
                  </a:schemeClr>
                </a:solidFill>
                <a:latin typeface="微软雅黑" panose="020B0503020204020204" pitchFamily="34" charset="-122"/>
                <a:ea typeface="微软雅黑" panose="020B0503020204020204" pitchFamily="34" charset="-122"/>
              </a:rPr>
              <a:t>条例新增第一百三十六条</a:t>
            </a:r>
            <a:endParaRPr lang="zh-CN" altLang="en-US" sz="2400" b="1" dirty="0">
              <a:solidFill>
                <a:schemeClr val="accent4">
                  <a:lumMod val="40000"/>
                  <a:lumOff val="60000"/>
                </a:schemeClr>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674377" y="2433711"/>
            <a:ext cx="7162191" cy="343171"/>
          </a:xfrm>
          <a:prstGeom prst="rect">
            <a:avLst/>
          </a:prstGeom>
          <a:ln>
            <a:noFill/>
          </a:ln>
        </p:spPr>
        <p:txBody>
          <a:bodyPr wrap="square">
            <a:spAutoFit/>
          </a:bodyPr>
          <a:lstStyle>
            <a:defPPr>
              <a:defRPr lang="zh-CN"/>
            </a:defPPr>
            <a:lvl1pPr>
              <a:lnSpc>
                <a:spcPct val="150000"/>
              </a:lnSpc>
              <a:spcAft>
                <a:spcPts val="2000"/>
              </a:spcAft>
              <a:defRPr sz="1600">
                <a:solidFill>
                  <a:srgbClr val="591300"/>
                </a:solidFill>
                <a:latin typeface="微软雅黑" panose="020B0503020204020204" pitchFamily="34" charset="-122"/>
                <a:ea typeface="微软雅黑" panose="020B0503020204020204" pitchFamily="34" charset="-122"/>
              </a:defRPr>
            </a:lvl1pPr>
          </a:lstStyle>
          <a:p>
            <a:pPr>
              <a:lnSpc>
                <a:spcPts val="2100"/>
              </a:lnSpc>
            </a:pPr>
            <a:endParaRPr lang="zh-CN" altLang="en-US" dirty="0">
              <a:solidFill>
                <a:schemeClr val="bg1"/>
              </a:solidFill>
            </a:endParaRPr>
          </a:p>
        </p:txBody>
      </p:sp>
      <p:sp>
        <p:nvSpPr>
          <p:cNvPr id="14" name="矩形 13"/>
          <p:cNvSpPr/>
          <p:nvPr/>
        </p:nvSpPr>
        <p:spPr>
          <a:xfrm>
            <a:off x="2792523" y="4705622"/>
            <a:ext cx="752130" cy="1200329"/>
          </a:xfrm>
          <a:prstGeom prst="rect">
            <a:avLst/>
          </a:prstGeom>
        </p:spPr>
        <p:txBody>
          <a:bodyPr wrap="none">
            <a:spAutoFit/>
          </a:bodyPr>
          <a:lstStyle/>
          <a:p>
            <a:pPr algn="ctr"/>
            <a:r>
              <a:rPr lang="zh-CN" altLang="en-US" sz="2400" b="1" dirty="0" smtClean="0">
                <a:solidFill>
                  <a:schemeClr val="bg1"/>
                </a:solidFill>
                <a:latin typeface="微软雅黑" panose="020B0503020204020204" pitchFamily="34" charset="-122"/>
                <a:ea typeface="微软雅黑" panose="020B0503020204020204" pitchFamily="34" charset="-122"/>
              </a:rPr>
              <a:t>第</a:t>
            </a:r>
            <a:endParaRPr lang="en-US" altLang="zh-CN" sz="2400" b="1" dirty="0" smtClean="0">
              <a:solidFill>
                <a:schemeClr val="bg1"/>
              </a:solidFill>
              <a:latin typeface="微软雅黑" panose="020B0503020204020204" pitchFamily="34" charset="-122"/>
              <a:ea typeface="微软雅黑" panose="020B0503020204020204" pitchFamily="34" charset="-122"/>
            </a:endParaRPr>
          </a:p>
          <a:p>
            <a:pPr algn="ctr"/>
            <a:r>
              <a:rPr lang="en-US" altLang="zh-CN" sz="2400" b="1" dirty="0" smtClean="0">
                <a:solidFill>
                  <a:schemeClr val="bg1"/>
                </a:solidFill>
                <a:latin typeface="微软雅黑" panose="020B0503020204020204" pitchFamily="34" charset="-122"/>
                <a:ea typeface="微软雅黑" panose="020B0503020204020204" pitchFamily="34" charset="-122"/>
              </a:rPr>
              <a:t>122</a:t>
            </a:r>
          </a:p>
          <a:p>
            <a:pPr algn="ctr"/>
            <a:r>
              <a:rPr lang="zh-CN" altLang="en-US" sz="2400" b="1" dirty="0" smtClean="0">
                <a:solidFill>
                  <a:schemeClr val="bg1"/>
                </a:solidFill>
                <a:latin typeface="微软雅黑" panose="020B0503020204020204" pitchFamily="34" charset="-122"/>
                <a:ea typeface="微软雅黑" panose="020B0503020204020204" pitchFamily="34" charset="-122"/>
              </a:rPr>
              <a:t>条</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1388578" y="2605296"/>
            <a:ext cx="8401808" cy="923330"/>
          </a:xfrm>
          <a:prstGeom prst="rect">
            <a:avLst/>
          </a:prstGeom>
          <a:noFill/>
        </p:spPr>
        <p:txBody>
          <a:bodyPr wrap="square" rtlCol="0">
            <a:spAutoFit/>
          </a:bodyPr>
          <a:lstStyle/>
          <a:p>
            <a:pPr algn="just"/>
            <a:r>
              <a:rPr lang="zh-CN" altLang="en-US" b="1" dirty="0">
                <a:solidFill>
                  <a:schemeClr val="bg1"/>
                </a:solidFill>
                <a:latin typeface="微软雅黑" panose="020B0503020204020204" pitchFamily="34" charset="-122"/>
                <a:ea typeface="微软雅黑" panose="020B0503020204020204" pitchFamily="34" charset="-122"/>
              </a:rPr>
              <a:t>党员领导干部不重视家风建设，对配偶、子女及其配偶失管失教，造成不良影响或者严重后果的，给予警告或者严重警告处分；情节严重的，给予撤销党内职务处分。 </a:t>
            </a:r>
            <a:endParaRPr lang="zh-CN" altLang="en-US" b="1" dirty="0">
              <a:solidFill>
                <a:srgbClr val="FFC000"/>
              </a:solidFill>
              <a:latin typeface="微软雅黑" panose="020B0503020204020204" pitchFamily="34" charset="-122"/>
              <a:ea typeface="微软雅黑" panose="020B0503020204020204" pitchFamily="34" charset="-122"/>
            </a:endParaRPr>
          </a:p>
        </p:txBody>
      </p:sp>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43855" y="5218386"/>
            <a:ext cx="7654159" cy="146096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23" presetClass="entr" presetSubtype="36"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750" fill="hold"/>
                                        <p:tgtEl>
                                          <p:spTgt spid="9"/>
                                        </p:tgtEl>
                                        <p:attrNameLst>
                                          <p:attrName>ppt_w</p:attrName>
                                        </p:attrNameLst>
                                      </p:cBhvr>
                                      <p:tavLst>
                                        <p:tav tm="0">
                                          <p:val>
                                            <p:strVal val="(6*min(max(#ppt_w*#ppt_h,.3),1)-7.4)/-.7*#ppt_w"/>
                                          </p:val>
                                        </p:tav>
                                        <p:tav tm="100000">
                                          <p:val>
                                            <p:strVal val="#ppt_w"/>
                                          </p:val>
                                        </p:tav>
                                      </p:tavLst>
                                    </p:anim>
                                    <p:anim calcmode="lin" valueType="num">
                                      <p:cBhvr>
                                        <p:cTn id="14" dur="750" fill="hold"/>
                                        <p:tgtEl>
                                          <p:spTgt spid="9"/>
                                        </p:tgtEl>
                                        <p:attrNameLst>
                                          <p:attrName>ppt_h</p:attrName>
                                        </p:attrNameLst>
                                      </p:cBhvr>
                                      <p:tavLst>
                                        <p:tav tm="0">
                                          <p:val>
                                            <p:strVal val="(6*min(max(#ppt_w*#ppt_h,.3),1)-7.4)/-.7*#ppt_h"/>
                                          </p:val>
                                        </p:tav>
                                        <p:tav tm="100000">
                                          <p:val>
                                            <p:strVal val="#ppt_h"/>
                                          </p:val>
                                        </p:tav>
                                      </p:tavLst>
                                    </p:anim>
                                    <p:anim calcmode="lin" valueType="num">
                                      <p:cBhvr>
                                        <p:cTn id="15" dur="750" fill="hold"/>
                                        <p:tgtEl>
                                          <p:spTgt spid="9"/>
                                        </p:tgtEl>
                                        <p:attrNameLst>
                                          <p:attrName>ppt_x</p:attrName>
                                        </p:attrNameLst>
                                      </p:cBhvr>
                                      <p:tavLst>
                                        <p:tav tm="0">
                                          <p:val>
                                            <p:fltVal val="0.5"/>
                                          </p:val>
                                        </p:tav>
                                        <p:tav tm="100000">
                                          <p:val>
                                            <p:strVal val="#ppt_x"/>
                                          </p:val>
                                        </p:tav>
                                      </p:tavLst>
                                    </p:anim>
                                    <p:anim calcmode="lin" valueType="num">
                                      <p:cBhvr>
                                        <p:cTn id="16" dur="750" fill="hold"/>
                                        <p:tgtEl>
                                          <p:spTgt spid="9"/>
                                        </p:tgtEl>
                                        <p:attrNameLst>
                                          <p:attrName>ppt_y</p:attrName>
                                        </p:attrNameLst>
                                      </p:cBhvr>
                                      <p:tavLst>
                                        <p:tav tm="0">
                                          <p:val>
                                            <p:strVal val="1+(6*min(max(#ppt_w*#ppt_h,.3),1)-7.4)/-.7*#ppt_h/2"/>
                                          </p:val>
                                        </p:tav>
                                        <p:tav tm="100000">
                                          <p:val>
                                            <p:strVal val="#ppt_y"/>
                                          </p:val>
                                        </p:tav>
                                      </p:tavLst>
                                    </p:anim>
                                  </p:childTnLst>
                                </p:cTn>
                              </p:par>
                            </p:childTnLst>
                          </p:cTn>
                        </p:par>
                        <p:par>
                          <p:cTn id="17" fill="hold">
                            <p:stCondLst>
                              <p:cond delay="1500"/>
                            </p:stCondLst>
                            <p:childTnLst>
                              <p:par>
                                <p:cTn id="18" presetID="53" presetClass="entr" presetSubtype="16" fill="hold" grpId="0" nodeType="afterEffect" nodePh="1">
                                  <p:stCondLst>
                                    <p:cond delay="0"/>
                                  </p:stCondLst>
                                  <p:endCondLst>
                                    <p:cond evt="begin" delay="0">
                                      <p:tn val="18"/>
                                    </p:cond>
                                  </p:endCondLst>
                                  <p:iterate type="lt">
                                    <p:tmPct val="10000"/>
                                  </p:iterate>
                                  <p:childTnLst>
                                    <p:set>
                                      <p:cBhvr>
                                        <p:cTn id="19" dur="1" fill="hold">
                                          <p:stCondLst>
                                            <p:cond delay="0"/>
                                          </p:stCondLst>
                                        </p:cTn>
                                        <p:tgtEl>
                                          <p:spTgt spid="10"/>
                                        </p:tgtEl>
                                        <p:attrNameLst>
                                          <p:attrName>style.visibility</p:attrName>
                                        </p:attrNameLst>
                                      </p:cBhvr>
                                      <p:to>
                                        <p:strVal val="visible"/>
                                      </p:to>
                                    </p:set>
                                    <p:anim calcmode="lin" valueType="num">
                                      <p:cBhvr>
                                        <p:cTn id="20" dur="250" fill="hold"/>
                                        <p:tgtEl>
                                          <p:spTgt spid="10"/>
                                        </p:tgtEl>
                                        <p:attrNameLst>
                                          <p:attrName>ppt_w</p:attrName>
                                        </p:attrNameLst>
                                      </p:cBhvr>
                                      <p:tavLst>
                                        <p:tav tm="0">
                                          <p:val>
                                            <p:fltVal val="0"/>
                                          </p:val>
                                        </p:tav>
                                        <p:tav tm="100000">
                                          <p:val>
                                            <p:strVal val="#ppt_w"/>
                                          </p:val>
                                        </p:tav>
                                      </p:tavLst>
                                    </p:anim>
                                    <p:anim calcmode="lin" valueType="num">
                                      <p:cBhvr>
                                        <p:cTn id="21" dur="250" fill="hold"/>
                                        <p:tgtEl>
                                          <p:spTgt spid="10"/>
                                        </p:tgtEl>
                                        <p:attrNameLst>
                                          <p:attrName>ppt_h</p:attrName>
                                        </p:attrNameLst>
                                      </p:cBhvr>
                                      <p:tavLst>
                                        <p:tav tm="0">
                                          <p:val>
                                            <p:fltVal val="0"/>
                                          </p:val>
                                        </p:tav>
                                        <p:tav tm="100000">
                                          <p:val>
                                            <p:strVal val="#ppt_h"/>
                                          </p:val>
                                        </p:tav>
                                      </p:tavLst>
                                    </p:anim>
                                    <p:animEffect transition="in" filter="fade">
                                      <p:cBhvr>
                                        <p:cTn id="22" dur="250"/>
                                        <p:tgtEl>
                                          <p:spTgt spid="10"/>
                                        </p:tgtEl>
                                      </p:cBhvr>
                                    </p:animEffect>
                                  </p:childTnLst>
                                </p:cTn>
                              </p:par>
                            </p:childTnLst>
                          </p:cTn>
                        </p:par>
                        <p:par>
                          <p:cTn id="23" fill="hold">
                            <p:stCondLst>
                              <p:cond delay="1000"/>
                            </p:stCondLst>
                            <p:childTnLst>
                              <p:par>
                                <p:cTn id="24" presetID="53" presetClass="entr" presetSubtype="16" fill="hold" grpId="0" nodeType="after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9" grpId="0"/>
      <p:bldP spid="10" grpId="0"/>
      <p:bldP spid="14"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94340" y="5201716"/>
            <a:ext cx="10067778" cy="1656284"/>
          </a:xfrm>
          <a:prstGeom prst="rect">
            <a:avLst/>
          </a:prstGeom>
        </p:spPr>
      </p:pic>
      <p:sp>
        <p:nvSpPr>
          <p:cNvPr id="2" name="矩形 1"/>
          <p:cNvSpPr/>
          <p:nvPr/>
        </p:nvSpPr>
        <p:spPr>
          <a:xfrm>
            <a:off x="1" y="0"/>
            <a:ext cx="4175022" cy="6858000"/>
          </a:xfrm>
          <a:prstGeom prst="rect">
            <a:avLst/>
          </a:prstGeom>
          <a:ln>
            <a:noFill/>
          </a:ln>
          <a:effectLst>
            <a:outerShdw blurRad="127000" dist="508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56296" y="3605475"/>
            <a:ext cx="3262432" cy="1015663"/>
          </a:xfrm>
          <a:prstGeom prst="rect">
            <a:avLst/>
          </a:prstGeom>
          <a:noFill/>
        </p:spPr>
        <p:txBody>
          <a:bodyPr wrap="none" rtlCol="0">
            <a:spAutoFit/>
          </a:bodyPr>
          <a:lstStyle/>
          <a:p>
            <a:r>
              <a:rPr lang="zh-CN" altLang="en-US" sz="6000" b="1" dirty="0" smtClean="0">
                <a:solidFill>
                  <a:srgbClr val="FFF9EF"/>
                </a:solidFill>
                <a:latin typeface="微软雅黑" panose="020B0503020204020204" pitchFamily="34" charset="-122"/>
                <a:ea typeface="微软雅黑" panose="020B0503020204020204" pitchFamily="34" charset="-122"/>
              </a:rPr>
              <a:t>第四部分</a:t>
            </a:r>
            <a:endParaRPr lang="zh-CN" altLang="en-US" sz="6000" b="1" dirty="0">
              <a:solidFill>
                <a:srgbClr val="FFF9EF"/>
              </a:solidFill>
              <a:latin typeface="微软雅黑" panose="020B0503020204020204" pitchFamily="34" charset="-122"/>
              <a:ea typeface="微软雅黑" panose="020B0503020204020204" pitchFamily="34" charset="-122"/>
            </a:endParaRPr>
          </a:p>
        </p:txBody>
      </p:sp>
      <p:sp>
        <p:nvSpPr>
          <p:cNvPr id="4" name="矩形 3"/>
          <p:cNvSpPr/>
          <p:nvPr/>
        </p:nvSpPr>
        <p:spPr>
          <a:xfrm>
            <a:off x="4320730" y="3032496"/>
            <a:ext cx="7814998" cy="1107996"/>
          </a:xfrm>
          <a:prstGeom prst="rect">
            <a:avLst/>
          </a:prstGeom>
        </p:spPr>
        <p:txBody>
          <a:bodyPr wrap="square">
            <a:spAutoFit/>
          </a:bodyPr>
          <a:lstStyle/>
          <a:p>
            <a:pPr algn="ctr"/>
            <a:r>
              <a:rPr lang="zh-CN" altLang="en-US" sz="6600" b="1" dirty="0" smtClean="0">
                <a:solidFill>
                  <a:srgbClr val="C00000"/>
                </a:solidFill>
                <a:latin typeface="微软雅黑" panose="020B0503020204020204" pitchFamily="34" charset="-122"/>
                <a:ea typeface="微软雅黑" panose="020B0503020204020204" pitchFamily="34" charset="-122"/>
              </a:rPr>
              <a:t>附则</a:t>
            </a:r>
            <a:endParaRPr lang="zh-CN" altLang="en-US" sz="6600" b="1" dirty="0">
              <a:solidFill>
                <a:srgbClr val="C00000"/>
              </a:solidFill>
              <a:latin typeface="微软雅黑" panose="020B0503020204020204" pitchFamily="34" charset="-122"/>
              <a:ea typeface="微软雅黑" panose="020B0503020204020204" pitchFamily="34" charset="-122"/>
            </a:endParaRPr>
          </a:p>
        </p:txBody>
      </p:sp>
      <p:sp>
        <p:nvSpPr>
          <p:cNvPr id="6" name="矩形 5"/>
          <p:cNvSpPr/>
          <p:nvPr/>
        </p:nvSpPr>
        <p:spPr>
          <a:xfrm>
            <a:off x="5385143" y="1607234"/>
            <a:ext cx="5686172" cy="646331"/>
          </a:xfrm>
          <a:prstGeom prst="rect">
            <a:avLst/>
          </a:prstGeom>
        </p:spPr>
        <p:txBody>
          <a:bodyPr wrap="none">
            <a:spAutoFit/>
          </a:bodyPr>
          <a:lstStyle/>
          <a:p>
            <a:pPr algn="ctr"/>
            <a:r>
              <a:rPr lang="zh-CN" altLang="en-US" sz="3600" spc="300" dirty="0" smtClean="0">
                <a:solidFill>
                  <a:srgbClr val="C00000"/>
                </a:solidFill>
                <a:latin typeface="微软雅黑" panose="020B0503020204020204" pitchFamily="34" charset="-122"/>
                <a:ea typeface="微软雅黑" panose="020B0503020204020204" pitchFamily="34" charset="-122"/>
              </a:rPr>
              <a:t>中国共产党纪律处分条例</a:t>
            </a:r>
            <a:endParaRPr lang="zh-CN" altLang="en-US" sz="3600" spc="300" dirty="0">
              <a:solidFill>
                <a:srgbClr val="C00000"/>
              </a:solidFill>
              <a:latin typeface="微软雅黑" panose="020B0503020204020204" pitchFamily="34" charset="-122"/>
              <a:ea typeface="微软雅黑" panose="020B0503020204020204" pitchFamily="34" charset="-122"/>
            </a:endParaRPr>
          </a:p>
        </p:txBody>
      </p:sp>
      <p:sp>
        <p:nvSpPr>
          <p:cNvPr id="7" name="矩形 6"/>
          <p:cNvSpPr/>
          <p:nvPr/>
        </p:nvSpPr>
        <p:spPr>
          <a:xfrm>
            <a:off x="7356838" y="2234685"/>
            <a:ext cx="1742786" cy="276999"/>
          </a:xfrm>
          <a:prstGeom prst="rect">
            <a:avLst/>
          </a:prstGeom>
        </p:spPr>
        <p:txBody>
          <a:bodyPr wrap="none">
            <a:spAutoFit/>
          </a:bodyPr>
          <a:lstStyle/>
          <a:p>
            <a:pPr algn="ctr"/>
            <a:r>
              <a:rPr lang="en-US" altLang="zh-CN" sz="1200" dirty="0">
                <a:solidFill>
                  <a:prstClr val="black"/>
                </a:solidFill>
                <a:latin typeface="微软雅黑" panose="020B0503020204020204" pitchFamily="34" charset="-122"/>
                <a:ea typeface="微软雅黑" panose="020B0503020204020204" pitchFamily="34" charset="-122"/>
              </a:rPr>
              <a:t>—— </a:t>
            </a:r>
            <a:r>
              <a:rPr lang="en-US" altLang="zh-CN" sz="1200" dirty="0" smtClean="0">
                <a:solidFill>
                  <a:prstClr val="black"/>
                </a:solidFill>
                <a:latin typeface="微软雅黑" panose="020B0503020204020204" pitchFamily="34" charset="-122"/>
                <a:ea typeface="微软雅黑" panose="020B0503020204020204" pitchFamily="34" charset="-122"/>
              </a:rPr>
              <a:t>2016</a:t>
            </a:r>
            <a:r>
              <a:rPr lang="zh-CN" altLang="en-US" sz="1200" dirty="0" smtClean="0">
                <a:solidFill>
                  <a:prstClr val="black"/>
                </a:solidFill>
                <a:latin typeface="微软雅黑" panose="020B0503020204020204" pitchFamily="34" charset="-122"/>
                <a:ea typeface="微软雅黑" panose="020B0503020204020204" pitchFamily="34" charset="-122"/>
              </a:rPr>
              <a:t>年、</a:t>
            </a:r>
            <a:r>
              <a:rPr lang="en-US" altLang="zh-CN" sz="1200" dirty="0" smtClean="0">
                <a:solidFill>
                  <a:prstClr val="black"/>
                </a:solidFill>
                <a:latin typeface="微软雅黑" panose="020B0503020204020204" pitchFamily="34" charset="-122"/>
                <a:ea typeface="微软雅黑" panose="020B0503020204020204" pitchFamily="34" charset="-122"/>
              </a:rPr>
              <a:t>2018</a:t>
            </a:r>
            <a:r>
              <a:rPr lang="zh-CN" altLang="en-US" sz="1200" dirty="0" smtClean="0">
                <a:solidFill>
                  <a:prstClr val="black"/>
                </a:solidFill>
                <a:latin typeface="微软雅黑" panose="020B0503020204020204" pitchFamily="34" charset="-122"/>
                <a:ea typeface="微软雅黑" panose="020B0503020204020204" pitchFamily="34" charset="-122"/>
              </a:rPr>
              <a:t>年</a:t>
            </a:r>
            <a:endParaRPr lang="zh-CN" altLang="en-US" sz="1200" dirty="0">
              <a:solidFill>
                <a:prstClr val="black"/>
              </a:solidFill>
              <a:latin typeface="微软雅黑" panose="020B0503020204020204" pitchFamily="34" charset="-122"/>
              <a:ea typeface="微软雅黑" panose="020B0503020204020204" pitchFamily="34" charset="-122"/>
            </a:endParaRPr>
          </a:p>
        </p:txBody>
      </p:sp>
      <p:sp>
        <p:nvSpPr>
          <p:cNvPr id="8" name="Freeform 29"/>
          <p:cNvSpPr/>
          <p:nvPr/>
        </p:nvSpPr>
        <p:spPr bwMode="auto">
          <a:xfrm>
            <a:off x="1041593" y="1382463"/>
            <a:ext cx="2091839" cy="1926869"/>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FC000"/>
              </a:gs>
              <a:gs pos="50000">
                <a:schemeClr val="bg1"/>
              </a:gs>
              <a:gs pos="50000">
                <a:srgbClr val="F2B800"/>
              </a:gs>
              <a:gs pos="100000">
                <a:srgbClr val="FFFF00"/>
              </a:gs>
            </a:gsLst>
            <a:lin ang="5400000" scaled="1"/>
          </a:gradFill>
          <a:ln>
            <a:noFill/>
          </a:ln>
          <a:effectLst>
            <a:outerShdw blurRad="152400" dist="152400" dir="2700000" algn="tl" rotWithShape="0">
              <a:prstClr val="black">
                <a:alpha val="60000"/>
              </a:prstClr>
            </a:outerShdw>
          </a:effectLst>
        </p:spPr>
        <p:txBody>
          <a:bodyPr vert="horz" wrap="square" lIns="91440" tIns="45720" rIns="91440" bIns="45720" numCol="1" anchor="t" anchorCtr="0" compatLnSpc="1"/>
          <a:lstStyle/>
          <a:p>
            <a:endParaRPr lang="zh-CN" altLang="en-US">
              <a:noFill/>
            </a:endParaRPr>
          </a:p>
        </p:txBody>
      </p:sp>
    </p:spTree>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grpId="1" nodeType="withEffect">
                                  <p:stCondLst>
                                    <p:cond delay="0"/>
                                  </p:stCondLst>
                                  <p:childTnLst>
                                    <p:animMotion origin="layout" path="M -3.95833E-6 0 L -0.00026 -0.63333 " pathEditMode="relative" rAng="0" ptsTypes="AA">
                                      <p:cBhvr>
                                        <p:cTn id="11" dur="1000" spd="-100000" fill="hold"/>
                                        <p:tgtEl>
                                          <p:spTgt spid="2"/>
                                        </p:tgtEl>
                                        <p:attrNameLst>
                                          <p:attrName>ppt_x</p:attrName>
                                          <p:attrName>ppt_y</p:attrName>
                                        </p:attrNameLst>
                                      </p:cBhvr>
                                      <p:rCtr x="-13" y="-31667"/>
                                    </p:animMotion>
                                  </p:childTnLst>
                                </p:cTn>
                              </p:par>
                            </p:childTnLst>
                          </p:cTn>
                        </p:par>
                        <p:par>
                          <p:cTn id="12" fill="hold">
                            <p:stCondLst>
                              <p:cond delay="500"/>
                            </p:stCondLst>
                            <p:childTnLst>
                              <p:par>
                                <p:cTn id="13" presetID="53" presetClass="entr" presetSubtype="16"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250" fill="hold"/>
                                        <p:tgtEl>
                                          <p:spTgt spid="8"/>
                                        </p:tgtEl>
                                        <p:attrNameLst>
                                          <p:attrName>ppt_w</p:attrName>
                                        </p:attrNameLst>
                                      </p:cBhvr>
                                      <p:tavLst>
                                        <p:tav tm="0">
                                          <p:val>
                                            <p:fltVal val="0"/>
                                          </p:val>
                                        </p:tav>
                                        <p:tav tm="100000">
                                          <p:val>
                                            <p:strVal val="#ppt_w"/>
                                          </p:val>
                                        </p:tav>
                                      </p:tavLst>
                                    </p:anim>
                                    <p:anim calcmode="lin" valueType="num">
                                      <p:cBhvr>
                                        <p:cTn id="16" dur="250" fill="hold"/>
                                        <p:tgtEl>
                                          <p:spTgt spid="8"/>
                                        </p:tgtEl>
                                        <p:attrNameLst>
                                          <p:attrName>ppt_h</p:attrName>
                                        </p:attrNameLst>
                                      </p:cBhvr>
                                      <p:tavLst>
                                        <p:tav tm="0">
                                          <p:val>
                                            <p:fltVal val="0"/>
                                          </p:val>
                                        </p:tav>
                                        <p:tav tm="100000">
                                          <p:val>
                                            <p:strVal val="#ppt_h"/>
                                          </p:val>
                                        </p:tav>
                                      </p:tavLst>
                                    </p:anim>
                                    <p:animEffect transition="in" filter="fade">
                                      <p:cBhvr>
                                        <p:cTn id="17" dur="250"/>
                                        <p:tgtEl>
                                          <p:spTgt spid="8"/>
                                        </p:tgtEl>
                                      </p:cBhvr>
                                    </p:animEffect>
                                  </p:childTnLst>
                                </p:cTn>
                              </p:par>
                              <p:par>
                                <p:cTn id="18" presetID="6" presetClass="emph" presetSubtype="0" decel="100000" fill="hold" grpId="1" nodeType="withEffect">
                                  <p:stCondLst>
                                    <p:cond delay="200"/>
                                  </p:stCondLst>
                                  <p:childTnLst>
                                    <p:animScale>
                                      <p:cBhvr>
                                        <p:cTn id="19" dur="250" fill="hold"/>
                                        <p:tgtEl>
                                          <p:spTgt spid="8"/>
                                        </p:tgtEl>
                                      </p:cBhvr>
                                      <p:by x="120000" y="120000"/>
                                    </p:animScale>
                                  </p:childTnLst>
                                </p:cTn>
                              </p:par>
                              <p:par>
                                <p:cTn id="20" presetID="6" presetClass="emph" presetSubtype="0" decel="100000" fill="hold" grpId="2" nodeType="withEffect">
                                  <p:stCondLst>
                                    <p:cond delay="400"/>
                                  </p:stCondLst>
                                  <p:childTnLst>
                                    <p:animScale>
                                      <p:cBhvr>
                                        <p:cTn id="21" dur="250" fill="hold"/>
                                        <p:tgtEl>
                                          <p:spTgt spid="8"/>
                                        </p:tgtEl>
                                      </p:cBhvr>
                                      <p:by x="83000" y="83000"/>
                                    </p:animScale>
                                  </p:childTnLst>
                                </p:cTn>
                              </p:par>
                              <p:par>
                                <p:cTn id="22" presetID="53" presetClass="entr" presetSubtype="16" fill="hold" grpId="0" nodeType="withEffect">
                                  <p:stCondLst>
                                    <p:cond delay="400"/>
                                  </p:stCondLst>
                                  <p:childTnLst>
                                    <p:set>
                                      <p:cBhvr>
                                        <p:cTn id="23" dur="1" fill="hold">
                                          <p:stCondLst>
                                            <p:cond delay="0"/>
                                          </p:stCondLst>
                                        </p:cTn>
                                        <p:tgtEl>
                                          <p:spTgt spid="3"/>
                                        </p:tgtEl>
                                        <p:attrNameLst>
                                          <p:attrName>style.visibility</p:attrName>
                                        </p:attrNameLst>
                                      </p:cBhvr>
                                      <p:to>
                                        <p:strVal val="visible"/>
                                      </p:to>
                                    </p:set>
                                    <p:anim calcmode="lin" valueType="num">
                                      <p:cBhvr>
                                        <p:cTn id="24" dur="250" fill="hold"/>
                                        <p:tgtEl>
                                          <p:spTgt spid="3"/>
                                        </p:tgtEl>
                                        <p:attrNameLst>
                                          <p:attrName>ppt_w</p:attrName>
                                        </p:attrNameLst>
                                      </p:cBhvr>
                                      <p:tavLst>
                                        <p:tav tm="0">
                                          <p:val>
                                            <p:fltVal val="0"/>
                                          </p:val>
                                        </p:tav>
                                        <p:tav tm="100000">
                                          <p:val>
                                            <p:strVal val="#ppt_w"/>
                                          </p:val>
                                        </p:tav>
                                      </p:tavLst>
                                    </p:anim>
                                    <p:anim calcmode="lin" valueType="num">
                                      <p:cBhvr>
                                        <p:cTn id="25" dur="250" fill="hold"/>
                                        <p:tgtEl>
                                          <p:spTgt spid="3"/>
                                        </p:tgtEl>
                                        <p:attrNameLst>
                                          <p:attrName>ppt_h</p:attrName>
                                        </p:attrNameLst>
                                      </p:cBhvr>
                                      <p:tavLst>
                                        <p:tav tm="0">
                                          <p:val>
                                            <p:fltVal val="0"/>
                                          </p:val>
                                        </p:tav>
                                        <p:tav tm="100000">
                                          <p:val>
                                            <p:strVal val="#ppt_h"/>
                                          </p:val>
                                        </p:tav>
                                      </p:tavLst>
                                    </p:anim>
                                    <p:animEffect transition="in" filter="fade">
                                      <p:cBhvr>
                                        <p:cTn id="26" dur="250"/>
                                        <p:tgtEl>
                                          <p:spTgt spid="3"/>
                                        </p:tgtEl>
                                      </p:cBhvr>
                                    </p:animEffect>
                                  </p:childTnLst>
                                </p:cTn>
                              </p:par>
                              <p:par>
                                <p:cTn id="27" presetID="6" presetClass="emph" presetSubtype="0" decel="100000" fill="hold" grpId="1" nodeType="withEffect">
                                  <p:stCondLst>
                                    <p:cond delay="600"/>
                                  </p:stCondLst>
                                  <p:childTnLst>
                                    <p:animScale>
                                      <p:cBhvr>
                                        <p:cTn id="28" dur="250" fill="hold"/>
                                        <p:tgtEl>
                                          <p:spTgt spid="3"/>
                                        </p:tgtEl>
                                      </p:cBhvr>
                                      <p:by x="120000" y="120000"/>
                                    </p:animScale>
                                  </p:childTnLst>
                                </p:cTn>
                              </p:par>
                              <p:par>
                                <p:cTn id="29" presetID="6" presetClass="emph" presetSubtype="0" decel="100000" fill="hold" grpId="2" nodeType="withEffect">
                                  <p:stCondLst>
                                    <p:cond delay="800"/>
                                  </p:stCondLst>
                                  <p:childTnLst>
                                    <p:animScale>
                                      <p:cBhvr>
                                        <p:cTn id="30" dur="250" fill="hold"/>
                                        <p:tgtEl>
                                          <p:spTgt spid="3"/>
                                        </p:tgtEl>
                                      </p:cBhvr>
                                      <p:by x="83000" y="83000"/>
                                    </p:animScale>
                                  </p:childTnLst>
                                </p:cTn>
                              </p:par>
                            </p:childTnLst>
                          </p:cTn>
                        </p:par>
                        <p:par>
                          <p:cTn id="31" fill="hold">
                            <p:stCondLst>
                              <p:cond delay="1000"/>
                            </p:stCondLst>
                            <p:childTnLst>
                              <p:par>
                                <p:cTn id="32" presetID="22" presetClass="entr" presetSubtype="8" fill="hold"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left)">
                                      <p:cBhvr>
                                        <p:cTn id="34" dur="1000"/>
                                        <p:tgtEl>
                                          <p:spTgt spid="9"/>
                                        </p:tgtEl>
                                      </p:cBhvr>
                                    </p:animEffect>
                                  </p:childTnLst>
                                </p:cTn>
                              </p:par>
                            </p:childTnLst>
                          </p:cTn>
                        </p:par>
                        <p:par>
                          <p:cTn id="35" fill="hold">
                            <p:stCondLst>
                              <p:cond delay="2000"/>
                            </p:stCondLst>
                            <p:childTnLst>
                              <p:par>
                                <p:cTn id="36" presetID="53" presetClass="entr" presetSubtype="16" fill="hold" grpId="0" nodeType="afterEffect">
                                  <p:stCondLst>
                                    <p:cond delay="0"/>
                                  </p:stCondLst>
                                  <p:childTnLst>
                                    <p:set>
                                      <p:cBhvr>
                                        <p:cTn id="37" dur="1" fill="hold">
                                          <p:stCondLst>
                                            <p:cond delay="0"/>
                                          </p:stCondLst>
                                        </p:cTn>
                                        <p:tgtEl>
                                          <p:spTgt spid="6"/>
                                        </p:tgtEl>
                                        <p:attrNameLst>
                                          <p:attrName>style.visibility</p:attrName>
                                        </p:attrNameLst>
                                      </p:cBhvr>
                                      <p:to>
                                        <p:strVal val="visible"/>
                                      </p:to>
                                    </p:set>
                                    <p:anim calcmode="lin" valueType="num">
                                      <p:cBhvr>
                                        <p:cTn id="38" dur="500" fill="hold"/>
                                        <p:tgtEl>
                                          <p:spTgt spid="6"/>
                                        </p:tgtEl>
                                        <p:attrNameLst>
                                          <p:attrName>ppt_w</p:attrName>
                                        </p:attrNameLst>
                                      </p:cBhvr>
                                      <p:tavLst>
                                        <p:tav tm="0">
                                          <p:val>
                                            <p:fltVal val="0"/>
                                          </p:val>
                                        </p:tav>
                                        <p:tav tm="100000">
                                          <p:val>
                                            <p:strVal val="#ppt_w"/>
                                          </p:val>
                                        </p:tav>
                                      </p:tavLst>
                                    </p:anim>
                                    <p:anim calcmode="lin" valueType="num">
                                      <p:cBhvr>
                                        <p:cTn id="39" dur="500" fill="hold"/>
                                        <p:tgtEl>
                                          <p:spTgt spid="6"/>
                                        </p:tgtEl>
                                        <p:attrNameLst>
                                          <p:attrName>ppt_h</p:attrName>
                                        </p:attrNameLst>
                                      </p:cBhvr>
                                      <p:tavLst>
                                        <p:tav tm="0">
                                          <p:val>
                                            <p:fltVal val="0"/>
                                          </p:val>
                                        </p:tav>
                                        <p:tav tm="100000">
                                          <p:val>
                                            <p:strVal val="#ppt_h"/>
                                          </p:val>
                                        </p:tav>
                                      </p:tavLst>
                                    </p:anim>
                                    <p:animEffect transition="in" filter="fade">
                                      <p:cBhvr>
                                        <p:cTn id="40" dur="500"/>
                                        <p:tgtEl>
                                          <p:spTgt spid="6"/>
                                        </p:tgtEl>
                                      </p:cBhvr>
                                    </p:animEffect>
                                  </p:childTnLst>
                                </p:cTn>
                              </p:par>
                              <p:par>
                                <p:cTn id="41" presetID="35" presetClass="path" presetSubtype="0" accel="50000" decel="50000" fill="hold" grpId="1" nodeType="withEffect">
                                  <p:stCondLst>
                                    <p:cond delay="0"/>
                                  </p:stCondLst>
                                  <p:childTnLst>
                                    <p:animMotion origin="layout" path="M 2.08333E-7 -1.48148E-6 L 0.31576 -1.48148E-6 " pathEditMode="relative" rAng="0" ptsTypes="AA">
                                      <p:cBhvr>
                                        <p:cTn id="42" dur="1000" spd="-100000" fill="hold"/>
                                        <p:tgtEl>
                                          <p:spTgt spid="6"/>
                                        </p:tgtEl>
                                        <p:attrNameLst>
                                          <p:attrName>ppt_x</p:attrName>
                                          <p:attrName>ppt_y</p:attrName>
                                        </p:attrNameLst>
                                      </p:cBhvr>
                                      <p:rCtr x="15781" y="0"/>
                                    </p:animMotion>
                                  </p:childTnLst>
                                </p:cTn>
                              </p:par>
                              <p:par>
                                <p:cTn id="43" presetID="53" presetClass="entr" presetSubtype="16" fill="hold" grpId="0" nodeType="withEffect">
                                  <p:stCondLst>
                                    <p:cond delay="300"/>
                                  </p:stCondLst>
                                  <p:childTnLst>
                                    <p:set>
                                      <p:cBhvr>
                                        <p:cTn id="44" dur="1" fill="hold">
                                          <p:stCondLst>
                                            <p:cond delay="0"/>
                                          </p:stCondLst>
                                        </p:cTn>
                                        <p:tgtEl>
                                          <p:spTgt spid="7"/>
                                        </p:tgtEl>
                                        <p:attrNameLst>
                                          <p:attrName>style.visibility</p:attrName>
                                        </p:attrNameLst>
                                      </p:cBhvr>
                                      <p:to>
                                        <p:strVal val="visible"/>
                                      </p:to>
                                    </p:set>
                                    <p:anim calcmode="lin" valueType="num">
                                      <p:cBhvr>
                                        <p:cTn id="45" dur="500" fill="hold"/>
                                        <p:tgtEl>
                                          <p:spTgt spid="7"/>
                                        </p:tgtEl>
                                        <p:attrNameLst>
                                          <p:attrName>ppt_w</p:attrName>
                                        </p:attrNameLst>
                                      </p:cBhvr>
                                      <p:tavLst>
                                        <p:tav tm="0">
                                          <p:val>
                                            <p:fltVal val="0"/>
                                          </p:val>
                                        </p:tav>
                                        <p:tav tm="100000">
                                          <p:val>
                                            <p:strVal val="#ppt_w"/>
                                          </p:val>
                                        </p:tav>
                                      </p:tavLst>
                                    </p:anim>
                                    <p:anim calcmode="lin" valueType="num">
                                      <p:cBhvr>
                                        <p:cTn id="46" dur="500" fill="hold"/>
                                        <p:tgtEl>
                                          <p:spTgt spid="7"/>
                                        </p:tgtEl>
                                        <p:attrNameLst>
                                          <p:attrName>ppt_h</p:attrName>
                                        </p:attrNameLst>
                                      </p:cBhvr>
                                      <p:tavLst>
                                        <p:tav tm="0">
                                          <p:val>
                                            <p:fltVal val="0"/>
                                          </p:val>
                                        </p:tav>
                                        <p:tav tm="100000">
                                          <p:val>
                                            <p:strVal val="#ppt_h"/>
                                          </p:val>
                                        </p:tav>
                                      </p:tavLst>
                                    </p:anim>
                                    <p:animEffect transition="in" filter="fade">
                                      <p:cBhvr>
                                        <p:cTn id="47" dur="500"/>
                                        <p:tgtEl>
                                          <p:spTgt spid="7"/>
                                        </p:tgtEl>
                                      </p:cBhvr>
                                    </p:animEffect>
                                  </p:childTnLst>
                                </p:cTn>
                              </p:par>
                              <p:par>
                                <p:cTn id="48" presetID="35" presetClass="path" presetSubtype="0" accel="50000" decel="50000" fill="hold" grpId="1" nodeType="withEffect">
                                  <p:stCondLst>
                                    <p:cond delay="300"/>
                                  </p:stCondLst>
                                  <p:childTnLst>
                                    <p:animMotion origin="layout" path="M 2.08333E-7 -4.81481E-6 L 0.31576 -4.81481E-6 " pathEditMode="relative" rAng="0" ptsTypes="AA">
                                      <p:cBhvr>
                                        <p:cTn id="49" dur="1000" spd="-100000" fill="hold"/>
                                        <p:tgtEl>
                                          <p:spTgt spid="7"/>
                                        </p:tgtEl>
                                        <p:attrNameLst>
                                          <p:attrName>ppt_x</p:attrName>
                                          <p:attrName>ppt_y</p:attrName>
                                        </p:attrNameLst>
                                      </p:cBhvr>
                                      <p:rCtr x="15781" y="0"/>
                                    </p:animMotion>
                                  </p:childTnLst>
                                </p:cTn>
                              </p:par>
                              <p:par>
                                <p:cTn id="50" presetID="53" presetClass="entr" presetSubtype="16" fill="hold" grpId="0" nodeType="withEffect">
                                  <p:stCondLst>
                                    <p:cond delay="600"/>
                                  </p:stCondLst>
                                  <p:childTnLst>
                                    <p:set>
                                      <p:cBhvr>
                                        <p:cTn id="51" dur="1" fill="hold">
                                          <p:stCondLst>
                                            <p:cond delay="0"/>
                                          </p:stCondLst>
                                        </p:cTn>
                                        <p:tgtEl>
                                          <p:spTgt spid="4"/>
                                        </p:tgtEl>
                                        <p:attrNameLst>
                                          <p:attrName>style.visibility</p:attrName>
                                        </p:attrNameLst>
                                      </p:cBhvr>
                                      <p:to>
                                        <p:strVal val="visible"/>
                                      </p:to>
                                    </p:set>
                                    <p:anim calcmode="lin" valueType="num">
                                      <p:cBhvr>
                                        <p:cTn id="52" dur="500" fill="hold"/>
                                        <p:tgtEl>
                                          <p:spTgt spid="4"/>
                                        </p:tgtEl>
                                        <p:attrNameLst>
                                          <p:attrName>ppt_w</p:attrName>
                                        </p:attrNameLst>
                                      </p:cBhvr>
                                      <p:tavLst>
                                        <p:tav tm="0">
                                          <p:val>
                                            <p:fltVal val="0"/>
                                          </p:val>
                                        </p:tav>
                                        <p:tav tm="100000">
                                          <p:val>
                                            <p:strVal val="#ppt_w"/>
                                          </p:val>
                                        </p:tav>
                                      </p:tavLst>
                                    </p:anim>
                                    <p:anim calcmode="lin" valueType="num">
                                      <p:cBhvr>
                                        <p:cTn id="53" dur="500" fill="hold"/>
                                        <p:tgtEl>
                                          <p:spTgt spid="4"/>
                                        </p:tgtEl>
                                        <p:attrNameLst>
                                          <p:attrName>ppt_h</p:attrName>
                                        </p:attrNameLst>
                                      </p:cBhvr>
                                      <p:tavLst>
                                        <p:tav tm="0">
                                          <p:val>
                                            <p:fltVal val="0"/>
                                          </p:val>
                                        </p:tav>
                                        <p:tav tm="100000">
                                          <p:val>
                                            <p:strVal val="#ppt_h"/>
                                          </p:val>
                                        </p:tav>
                                      </p:tavLst>
                                    </p:anim>
                                    <p:animEffect transition="in" filter="fade">
                                      <p:cBhvr>
                                        <p:cTn id="54" dur="500"/>
                                        <p:tgtEl>
                                          <p:spTgt spid="4"/>
                                        </p:tgtEl>
                                      </p:cBhvr>
                                    </p:animEffect>
                                  </p:childTnLst>
                                </p:cTn>
                              </p:par>
                              <p:par>
                                <p:cTn id="55" presetID="35" presetClass="path" presetSubtype="0" accel="50000" decel="50000" fill="hold" grpId="1" nodeType="withEffect">
                                  <p:stCondLst>
                                    <p:cond delay="600"/>
                                  </p:stCondLst>
                                  <p:childTnLst>
                                    <p:animMotion origin="layout" path="M 2.08333E-7 3.33333E-6 L 0.31576 3.33333E-6 " pathEditMode="relative" rAng="0" ptsTypes="AA">
                                      <p:cBhvr>
                                        <p:cTn id="56" dur="1000" spd="-100000" fill="hold"/>
                                        <p:tgtEl>
                                          <p:spTgt spid="4"/>
                                        </p:tgtEl>
                                        <p:attrNameLst>
                                          <p:attrName>ppt_x</p:attrName>
                                          <p:attrName>ppt_y</p:attrName>
                                        </p:attrNameLst>
                                      </p:cBhvr>
                                      <p:rCtr x="15781"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p:bldP spid="3" grpId="1"/>
      <p:bldP spid="3" grpId="2"/>
      <p:bldP spid="4" grpId="0"/>
      <p:bldP spid="4" grpId="1"/>
      <p:bldP spid="6" grpId="0"/>
      <p:bldP spid="6" grpId="1"/>
      <p:bldP spid="7" grpId="0"/>
      <p:bldP spid="7" grpId="1"/>
      <p:bldP spid="8" grpId="0" animBg="1"/>
      <p:bldP spid="8" grpId="1" animBg="1"/>
      <p:bldP spid="8" grpId="2" animBg="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88923" y="246423"/>
            <a:ext cx="4103077" cy="675011"/>
          </a:xfrm>
          <a:prstGeom prst="rect">
            <a:avLst/>
          </a:prstGeom>
        </p:spPr>
      </p:pic>
      <p:cxnSp>
        <p:nvCxnSpPr>
          <p:cNvPr id="3" name="直接连接符 2"/>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060287" y="353095"/>
            <a:ext cx="5262188" cy="461665"/>
          </a:xfrm>
          <a:prstGeom prst="rect">
            <a:avLst/>
          </a:prstGeom>
        </p:spPr>
        <p:txBody>
          <a:bodyPr wrap="square">
            <a:spAutoFit/>
          </a:bodyPr>
          <a:lstStyle/>
          <a:p>
            <a:r>
              <a:rPr lang="zh-CN" altLang="en-US" sz="2400" b="1" dirty="0" smtClean="0">
                <a:solidFill>
                  <a:schemeClr val="accent1"/>
                </a:solidFill>
                <a:latin typeface="微软雅黑" panose="020B0503020204020204" pitchFamily="34" charset="-122"/>
                <a:ea typeface="微软雅黑" panose="020B0503020204020204" pitchFamily="34" charset="-122"/>
              </a:rPr>
              <a:t>第四部分：附则</a:t>
            </a:r>
            <a:endParaRPr lang="zh-CN" altLang="en-US" sz="2400" b="1" dirty="0">
              <a:solidFill>
                <a:schemeClr val="accent1"/>
              </a:solidFill>
              <a:latin typeface="微软雅黑" panose="020B0503020204020204" pitchFamily="34" charset="-122"/>
              <a:ea typeface="微软雅黑" panose="020B0503020204020204" pitchFamily="34" charset="-122"/>
            </a:endParaRPr>
          </a:p>
        </p:txBody>
      </p:sp>
      <p:sp>
        <p:nvSpPr>
          <p:cNvPr id="5" name="Freeform 29"/>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8" name="矩形 7"/>
          <p:cNvSpPr/>
          <p:nvPr/>
        </p:nvSpPr>
        <p:spPr>
          <a:xfrm>
            <a:off x="1253490" y="1743075"/>
            <a:ext cx="10022840" cy="2962275"/>
          </a:xfrm>
          <a:prstGeom prst="rect">
            <a:avLst/>
          </a:prstGeom>
          <a:solidFill>
            <a:schemeClr val="accent1"/>
          </a:solidFill>
          <a:ln>
            <a:noFill/>
          </a:ln>
          <a:effectLst>
            <a:outerShdw blurRad="889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9" name="矩形 8"/>
          <p:cNvSpPr/>
          <p:nvPr/>
        </p:nvSpPr>
        <p:spPr>
          <a:xfrm>
            <a:off x="3579957" y="1991625"/>
            <a:ext cx="4019049" cy="461665"/>
          </a:xfrm>
          <a:prstGeom prst="rect">
            <a:avLst/>
          </a:prstGeom>
        </p:spPr>
        <p:txBody>
          <a:bodyPr wrap="none">
            <a:spAutoFit/>
          </a:bodyPr>
          <a:lstStyle/>
          <a:p>
            <a:pPr algn="just"/>
            <a:r>
              <a:rPr lang="en-US" altLang="zh-CN" sz="2400" b="1" dirty="0" smtClean="0">
                <a:solidFill>
                  <a:schemeClr val="accent4">
                    <a:lumMod val="40000"/>
                    <a:lumOff val="60000"/>
                  </a:schemeClr>
                </a:solidFill>
                <a:latin typeface="微软雅黑" panose="020B0503020204020204" pitchFamily="34" charset="-122"/>
                <a:ea typeface="微软雅黑" panose="020B0503020204020204" pitchFamily="34" charset="-122"/>
              </a:rPr>
              <a:t>2018</a:t>
            </a:r>
            <a:r>
              <a:rPr lang="zh-CN" altLang="en-US" sz="2400" b="1" dirty="0">
                <a:solidFill>
                  <a:schemeClr val="accent4">
                    <a:lumMod val="40000"/>
                    <a:lumOff val="60000"/>
                  </a:schemeClr>
                </a:solidFill>
                <a:latin typeface="微软雅黑" panose="020B0503020204020204" pitchFamily="34" charset="-122"/>
                <a:ea typeface="微软雅黑" panose="020B0503020204020204" pitchFamily="34" charset="-122"/>
              </a:rPr>
              <a:t>年</a:t>
            </a:r>
            <a:r>
              <a:rPr lang="zh-CN" altLang="en-US" sz="2400" b="1" dirty="0" smtClean="0">
                <a:solidFill>
                  <a:schemeClr val="accent4">
                    <a:lumMod val="40000"/>
                    <a:lumOff val="60000"/>
                  </a:schemeClr>
                </a:solidFill>
                <a:latin typeface="微软雅黑" panose="020B0503020204020204" pitchFamily="34" charset="-122"/>
                <a:ea typeface="微软雅黑" panose="020B0503020204020204" pitchFamily="34" charset="-122"/>
              </a:rPr>
              <a:t>条例第一百四十二条</a:t>
            </a:r>
            <a:endParaRPr lang="zh-CN" altLang="en-US" sz="2400" b="1" dirty="0">
              <a:solidFill>
                <a:schemeClr val="accent4">
                  <a:lumMod val="40000"/>
                  <a:lumOff val="60000"/>
                </a:schemeClr>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674377" y="2433711"/>
            <a:ext cx="7162191" cy="343171"/>
          </a:xfrm>
          <a:prstGeom prst="rect">
            <a:avLst/>
          </a:prstGeom>
          <a:ln>
            <a:noFill/>
          </a:ln>
        </p:spPr>
        <p:txBody>
          <a:bodyPr wrap="square">
            <a:spAutoFit/>
          </a:bodyPr>
          <a:lstStyle>
            <a:defPPr>
              <a:defRPr lang="zh-CN"/>
            </a:defPPr>
            <a:lvl1pPr>
              <a:lnSpc>
                <a:spcPct val="150000"/>
              </a:lnSpc>
              <a:spcAft>
                <a:spcPts val="2000"/>
              </a:spcAft>
              <a:defRPr sz="1600">
                <a:solidFill>
                  <a:srgbClr val="591300"/>
                </a:solidFill>
                <a:latin typeface="微软雅黑" panose="020B0503020204020204" pitchFamily="34" charset="-122"/>
                <a:ea typeface="微软雅黑" panose="020B0503020204020204" pitchFamily="34" charset="-122"/>
              </a:defRPr>
            </a:lvl1pPr>
          </a:lstStyle>
          <a:p>
            <a:pPr>
              <a:lnSpc>
                <a:spcPts val="2100"/>
              </a:lnSpc>
            </a:pPr>
            <a:endParaRPr lang="zh-CN" altLang="en-US" dirty="0">
              <a:solidFill>
                <a:schemeClr val="bg1"/>
              </a:solidFill>
            </a:endParaRPr>
          </a:p>
        </p:txBody>
      </p:sp>
      <p:sp>
        <p:nvSpPr>
          <p:cNvPr id="14" name="矩形 13"/>
          <p:cNvSpPr/>
          <p:nvPr/>
        </p:nvSpPr>
        <p:spPr>
          <a:xfrm>
            <a:off x="2792523" y="4705622"/>
            <a:ext cx="752130" cy="1200329"/>
          </a:xfrm>
          <a:prstGeom prst="rect">
            <a:avLst/>
          </a:prstGeom>
        </p:spPr>
        <p:txBody>
          <a:bodyPr wrap="none">
            <a:spAutoFit/>
          </a:bodyPr>
          <a:lstStyle/>
          <a:p>
            <a:pPr algn="ctr"/>
            <a:r>
              <a:rPr lang="zh-CN" altLang="en-US" sz="2400" b="1" dirty="0" smtClean="0">
                <a:solidFill>
                  <a:schemeClr val="bg1"/>
                </a:solidFill>
                <a:latin typeface="微软雅黑" panose="020B0503020204020204" pitchFamily="34" charset="-122"/>
                <a:ea typeface="微软雅黑" panose="020B0503020204020204" pitchFamily="34" charset="-122"/>
              </a:rPr>
              <a:t>第</a:t>
            </a:r>
            <a:endParaRPr lang="en-US" altLang="zh-CN" sz="2400" b="1" dirty="0" smtClean="0">
              <a:solidFill>
                <a:schemeClr val="bg1"/>
              </a:solidFill>
              <a:latin typeface="微软雅黑" panose="020B0503020204020204" pitchFamily="34" charset="-122"/>
              <a:ea typeface="微软雅黑" panose="020B0503020204020204" pitchFamily="34" charset="-122"/>
            </a:endParaRPr>
          </a:p>
          <a:p>
            <a:pPr algn="ctr"/>
            <a:r>
              <a:rPr lang="en-US" altLang="zh-CN" sz="2400" b="1" dirty="0" smtClean="0">
                <a:solidFill>
                  <a:schemeClr val="bg1"/>
                </a:solidFill>
                <a:latin typeface="微软雅黑" panose="020B0503020204020204" pitchFamily="34" charset="-122"/>
                <a:ea typeface="微软雅黑" panose="020B0503020204020204" pitchFamily="34" charset="-122"/>
              </a:rPr>
              <a:t>122</a:t>
            </a:r>
          </a:p>
          <a:p>
            <a:pPr algn="ctr"/>
            <a:r>
              <a:rPr lang="zh-CN" altLang="en-US" sz="2400" b="1" dirty="0" smtClean="0">
                <a:solidFill>
                  <a:schemeClr val="bg1"/>
                </a:solidFill>
                <a:latin typeface="微软雅黑" panose="020B0503020204020204" pitchFamily="34" charset="-122"/>
                <a:ea typeface="微软雅黑" panose="020B0503020204020204" pitchFamily="34" charset="-122"/>
              </a:rPr>
              <a:t>条</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1388745" y="2605405"/>
            <a:ext cx="9695180" cy="1938020"/>
          </a:xfrm>
          <a:prstGeom prst="rect">
            <a:avLst/>
          </a:prstGeom>
          <a:noFill/>
        </p:spPr>
        <p:txBody>
          <a:bodyPr wrap="square" rtlCol="0">
            <a:spAutoFit/>
          </a:bodyPr>
          <a:lstStyle/>
          <a:p>
            <a:pPr algn="just"/>
            <a:r>
              <a:rPr lang="zh-CN" altLang="en-US" sz="2000" b="1" dirty="0">
                <a:solidFill>
                  <a:schemeClr val="bg1"/>
                </a:solidFill>
                <a:latin typeface="微软雅黑" panose="020B0503020204020204" pitchFamily="34" charset="-122"/>
                <a:ea typeface="微软雅黑" panose="020B0503020204020204" pitchFamily="34" charset="-122"/>
              </a:rPr>
              <a:t>第一百四十二条　本条例自</a:t>
            </a:r>
            <a:r>
              <a:rPr lang="en-US" altLang="zh-CN" sz="2000" b="1" dirty="0">
                <a:solidFill>
                  <a:schemeClr val="bg1"/>
                </a:solidFill>
                <a:latin typeface="微软雅黑" panose="020B0503020204020204" pitchFamily="34" charset="-122"/>
                <a:ea typeface="微软雅黑" panose="020B0503020204020204" pitchFamily="34" charset="-122"/>
              </a:rPr>
              <a:t>2018</a:t>
            </a:r>
            <a:r>
              <a:rPr lang="zh-CN" altLang="en-US" sz="2000" b="1" dirty="0">
                <a:solidFill>
                  <a:schemeClr val="bg1"/>
                </a:solidFill>
                <a:latin typeface="微软雅黑" panose="020B0503020204020204" pitchFamily="34" charset="-122"/>
                <a:ea typeface="微软雅黑" panose="020B0503020204020204" pitchFamily="34" charset="-122"/>
              </a:rPr>
              <a:t>年</a:t>
            </a:r>
            <a:r>
              <a:rPr lang="en-US" altLang="zh-CN" sz="2000" b="1" dirty="0">
                <a:solidFill>
                  <a:schemeClr val="bg1"/>
                </a:solidFill>
                <a:latin typeface="微软雅黑" panose="020B0503020204020204" pitchFamily="34" charset="-122"/>
                <a:ea typeface="微软雅黑" panose="020B0503020204020204" pitchFamily="34" charset="-122"/>
              </a:rPr>
              <a:t>10</a:t>
            </a:r>
            <a:r>
              <a:rPr lang="zh-CN" altLang="en-US" sz="2000" b="1" dirty="0">
                <a:solidFill>
                  <a:schemeClr val="bg1"/>
                </a:solidFill>
                <a:latin typeface="微软雅黑" panose="020B0503020204020204" pitchFamily="34" charset="-122"/>
                <a:ea typeface="微软雅黑" panose="020B0503020204020204" pitchFamily="34" charset="-122"/>
              </a:rPr>
              <a:t>月</a:t>
            </a:r>
            <a:r>
              <a:rPr lang="en-US" altLang="zh-CN" sz="2000" b="1" dirty="0">
                <a:solidFill>
                  <a:schemeClr val="bg1"/>
                </a:solidFill>
                <a:latin typeface="微软雅黑" panose="020B0503020204020204" pitchFamily="34" charset="-122"/>
                <a:ea typeface="微软雅黑" panose="020B0503020204020204" pitchFamily="34" charset="-122"/>
              </a:rPr>
              <a:t>1</a:t>
            </a:r>
            <a:r>
              <a:rPr lang="zh-CN" altLang="en-US" sz="2000" b="1" dirty="0">
                <a:solidFill>
                  <a:schemeClr val="bg1"/>
                </a:solidFill>
                <a:latin typeface="微软雅黑" panose="020B0503020204020204" pitchFamily="34" charset="-122"/>
                <a:ea typeface="微软雅黑" panose="020B0503020204020204" pitchFamily="34" charset="-122"/>
              </a:rPr>
              <a:t>日起施行</a:t>
            </a:r>
            <a:r>
              <a:rPr lang="zh-CN" altLang="en-US" sz="2000" b="1" dirty="0" smtClean="0">
                <a:solidFill>
                  <a:schemeClr val="bg1"/>
                </a:solidFill>
                <a:latin typeface="微软雅黑" panose="020B0503020204020204" pitchFamily="34" charset="-122"/>
                <a:ea typeface="微软雅黑" panose="020B0503020204020204" pitchFamily="34" charset="-122"/>
              </a:rPr>
              <a:t>。</a:t>
            </a:r>
            <a:endParaRPr lang="zh-CN" altLang="en-US" sz="2000" b="1" dirty="0">
              <a:solidFill>
                <a:schemeClr val="bg1"/>
              </a:solidFill>
              <a:latin typeface="微软雅黑" panose="020B0503020204020204" pitchFamily="34" charset="-122"/>
              <a:ea typeface="微软雅黑" panose="020B0503020204020204" pitchFamily="34" charset="-122"/>
            </a:endParaRPr>
          </a:p>
          <a:p>
            <a:pPr algn="just"/>
            <a:r>
              <a:rPr lang="zh-CN" altLang="en-US" sz="2000" b="1" dirty="0">
                <a:solidFill>
                  <a:schemeClr val="bg1"/>
                </a:solidFill>
                <a:latin typeface="微软雅黑" panose="020B0503020204020204" pitchFamily="34" charset="-122"/>
                <a:ea typeface="微软雅黑" panose="020B0503020204020204" pitchFamily="34" charset="-122"/>
              </a:rPr>
              <a:t>本条例施行前，已结案的案件如需进行复查复议，适用当时的规定或者政策。尚未结案的案件，如果行为发生时的规定或者政策不认为是违纪，而本条例认为是违纪的，依照当时的规定或者政策处理；如果行为发生时的规定或者政策认为是违纪的，依照当时的规定或者政策处理，但是如果本条例不认为是违纪或者处理较轻的，依照本条例规定处理。 </a:t>
            </a:r>
            <a:endParaRPr lang="zh-CN" altLang="en-US" sz="2000" b="1" dirty="0">
              <a:solidFill>
                <a:srgbClr val="FFC000"/>
              </a:solidFill>
              <a:latin typeface="微软雅黑" panose="020B0503020204020204" pitchFamily="34" charset="-122"/>
              <a:ea typeface="微软雅黑" panose="020B0503020204020204" pitchFamily="34" charset="-122"/>
            </a:endParaRPr>
          </a:p>
        </p:txBody>
      </p:sp>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43855" y="5218386"/>
            <a:ext cx="7654159" cy="146096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23" presetClass="entr" presetSubtype="36"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750" fill="hold"/>
                                        <p:tgtEl>
                                          <p:spTgt spid="9"/>
                                        </p:tgtEl>
                                        <p:attrNameLst>
                                          <p:attrName>ppt_w</p:attrName>
                                        </p:attrNameLst>
                                      </p:cBhvr>
                                      <p:tavLst>
                                        <p:tav tm="0">
                                          <p:val>
                                            <p:strVal val="(6*min(max(#ppt_w*#ppt_h,.3),1)-7.4)/-.7*#ppt_w"/>
                                          </p:val>
                                        </p:tav>
                                        <p:tav tm="100000">
                                          <p:val>
                                            <p:strVal val="#ppt_w"/>
                                          </p:val>
                                        </p:tav>
                                      </p:tavLst>
                                    </p:anim>
                                    <p:anim calcmode="lin" valueType="num">
                                      <p:cBhvr>
                                        <p:cTn id="14" dur="750" fill="hold"/>
                                        <p:tgtEl>
                                          <p:spTgt spid="9"/>
                                        </p:tgtEl>
                                        <p:attrNameLst>
                                          <p:attrName>ppt_h</p:attrName>
                                        </p:attrNameLst>
                                      </p:cBhvr>
                                      <p:tavLst>
                                        <p:tav tm="0">
                                          <p:val>
                                            <p:strVal val="(6*min(max(#ppt_w*#ppt_h,.3),1)-7.4)/-.7*#ppt_h"/>
                                          </p:val>
                                        </p:tav>
                                        <p:tav tm="100000">
                                          <p:val>
                                            <p:strVal val="#ppt_h"/>
                                          </p:val>
                                        </p:tav>
                                      </p:tavLst>
                                    </p:anim>
                                    <p:anim calcmode="lin" valueType="num">
                                      <p:cBhvr>
                                        <p:cTn id="15" dur="750" fill="hold"/>
                                        <p:tgtEl>
                                          <p:spTgt spid="9"/>
                                        </p:tgtEl>
                                        <p:attrNameLst>
                                          <p:attrName>ppt_x</p:attrName>
                                        </p:attrNameLst>
                                      </p:cBhvr>
                                      <p:tavLst>
                                        <p:tav tm="0">
                                          <p:val>
                                            <p:fltVal val="0.5"/>
                                          </p:val>
                                        </p:tav>
                                        <p:tav tm="100000">
                                          <p:val>
                                            <p:strVal val="#ppt_x"/>
                                          </p:val>
                                        </p:tav>
                                      </p:tavLst>
                                    </p:anim>
                                    <p:anim calcmode="lin" valueType="num">
                                      <p:cBhvr>
                                        <p:cTn id="16" dur="750" fill="hold"/>
                                        <p:tgtEl>
                                          <p:spTgt spid="9"/>
                                        </p:tgtEl>
                                        <p:attrNameLst>
                                          <p:attrName>ppt_y</p:attrName>
                                        </p:attrNameLst>
                                      </p:cBhvr>
                                      <p:tavLst>
                                        <p:tav tm="0">
                                          <p:val>
                                            <p:strVal val="1+(6*min(max(#ppt_w*#ppt_h,.3),1)-7.4)/-.7*#ppt_h/2"/>
                                          </p:val>
                                        </p:tav>
                                        <p:tav tm="100000">
                                          <p:val>
                                            <p:strVal val="#ppt_y"/>
                                          </p:val>
                                        </p:tav>
                                      </p:tavLst>
                                    </p:anim>
                                  </p:childTnLst>
                                </p:cTn>
                              </p:par>
                            </p:childTnLst>
                          </p:cTn>
                        </p:par>
                        <p:par>
                          <p:cTn id="17" fill="hold">
                            <p:stCondLst>
                              <p:cond delay="1500"/>
                            </p:stCondLst>
                            <p:childTnLst>
                              <p:par>
                                <p:cTn id="18" presetID="53" presetClass="entr" presetSubtype="16" fill="hold" grpId="0" nodeType="afterEffect" nodePh="1">
                                  <p:stCondLst>
                                    <p:cond delay="0"/>
                                  </p:stCondLst>
                                  <p:endCondLst>
                                    <p:cond evt="begin" delay="0">
                                      <p:tn val="18"/>
                                    </p:cond>
                                  </p:endCondLst>
                                  <p:iterate type="lt">
                                    <p:tmPct val="10000"/>
                                  </p:iterate>
                                  <p:childTnLst>
                                    <p:set>
                                      <p:cBhvr>
                                        <p:cTn id="19" dur="1" fill="hold">
                                          <p:stCondLst>
                                            <p:cond delay="0"/>
                                          </p:stCondLst>
                                        </p:cTn>
                                        <p:tgtEl>
                                          <p:spTgt spid="10"/>
                                        </p:tgtEl>
                                        <p:attrNameLst>
                                          <p:attrName>style.visibility</p:attrName>
                                        </p:attrNameLst>
                                      </p:cBhvr>
                                      <p:to>
                                        <p:strVal val="visible"/>
                                      </p:to>
                                    </p:set>
                                    <p:anim calcmode="lin" valueType="num">
                                      <p:cBhvr>
                                        <p:cTn id="20" dur="250" fill="hold"/>
                                        <p:tgtEl>
                                          <p:spTgt spid="10"/>
                                        </p:tgtEl>
                                        <p:attrNameLst>
                                          <p:attrName>ppt_w</p:attrName>
                                        </p:attrNameLst>
                                      </p:cBhvr>
                                      <p:tavLst>
                                        <p:tav tm="0">
                                          <p:val>
                                            <p:fltVal val="0"/>
                                          </p:val>
                                        </p:tav>
                                        <p:tav tm="100000">
                                          <p:val>
                                            <p:strVal val="#ppt_w"/>
                                          </p:val>
                                        </p:tav>
                                      </p:tavLst>
                                    </p:anim>
                                    <p:anim calcmode="lin" valueType="num">
                                      <p:cBhvr>
                                        <p:cTn id="21" dur="250" fill="hold"/>
                                        <p:tgtEl>
                                          <p:spTgt spid="10"/>
                                        </p:tgtEl>
                                        <p:attrNameLst>
                                          <p:attrName>ppt_h</p:attrName>
                                        </p:attrNameLst>
                                      </p:cBhvr>
                                      <p:tavLst>
                                        <p:tav tm="0">
                                          <p:val>
                                            <p:fltVal val="0"/>
                                          </p:val>
                                        </p:tav>
                                        <p:tav tm="100000">
                                          <p:val>
                                            <p:strVal val="#ppt_h"/>
                                          </p:val>
                                        </p:tav>
                                      </p:tavLst>
                                    </p:anim>
                                    <p:animEffect transition="in" filter="fade">
                                      <p:cBhvr>
                                        <p:cTn id="22" dur="250"/>
                                        <p:tgtEl>
                                          <p:spTgt spid="10"/>
                                        </p:tgtEl>
                                      </p:cBhvr>
                                    </p:animEffect>
                                  </p:childTnLst>
                                </p:cTn>
                              </p:par>
                            </p:childTnLst>
                          </p:cTn>
                        </p:par>
                        <p:par>
                          <p:cTn id="23" fill="hold">
                            <p:stCondLst>
                              <p:cond delay="1000"/>
                            </p:stCondLst>
                            <p:childTnLst>
                              <p:par>
                                <p:cTn id="24" presetID="53" presetClass="entr" presetSubtype="16" fill="hold" grpId="0" nodeType="after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9" grpId="0"/>
      <p:bldP spid="10" grpId="0"/>
      <p:bldP spid="14"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88923" y="246423"/>
            <a:ext cx="4103077" cy="675011"/>
          </a:xfrm>
          <a:prstGeom prst="rect">
            <a:avLst/>
          </a:prstGeom>
        </p:spPr>
      </p:pic>
      <p:cxnSp>
        <p:nvCxnSpPr>
          <p:cNvPr id="3" name="直接连接符 2"/>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060287" y="353095"/>
            <a:ext cx="5262188" cy="461665"/>
          </a:xfrm>
          <a:prstGeom prst="rect">
            <a:avLst/>
          </a:prstGeom>
        </p:spPr>
        <p:txBody>
          <a:bodyPr wrap="square">
            <a:spAutoFit/>
          </a:bodyPr>
          <a:lstStyle/>
          <a:p>
            <a:r>
              <a:rPr lang="zh-CN" altLang="en-US" sz="2400" b="1" dirty="0" smtClean="0">
                <a:solidFill>
                  <a:schemeClr val="accent1"/>
                </a:solidFill>
                <a:latin typeface="微软雅黑" panose="020B0503020204020204" pitchFamily="34" charset="-122"/>
                <a:ea typeface="微软雅黑" panose="020B0503020204020204" pitchFamily="34" charset="-122"/>
              </a:rPr>
              <a:t>第四部分：附则</a:t>
            </a:r>
            <a:endParaRPr lang="zh-CN" altLang="en-US" sz="2400" b="1" dirty="0">
              <a:solidFill>
                <a:schemeClr val="accent1"/>
              </a:solidFill>
              <a:latin typeface="微软雅黑" panose="020B0503020204020204" pitchFamily="34" charset="-122"/>
              <a:ea typeface="微软雅黑" panose="020B0503020204020204" pitchFamily="34" charset="-122"/>
            </a:endParaRPr>
          </a:p>
        </p:txBody>
      </p:sp>
      <p:sp>
        <p:nvSpPr>
          <p:cNvPr id="5" name="Freeform 29"/>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8" name="矩形 7"/>
          <p:cNvSpPr/>
          <p:nvPr/>
        </p:nvSpPr>
        <p:spPr>
          <a:xfrm>
            <a:off x="1059180" y="1743075"/>
            <a:ext cx="10698480" cy="3945890"/>
          </a:xfrm>
          <a:prstGeom prst="rect">
            <a:avLst/>
          </a:prstGeom>
          <a:solidFill>
            <a:schemeClr val="accent1"/>
          </a:solidFill>
          <a:ln>
            <a:noFill/>
          </a:ln>
          <a:effectLst>
            <a:outerShdw blurRad="889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9" name="矩形 8"/>
          <p:cNvSpPr/>
          <p:nvPr/>
        </p:nvSpPr>
        <p:spPr>
          <a:xfrm>
            <a:off x="3669242" y="1991625"/>
            <a:ext cx="3840480" cy="460375"/>
          </a:xfrm>
          <a:prstGeom prst="rect">
            <a:avLst/>
          </a:prstGeom>
        </p:spPr>
        <p:txBody>
          <a:bodyPr wrap="none">
            <a:spAutoFit/>
          </a:bodyPr>
          <a:lstStyle/>
          <a:p>
            <a:pPr algn="just"/>
            <a:r>
              <a:rPr sz="2400" b="1" dirty="0">
                <a:solidFill>
                  <a:schemeClr val="accent4">
                    <a:lumMod val="40000"/>
                    <a:lumOff val="60000"/>
                  </a:schemeClr>
                </a:solidFill>
                <a:latin typeface="微软雅黑" panose="020B0503020204020204" pitchFamily="34" charset="-122"/>
                <a:ea typeface="微软雅黑" panose="020B0503020204020204" pitchFamily="34" charset="-122"/>
              </a:rPr>
              <a:t>适用时效：从旧兼从轻原则</a:t>
            </a:r>
          </a:p>
        </p:txBody>
      </p:sp>
      <p:sp>
        <p:nvSpPr>
          <p:cNvPr id="10" name="文本框 9"/>
          <p:cNvSpPr txBox="1"/>
          <p:nvPr/>
        </p:nvSpPr>
        <p:spPr>
          <a:xfrm>
            <a:off x="674377" y="2433711"/>
            <a:ext cx="7162191" cy="343171"/>
          </a:xfrm>
          <a:prstGeom prst="rect">
            <a:avLst/>
          </a:prstGeom>
          <a:ln>
            <a:noFill/>
          </a:ln>
        </p:spPr>
        <p:txBody>
          <a:bodyPr wrap="square">
            <a:spAutoFit/>
          </a:bodyPr>
          <a:lstStyle>
            <a:defPPr>
              <a:defRPr lang="zh-CN"/>
            </a:defPPr>
            <a:lvl1pPr>
              <a:lnSpc>
                <a:spcPct val="150000"/>
              </a:lnSpc>
              <a:spcAft>
                <a:spcPts val="2000"/>
              </a:spcAft>
              <a:defRPr sz="1600">
                <a:solidFill>
                  <a:srgbClr val="591300"/>
                </a:solidFill>
                <a:latin typeface="微软雅黑" panose="020B0503020204020204" pitchFamily="34" charset="-122"/>
                <a:ea typeface="微软雅黑" panose="020B0503020204020204" pitchFamily="34" charset="-122"/>
              </a:defRPr>
            </a:lvl1pPr>
          </a:lstStyle>
          <a:p>
            <a:pPr>
              <a:lnSpc>
                <a:spcPts val="2100"/>
              </a:lnSpc>
            </a:pPr>
            <a:endParaRPr lang="zh-CN" altLang="en-US" dirty="0">
              <a:solidFill>
                <a:schemeClr val="bg1"/>
              </a:solidFill>
            </a:endParaRPr>
          </a:p>
        </p:txBody>
      </p:sp>
      <p:sp>
        <p:nvSpPr>
          <p:cNvPr id="7" name="TextBox 6"/>
          <p:cNvSpPr txBox="1"/>
          <p:nvPr/>
        </p:nvSpPr>
        <p:spPr>
          <a:xfrm>
            <a:off x="1157605" y="2605405"/>
            <a:ext cx="10495915" cy="3046095"/>
          </a:xfrm>
          <a:prstGeom prst="rect">
            <a:avLst/>
          </a:prstGeom>
          <a:noFill/>
        </p:spPr>
        <p:txBody>
          <a:bodyPr wrap="square" rtlCol="0">
            <a:spAutoFit/>
          </a:bodyPr>
          <a:lstStyle/>
          <a:p>
            <a:pPr algn="just" eaLnBrk="0"/>
            <a:r>
              <a:rPr lang="zh-CN" altLang="en-US" sz="2400" b="1" dirty="0">
                <a:solidFill>
                  <a:schemeClr val="bg1"/>
                </a:solidFill>
                <a:latin typeface="Arial" panose="020B0604020202020204" pitchFamily="34" charset="0"/>
                <a:sym typeface="+mn-ea"/>
              </a:rPr>
              <a:t>要注意“原来有关规定”：</a:t>
            </a:r>
            <a:endParaRPr lang="zh-CN" altLang="en-US" sz="2400" b="1" dirty="0">
              <a:solidFill>
                <a:schemeClr val="bg1"/>
              </a:solidFill>
              <a:latin typeface="Arial" panose="020B0604020202020204" pitchFamily="34" charset="0"/>
            </a:endParaRPr>
          </a:p>
          <a:p>
            <a:pPr algn="just" eaLnBrk="0"/>
            <a:r>
              <a:rPr lang="zh-CN" altLang="en-US" sz="2400" b="1" dirty="0">
                <a:solidFill>
                  <a:schemeClr val="bg1"/>
                </a:solidFill>
                <a:latin typeface="Arial" panose="020B0604020202020204" pitchFamily="34" charset="0"/>
                <a:sym typeface="+mn-ea"/>
              </a:rPr>
              <a:t>第一，决不能只看原处分条例，还要看原来的廉政准则、八项规定等党内法规的规定。</a:t>
            </a:r>
            <a:endParaRPr lang="zh-CN" altLang="en-US" sz="2400" b="1" dirty="0">
              <a:solidFill>
                <a:schemeClr val="bg1"/>
              </a:solidFill>
              <a:latin typeface="Arial" panose="020B0604020202020204" pitchFamily="34" charset="0"/>
            </a:endParaRPr>
          </a:p>
          <a:p>
            <a:pPr algn="just" eaLnBrk="0"/>
            <a:r>
              <a:rPr lang="zh-CN" altLang="en-US" sz="2400" b="1" dirty="0">
                <a:solidFill>
                  <a:schemeClr val="bg1"/>
                </a:solidFill>
                <a:latin typeface="Arial" panose="020B0604020202020204" pitchFamily="34" charset="0"/>
                <a:sym typeface="+mn-ea"/>
              </a:rPr>
              <a:t>第二，还要看相关党内规范性文件是否提出了禁止性要求。</a:t>
            </a:r>
            <a:endParaRPr lang="en-US" altLang="zh-CN" sz="2400" b="1" dirty="0">
              <a:solidFill>
                <a:schemeClr val="bg1"/>
              </a:solidFill>
              <a:latin typeface="Arial" panose="020B0604020202020204" pitchFamily="34" charset="0"/>
            </a:endParaRPr>
          </a:p>
          <a:p>
            <a:pPr algn="just" eaLnBrk="0"/>
            <a:r>
              <a:rPr lang="zh-CN" altLang="en-US" sz="2400" b="1" dirty="0">
                <a:solidFill>
                  <a:schemeClr val="bg1"/>
                </a:solidFill>
                <a:latin typeface="Arial" panose="020B0604020202020204" pitchFamily="34" charset="0"/>
                <a:sym typeface="+mn-ea"/>
              </a:rPr>
              <a:t>第三，还要看中央的会议，总书记是否作出了部署，提出了要求。全党服从中央，这是我们的组织原则。党中央在重要会议上讲出来的、宣传出去的也是原有规定。</a:t>
            </a:r>
            <a:endParaRPr lang="zh-CN" altLang="en-US" sz="2400" b="1" dirty="0">
              <a:solidFill>
                <a:schemeClr val="bg1"/>
              </a:solidFill>
              <a:latin typeface="Arial" panose="020B0604020202020204" pitchFamily="34" charset="0"/>
            </a:endParaRPr>
          </a:p>
          <a:p>
            <a:pPr algn="just" eaLnBrk="0" hangingPunct="0"/>
            <a:endParaRPr lang="zh-CN" altLang="en-US" sz="2400" b="1" dirty="0">
              <a:solidFill>
                <a:schemeClr val="bg1"/>
              </a:solidFill>
              <a:latin typeface="Arial" panose="020B0604020202020204" pitchFamily="34" charset="0"/>
              <a:ea typeface="微软雅黑" panose="020B0503020204020204" pitchFamily="34" charset="-122"/>
            </a:endParaRPr>
          </a:p>
        </p:txBody>
      </p:sp>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06770" y="5688965"/>
            <a:ext cx="5945505" cy="113474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23" presetClass="entr" presetSubtype="36"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750" fill="hold"/>
                                        <p:tgtEl>
                                          <p:spTgt spid="9"/>
                                        </p:tgtEl>
                                        <p:attrNameLst>
                                          <p:attrName>ppt_w</p:attrName>
                                        </p:attrNameLst>
                                      </p:cBhvr>
                                      <p:tavLst>
                                        <p:tav tm="0">
                                          <p:val>
                                            <p:strVal val="(6*min(max(#ppt_w*#ppt_h,.3),1)-7.4)/-.7*#ppt_w"/>
                                          </p:val>
                                        </p:tav>
                                        <p:tav tm="100000">
                                          <p:val>
                                            <p:strVal val="#ppt_w"/>
                                          </p:val>
                                        </p:tav>
                                      </p:tavLst>
                                    </p:anim>
                                    <p:anim calcmode="lin" valueType="num">
                                      <p:cBhvr>
                                        <p:cTn id="14" dur="750" fill="hold"/>
                                        <p:tgtEl>
                                          <p:spTgt spid="9"/>
                                        </p:tgtEl>
                                        <p:attrNameLst>
                                          <p:attrName>ppt_h</p:attrName>
                                        </p:attrNameLst>
                                      </p:cBhvr>
                                      <p:tavLst>
                                        <p:tav tm="0">
                                          <p:val>
                                            <p:strVal val="(6*min(max(#ppt_w*#ppt_h,.3),1)-7.4)/-.7*#ppt_h"/>
                                          </p:val>
                                        </p:tav>
                                        <p:tav tm="100000">
                                          <p:val>
                                            <p:strVal val="#ppt_h"/>
                                          </p:val>
                                        </p:tav>
                                      </p:tavLst>
                                    </p:anim>
                                    <p:anim calcmode="lin" valueType="num">
                                      <p:cBhvr>
                                        <p:cTn id="15" dur="750" fill="hold"/>
                                        <p:tgtEl>
                                          <p:spTgt spid="9"/>
                                        </p:tgtEl>
                                        <p:attrNameLst>
                                          <p:attrName>ppt_x</p:attrName>
                                        </p:attrNameLst>
                                      </p:cBhvr>
                                      <p:tavLst>
                                        <p:tav tm="0">
                                          <p:val>
                                            <p:fltVal val="0.5"/>
                                          </p:val>
                                        </p:tav>
                                        <p:tav tm="100000">
                                          <p:val>
                                            <p:strVal val="#ppt_x"/>
                                          </p:val>
                                        </p:tav>
                                      </p:tavLst>
                                    </p:anim>
                                    <p:anim calcmode="lin" valueType="num">
                                      <p:cBhvr>
                                        <p:cTn id="16" dur="750" fill="hold"/>
                                        <p:tgtEl>
                                          <p:spTgt spid="9"/>
                                        </p:tgtEl>
                                        <p:attrNameLst>
                                          <p:attrName>ppt_y</p:attrName>
                                        </p:attrNameLst>
                                      </p:cBhvr>
                                      <p:tavLst>
                                        <p:tav tm="0">
                                          <p:val>
                                            <p:strVal val="1+(6*min(max(#ppt_w*#ppt_h,.3),1)-7.4)/-.7*#ppt_h/2"/>
                                          </p:val>
                                        </p:tav>
                                        <p:tav tm="100000">
                                          <p:val>
                                            <p:strVal val="#ppt_y"/>
                                          </p:val>
                                        </p:tav>
                                      </p:tavLst>
                                    </p:anim>
                                  </p:childTnLst>
                                </p:cTn>
                              </p:par>
                            </p:childTnLst>
                          </p:cTn>
                        </p:par>
                        <p:par>
                          <p:cTn id="17" fill="hold">
                            <p:stCondLst>
                              <p:cond delay="1500"/>
                            </p:stCondLst>
                            <p:childTnLst>
                              <p:par>
                                <p:cTn id="18" presetID="53" presetClass="entr" presetSubtype="16" fill="hold" grpId="0" nodeType="afterEffect" nodePh="1">
                                  <p:stCondLst>
                                    <p:cond delay="0"/>
                                  </p:stCondLst>
                                  <p:endCondLst>
                                    <p:cond evt="begin" delay="0">
                                      <p:tn val="18"/>
                                    </p:cond>
                                  </p:endCondLst>
                                  <p:iterate type="lt">
                                    <p:tmPct val="10000"/>
                                  </p:iterate>
                                  <p:childTnLst>
                                    <p:set>
                                      <p:cBhvr>
                                        <p:cTn id="19" dur="1" fill="hold">
                                          <p:stCondLst>
                                            <p:cond delay="0"/>
                                          </p:stCondLst>
                                        </p:cTn>
                                        <p:tgtEl>
                                          <p:spTgt spid="10"/>
                                        </p:tgtEl>
                                        <p:attrNameLst>
                                          <p:attrName>style.visibility</p:attrName>
                                        </p:attrNameLst>
                                      </p:cBhvr>
                                      <p:to>
                                        <p:strVal val="visible"/>
                                      </p:to>
                                    </p:set>
                                    <p:anim calcmode="lin" valueType="num">
                                      <p:cBhvr>
                                        <p:cTn id="20" dur="250" fill="hold"/>
                                        <p:tgtEl>
                                          <p:spTgt spid="10"/>
                                        </p:tgtEl>
                                        <p:attrNameLst>
                                          <p:attrName>ppt_w</p:attrName>
                                        </p:attrNameLst>
                                      </p:cBhvr>
                                      <p:tavLst>
                                        <p:tav tm="0">
                                          <p:val>
                                            <p:fltVal val="0"/>
                                          </p:val>
                                        </p:tav>
                                        <p:tav tm="100000">
                                          <p:val>
                                            <p:strVal val="#ppt_w"/>
                                          </p:val>
                                        </p:tav>
                                      </p:tavLst>
                                    </p:anim>
                                    <p:anim calcmode="lin" valueType="num">
                                      <p:cBhvr>
                                        <p:cTn id="21" dur="250" fill="hold"/>
                                        <p:tgtEl>
                                          <p:spTgt spid="10"/>
                                        </p:tgtEl>
                                        <p:attrNameLst>
                                          <p:attrName>ppt_h</p:attrName>
                                        </p:attrNameLst>
                                      </p:cBhvr>
                                      <p:tavLst>
                                        <p:tav tm="0">
                                          <p:val>
                                            <p:fltVal val="0"/>
                                          </p:val>
                                        </p:tav>
                                        <p:tav tm="100000">
                                          <p:val>
                                            <p:strVal val="#ppt_h"/>
                                          </p:val>
                                        </p:tav>
                                      </p:tavLst>
                                    </p:anim>
                                    <p:animEffect transition="in" filter="fade">
                                      <p:cBhvr>
                                        <p:cTn id="22" dur="2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9" grpId="0"/>
      <p:bldP spid="10"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5613528" y="3460856"/>
            <a:ext cx="5698996" cy="1415772"/>
          </a:xfrm>
          <a:prstGeom prst="rect">
            <a:avLst/>
          </a:prstGeom>
        </p:spPr>
        <p:txBody>
          <a:bodyPr wrap="none">
            <a:spAutoFit/>
          </a:bodyPr>
          <a:lstStyle/>
          <a:p>
            <a:pPr algn="ctr"/>
            <a:r>
              <a:rPr lang="zh-CN" altLang="en-US" sz="8600" b="1" dirty="0">
                <a:solidFill>
                  <a:srgbClr val="BE0000"/>
                </a:solidFill>
                <a:latin typeface="微软雅黑" panose="020B0503020204020204" pitchFamily="34" charset="-122"/>
                <a:ea typeface="微软雅黑" panose="020B0503020204020204" pitchFamily="34" charset="-122"/>
              </a:rPr>
              <a:t>感谢聆听！</a:t>
            </a:r>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09437" y="1495047"/>
            <a:ext cx="2857500" cy="1190625"/>
          </a:xfrm>
          <a:prstGeom prst="rect">
            <a:avLst/>
          </a:prstGeom>
        </p:spPr>
      </p:pic>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8680" y="236287"/>
            <a:ext cx="10536402" cy="1733379"/>
          </a:xfrm>
          <a:prstGeom prst="rect">
            <a:avLst/>
          </a:prstGeom>
        </p:spPr>
      </p:pic>
      <p:pic>
        <p:nvPicPr>
          <p:cNvPr id="7" name="图片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236287"/>
            <a:ext cx="5292436" cy="7086352"/>
          </a:xfrm>
          <a:prstGeom prst="rect">
            <a:avLst/>
          </a:prstGeom>
        </p:spPr>
      </p:pic>
      <p:sp>
        <p:nvSpPr>
          <p:cNvPr id="9" name="Freeform 29"/>
          <p:cNvSpPr/>
          <p:nvPr/>
        </p:nvSpPr>
        <p:spPr bwMode="auto">
          <a:xfrm>
            <a:off x="1602168" y="2764132"/>
            <a:ext cx="2091839" cy="1926869"/>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FC000"/>
              </a:gs>
              <a:gs pos="50000">
                <a:schemeClr val="bg1"/>
              </a:gs>
              <a:gs pos="50000">
                <a:srgbClr val="F2B800"/>
              </a:gs>
              <a:gs pos="100000">
                <a:srgbClr val="FFFF00"/>
              </a:gs>
            </a:gsLst>
            <a:lin ang="5400000" scaled="1"/>
          </a:gradFill>
          <a:ln>
            <a:noFill/>
          </a:ln>
          <a:effectLst>
            <a:outerShdw blurRad="152400" dist="152400" dir="2700000" algn="tl" rotWithShape="0">
              <a:prstClr val="black">
                <a:alpha val="60000"/>
              </a:prstClr>
            </a:outerShdw>
          </a:effectLst>
        </p:spPr>
        <p:txBody>
          <a:bodyPr vert="horz" wrap="square" lIns="91440" tIns="45720" rIns="91440" bIns="45720" numCol="1" anchor="t" anchorCtr="0" compatLnSpc="1"/>
          <a:lstStyle/>
          <a:p>
            <a:endParaRPr lang="zh-CN" altLang="en-US">
              <a:noFill/>
            </a:endParaRPr>
          </a:p>
        </p:txBody>
      </p:sp>
    </p:spTree>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400"/>
                                  </p:stCondLst>
                                  <p:childTnLst>
                                    <p:set>
                                      <p:cBhvr>
                                        <p:cTn id="6" dur="1" fill="hold">
                                          <p:stCondLst>
                                            <p:cond delay="0"/>
                                          </p:stCondLst>
                                        </p:cTn>
                                        <p:tgtEl>
                                          <p:spTgt spid="6"/>
                                        </p:tgtEl>
                                        <p:attrNameLst>
                                          <p:attrName>style.visibility</p:attrName>
                                        </p:attrNameLst>
                                      </p:cBhvr>
                                      <p:to>
                                        <p:strVal val="visible"/>
                                      </p:to>
                                    </p:set>
                                    <p:anim calcmode="lin" valueType="num">
                                      <p:cBhvr>
                                        <p:cTn id="7" dur="250" fill="hold"/>
                                        <p:tgtEl>
                                          <p:spTgt spid="6"/>
                                        </p:tgtEl>
                                        <p:attrNameLst>
                                          <p:attrName>ppt_w</p:attrName>
                                        </p:attrNameLst>
                                      </p:cBhvr>
                                      <p:tavLst>
                                        <p:tav tm="0">
                                          <p:val>
                                            <p:fltVal val="0"/>
                                          </p:val>
                                        </p:tav>
                                        <p:tav tm="100000">
                                          <p:val>
                                            <p:strVal val="#ppt_w"/>
                                          </p:val>
                                        </p:tav>
                                      </p:tavLst>
                                    </p:anim>
                                    <p:anim calcmode="lin" valueType="num">
                                      <p:cBhvr>
                                        <p:cTn id="8" dur="250" fill="hold"/>
                                        <p:tgtEl>
                                          <p:spTgt spid="6"/>
                                        </p:tgtEl>
                                        <p:attrNameLst>
                                          <p:attrName>ppt_h</p:attrName>
                                        </p:attrNameLst>
                                      </p:cBhvr>
                                      <p:tavLst>
                                        <p:tav tm="0">
                                          <p:val>
                                            <p:fltVal val="0"/>
                                          </p:val>
                                        </p:tav>
                                        <p:tav tm="100000">
                                          <p:val>
                                            <p:strVal val="#ppt_h"/>
                                          </p:val>
                                        </p:tav>
                                      </p:tavLst>
                                    </p:anim>
                                    <p:animEffect transition="in" filter="fade">
                                      <p:cBhvr>
                                        <p:cTn id="9" dur="250"/>
                                        <p:tgtEl>
                                          <p:spTgt spid="6"/>
                                        </p:tgtEl>
                                      </p:cBhvr>
                                    </p:animEffect>
                                  </p:childTnLst>
                                </p:cTn>
                              </p:par>
                              <p:par>
                                <p:cTn id="10" presetID="6" presetClass="emph" presetSubtype="0" decel="100000" fill="hold" grpId="1" nodeType="withEffect">
                                  <p:stCondLst>
                                    <p:cond delay="600"/>
                                  </p:stCondLst>
                                  <p:childTnLst>
                                    <p:animScale>
                                      <p:cBhvr>
                                        <p:cTn id="11" dur="250" fill="hold"/>
                                        <p:tgtEl>
                                          <p:spTgt spid="6"/>
                                        </p:tgtEl>
                                      </p:cBhvr>
                                      <p:by x="120000" y="120000"/>
                                    </p:animScale>
                                  </p:childTnLst>
                                </p:cTn>
                              </p:par>
                              <p:par>
                                <p:cTn id="12" presetID="6" presetClass="emph" presetSubtype="0" decel="100000" fill="hold" grpId="2" nodeType="withEffect">
                                  <p:stCondLst>
                                    <p:cond delay="800"/>
                                  </p:stCondLst>
                                  <p:childTnLst>
                                    <p:animScale>
                                      <p:cBhvr>
                                        <p:cTn id="13" dur="250" fill="hold"/>
                                        <p:tgtEl>
                                          <p:spTgt spid="6"/>
                                        </p:tgtEl>
                                      </p:cBhvr>
                                      <p:by x="83000" y="83000"/>
                                    </p:animScale>
                                  </p:childTnLst>
                                </p:cTn>
                              </p:par>
                            </p:childTnLst>
                          </p:cTn>
                        </p:par>
                        <p:par>
                          <p:cTn id="14" fill="hold">
                            <p:stCondLst>
                              <p:cond delay="900"/>
                            </p:stCondLst>
                            <p:childTnLst>
                              <p:par>
                                <p:cTn id="15" presetID="53" presetClass="entr" presetSubtype="16"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par>
                                <p:cTn id="20" presetID="35" presetClass="path" presetSubtype="0" accel="50000" decel="50000" fill="hold" nodeType="withEffect">
                                  <p:stCondLst>
                                    <p:cond delay="0"/>
                                  </p:stCondLst>
                                  <p:childTnLst>
                                    <p:animMotion origin="layout" path="M -2.08333E-7 2.22222E-6 L 0.22435 2.22222E-6 " pathEditMode="relative" rAng="0" ptsTypes="AA">
                                      <p:cBhvr>
                                        <p:cTn id="21" dur="1000" spd="-100000" fill="hold"/>
                                        <p:tgtEl>
                                          <p:spTgt spid="4"/>
                                        </p:tgtEl>
                                        <p:attrNameLst>
                                          <p:attrName>ppt_x</p:attrName>
                                          <p:attrName>ppt_y</p:attrName>
                                        </p:attrNameLst>
                                      </p:cBhvr>
                                      <p:rCtr x="11211" y="0"/>
                                    </p:animMotion>
                                  </p:childTnLst>
                                </p:cTn>
                              </p:par>
                            </p:childTnLst>
                          </p:cTn>
                        </p:par>
                        <p:par>
                          <p:cTn id="22" fill="hold">
                            <p:stCondLst>
                              <p:cond delay="1400"/>
                            </p:stCondLst>
                            <p:childTnLst>
                              <p:par>
                                <p:cTn id="23" presetID="22" presetClass="entr" presetSubtype="8"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left)">
                                      <p:cBhvr>
                                        <p:cTn id="25" dur="1000"/>
                                        <p:tgtEl>
                                          <p:spTgt spid="5"/>
                                        </p:tgtEl>
                                      </p:cBhvr>
                                    </p:animEffect>
                                  </p:childTnLst>
                                </p:cTn>
                              </p:par>
                            </p:childTnLst>
                          </p:cTn>
                        </p:par>
                        <p:par>
                          <p:cTn id="26" fill="hold">
                            <p:stCondLst>
                              <p:cond delay="2400"/>
                            </p:stCondLst>
                            <p:childTnLst>
                              <p:par>
                                <p:cTn id="27" presetID="53" presetClass="entr" presetSubtype="16" fill="hold" nodeType="after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p:cTn id="29" dur="500" fill="hold"/>
                                        <p:tgtEl>
                                          <p:spTgt spid="7"/>
                                        </p:tgtEl>
                                        <p:attrNameLst>
                                          <p:attrName>ppt_w</p:attrName>
                                        </p:attrNameLst>
                                      </p:cBhvr>
                                      <p:tavLst>
                                        <p:tav tm="0">
                                          <p:val>
                                            <p:fltVal val="0"/>
                                          </p:val>
                                        </p:tav>
                                        <p:tav tm="100000">
                                          <p:val>
                                            <p:strVal val="#ppt_w"/>
                                          </p:val>
                                        </p:tav>
                                      </p:tavLst>
                                    </p:anim>
                                    <p:anim calcmode="lin" valueType="num">
                                      <p:cBhvr>
                                        <p:cTn id="30" dur="500" fill="hold"/>
                                        <p:tgtEl>
                                          <p:spTgt spid="7"/>
                                        </p:tgtEl>
                                        <p:attrNameLst>
                                          <p:attrName>ppt_h</p:attrName>
                                        </p:attrNameLst>
                                      </p:cBhvr>
                                      <p:tavLst>
                                        <p:tav tm="0">
                                          <p:val>
                                            <p:fltVal val="0"/>
                                          </p:val>
                                        </p:tav>
                                        <p:tav tm="100000">
                                          <p:val>
                                            <p:strVal val="#ppt_h"/>
                                          </p:val>
                                        </p:tav>
                                      </p:tavLst>
                                    </p:anim>
                                    <p:animEffect transition="in" filter="fade">
                                      <p:cBhvr>
                                        <p:cTn id="31" dur="500"/>
                                        <p:tgtEl>
                                          <p:spTgt spid="7"/>
                                        </p:tgtEl>
                                      </p:cBhvr>
                                    </p:animEffect>
                                  </p:childTnLst>
                                </p:cTn>
                              </p:par>
                              <p:par>
                                <p:cTn id="32" presetID="35" presetClass="path" presetSubtype="0" accel="50000" decel="50000" fill="hold" nodeType="withEffect">
                                  <p:stCondLst>
                                    <p:cond delay="0"/>
                                  </p:stCondLst>
                                  <p:childTnLst>
                                    <p:animMotion origin="layout" path="M 1.45833E-6 -7.40741E-7 L 0.42526 -7.40741E-7 " pathEditMode="relative" rAng="0" ptsTypes="AA">
                                      <p:cBhvr>
                                        <p:cTn id="33" dur="1000" spd="-100000" fill="hold"/>
                                        <p:tgtEl>
                                          <p:spTgt spid="7"/>
                                        </p:tgtEl>
                                        <p:attrNameLst>
                                          <p:attrName>ppt_x</p:attrName>
                                          <p:attrName>ppt_y</p:attrName>
                                        </p:attrNameLst>
                                      </p:cBhvr>
                                      <p:rCtr x="21263" y="0"/>
                                    </p:animMotion>
                                  </p:childTnLst>
                                </p:cTn>
                              </p:par>
                            </p:childTnLst>
                          </p:cTn>
                        </p:par>
                        <p:par>
                          <p:cTn id="34" fill="hold">
                            <p:stCondLst>
                              <p:cond delay="2900"/>
                            </p:stCondLst>
                            <p:childTnLst>
                              <p:par>
                                <p:cTn id="35" presetID="53" presetClass="entr" presetSubtype="16"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p:cTn id="37" dur="250" fill="hold"/>
                                        <p:tgtEl>
                                          <p:spTgt spid="9"/>
                                        </p:tgtEl>
                                        <p:attrNameLst>
                                          <p:attrName>ppt_w</p:attrName>
                                        </p:attrNameLst>
                                      </p:cBhvr>
                                      <p:tavLst>
                                        <p:tav tm="0">
                                          <p:val>
                                            <p:fltVal val="0"/>
                                          </p:val>
                                        </p:tav>
                                        <p:tav tm="100000">
                                          <p:val>
                                            <p:strVal val="#ppt_w"/>
                                          </p:val>
                                        </p:tav>
                                      </p:tavLst>
                                    </p:anim>
                                    <p:anim calcmode="lin" valueType="num">
                                      <p:cBhvr>
                                        <p:cTn id="38" dur="250" fill="hold"/>
                                        <p:tgtEl>
                                          <p:spTgt spid="9"/>
                                        </p:tgtEl>
                                        <p:attrNameLst>
                                          <p:attrName>ppt_h</p:attrName>
                                        </p:attrNameLst>
                                      </p:cBhvr>
                                      <p:tavLst>
                                        <p:tav tm="0">
                                          <p:val>
                                            <p:fltVal val="0"/>
                                          </p:val>
                                        </p:tav>
                                        <p:tav tm="100000">
                                          <p:val>
                                            <p:strVal val="#ppt_h"/>
                                          </p:val>
                                        </p:tav>
                                      </p:tavLst>
                                    </p:anim>
                                    <p:animEffect transition="in" filter="fade">
                                      <p:cBhvr>
                                        <p:cTn id="39" dur="250"/>
                                        <p:tgtEl>
                                          <p:spTgt spid="9"/>
                                        </p:tgtEl>
                                      </p:cBhvr>
                                    </p:animEffect>
                                  </p:childTnLst>
                                </p:cTn>
                              </p:par>
                              <p:par>
                                <p:cTn id="40" presetID="6" presetClass="emph" presetSubtype="0" decel="100000" fill="hold" grpId="1" nodeType="withEffect">
                                  <p:stCondLst>
                                    <p:cond delay="200"/>
                                  </p:stCondLst>
                                  <p:childTnLst>
                                    <p:animScale>
                                      <p:cBhvr>
                                        <p:cTn id="41" dur="250" fill="hold"/>
                                        <p:tgtEl>
                                          <p:spTgt spid="9"/>
                                        </p:tgtEl>
                                      </p:cBhvr>
                                      <p:by x="120000" y="120000"/>
                                    </p:animScale>
                                  </p:childTnLst>
                                </p:cTn>
                              </p:par>
                              <p:par>
                                <p:cTn id="42" presetID="6" presetClass="emph" presetSubtype="0" decel="100000" fill="hold" grpId="2" nodeType="withEffect">
                                  <p:stCondLst>
                                    <p:cond delay="400"/>
                                  </p:stCondLst>
                                  <p:childTnLst>
                                    <p:animScale>
                                      <p:cBhvr>
                                        <p:cTn id="43" dur="250" fill="hold"/>
                                        <p:tgtEl>
                                          <p:spTgt spid="9"/>
                                        </p:tgtEl>
                                      </p:cBhvr>
                                      <p:by x="83000" y="83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6" grpId="2"/>
      <p:bldP spid="9" grpId="0" animBg="1"/>
      <p:bldP spid="9" grpId="1" animBg="1"/>
      <p:bldP spid="9" grpId="2"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88923" y="246423"/>
            <a:ext cx="4103077" cy="675011"/>
          </a:xfrm>
          <a:prstGeom prst="rect">
            <a:avLst/>
          </a:prstGeom>
        </p:spPr>
      </p:pic>
      <p:cxnSp>
        <p:nvCxnSpPr>
          <p:cNvPr id="4" name="直接连接符 3"/>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1060287" y="353095"/>
            <a:ext cx="5262188" cy="461665"/>
          </a:xfrm>
          <a:prstGeom prst="rect">
            <a:avLst/>
          </a:prstGeom>
        </p:spPr>
        <p:txBody>
          <a:bodyPr wrap="square">
            <a:spAutoFit/>
          </a:bodyPr>
          <a:lstStyle/>
          <a:p>
            <a:r>
              <a:rPr lang="zh-CN" altLang="en-US" sz="2400" b="1" dirty="0">
                <a:solidFill>
                  <a:schemeClr val="accent1"/>
                </a:solidFill>
                <a:latin typeface="微软雅黑" panose="020B0503020204020204" pitchFamily="34" charset="-122"/>
                <a:ea typeface="微软雅黑" panose="020B0503020204020204" pitchFamily="34" charset="-122"/>
              </a:rPr>
              <a:t>第一部分</a:t>
            </a:r>
            <a:r>
              <a:rPr lang="zh-CN" altLang="en-US" sz="2400" b="1" dirty="0" smtClean="0">
                <a:solidFill>
                  <a:schemeClr val="accent1"/>
                </a:solidFill>
                <a:latin typeface="微软雅黑" panose="020B0503020204020204" pitchFamily="34" charset="-122"/>
                <a:ea typeface="微软雅黑" panose="020B0503020204020204" pitchFamily="34" charset="-122"/>
              </a:rPr>
              <a:t>：修订背景和主要精神</a:t>
            </a:r>
            <a:endParaRPr lang="zh-CN" altLang="en-US" sz="2400" b="1" dirty="0">
              <a:solidFill>
                <a:schemeClr val="accent1"/>
              </a:solidFill>
              <a:latin typeface="微软雅黑" panose="020B0503020204020204" pitchFamily="34" charset="-122"/>
              <a:ea typeface="微软雅黑" panose="020B0503020204020204" pitchFamily="34" charset="-122"/>
            </a:endParaRPr>
          </a:p>
        </p:txBody>
      </p:sp>
      <p:sp>
        <p:nvSpPr>
          <p:cNvPr id="6" name="Freeform 29"/>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9" name="矩形 8"/>
          <p:cNvSpPr/>
          <p:nvPr/>
        </p:nvSpPr>
        <p:spPr>
          <a:xfrm>
            <a:off x="4105146" y="1304279"/>
            <a:ext cx="4173520" cy="521970"/>
          </a:xfrm>
          <a:prstGeom prst="rect">
            <a:avLst/>
          </a:prstGeom>
          <a:ln>
            <a:noFill/>
          </a:ln>
        </p:spPr>
        <p:txBody>
          <a:bodyPr wrap="square">
            <a:spAutoFit/>
          </a:bodyPr>
          <a:lstStyle/>
          <a:p>
            <a:pPr algn="ctr">
              <a:spcAft>
                <a:spcPts val="300"/>
              </a:spcAft>
            </a:pPr>
            <a:r>
              <a:rPr lang="en-US" altLang="zh-CN" sz="2800" b="1" dirty="0">
                <a:solidFill>
                  <a:schemeClr val="accent1"/>
                </a:solidFill>
                <a:latin typeface="微软雅黑" panose="020B0503020204020204" pitchFamily="34" charset="-122"/>
                <a:ea typeface="微软雅黑" panose="020B0503020204020204" pitchFamily="34" charset="-122"/>
              </a:rPr>
              <a:t>15</a:t>
            </a:r>
            <a:r>
              <a:rPr lang="zh-CN" altLang="en-US" sz="2800" b="1" dirty="0">
                <a:solidFill>
                  <a:schemeClr val="accent1"/>
                </a:solidFill>
                <a:latin typeface="微软雅黑" panose="020B0503020204020204" pitchFamily="34" charset="-122"/>
                <a:ea typeface="微软雅黑" panose="020B0503020204020204" pitchFamily="34" charset="-122"/>
              </a:rPr>
              <a:t>年条例的修订背景</a:t>
            </a:r>
          </a:p>
        </p:txBody>
      </p:sp>
      <p:sp>
        <p:nvSpPr>
          <p:cNvPr id="11" name="圆角矩形 10"/>
          <p:cNvSpPr/>
          <p:nvPr/>
        </p:nvSpPr>
        <p:spPr>
          <a:xfrm>
            <a:off x="448945" y="1907540"/>
            <a:ext cx="11294745" cy="4710430"/>
          </a:xfrm>
          <a:prstGeom prst="roundRect">
            <a:avLst/>
          </a:prstGeom>
          <a:ln>
            <a:noFill/>
          </a:ln>
          <a:effectLst>
            <a:outerShdw blurRad="127000" dist="508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endParaRPr>
          </a:p>
        </p:txBody>
      </p:sp>
      <p:sp>
        <p:nvSpPr>
          <p:cNvPr id="8" name="矩形 7"/>
          <p:cNvSpPr/>
          <p:nvPr/>
        </p:nvSpPr>
        <p:spPr>
          <a:xfrm>
            <a:off x="507365" y="2044700"/>
            <a:ext cx="10913745" cy="4184650"/>
          </a:xfrm>
          <a:prstGeom prst="rect">
            <a:avLst/>
          </a:prstGeom>
        </p:spPr>
        <p:txBody>
          <a:bodyPr wrap="square">
            <a:spAutoFit/>
          </a:bodyPr>
          <a:lstStyle/>
          <a:p>
            <a:pPr algn="just"/>
            <a:endParaRPr lang="en-US" altLang="zh-CN" sz="1400" dirty="0">
              <a:solidFill>
                <a:schemeClr val="bg1"/>
              </a:solidFill>
              <a:latin typeface="微软雅黑" panose="020B0503020204020204" pitchFamily="34" charset="-122"/>
              <a:ea typeface="微软雅黑" panose="020B0503020204020204" pitchFamily="34" charset="-122"/>
            </a:endParaRPr>
          </a:p>
          <a:p>
            <a:pPr algn="just" fontAlgn="auto">
              <a:lnSpc>
                <a:spcPct val="150000"/>
              </a:lnSpc>
            </a:pPr>
            <a:r>
              <a:rPr lang="en-US" altLang="zh-CN" sz="1600" dirty="0">
                <a:solidFill>
                  <a:schemeClr val="bg1"/>
                </a:solidFill>
                <a:latin typeface="微软雅黑" panose="020B0503020204020204" pitchFamily="34" charset="-122"/>
                <a:ea typeface="微软雅黑" panose="020B0503020204020204" pitchFamily="34" charset="-122"/>
              </a:rPr>
              <a:t>     </a:t>
            </a:r>
            <a:r>
              <a:rPr lang="zh-CN" altLang="en-US" sz="2400" b="1" dirty="0">
                <a:solidFill>
                  <a:schemeClr val="bg1"/>
                </a:solidFill>
                <a:latin typeface="微软雅黑" panose="020B0503020204020204" pitchFamily="34" charset="-122"/>
                <a:ea typeface="微软雅黑" panose="020B0503020204020204" pitchFamily="34" charset="-122"/>
              </a:rPr>
              <a:t>    一是对违反党章、损害党章权威的违纪行为缺乏必要和严肃的责任追究，特别是对违反党的政治纪律的行为、违反党的组织纪律的行为规定得过于单薄</a:t>
            </a:r>
            <a:r>
              <a:rPr lang="zh-CN" altLang="en-US" sz="2400" b="1" dirty="0" smtClean="0">
                <a:solidFill>
                  <a:schemeClr val="bg1"/>
                </a:solidFill>
                <a:latin typeface="微软雅黑" panose="020B0503020204020204" pitchFamily="34" charset="-122"/>
                <a:ea typeface="微软雅黑" panose="020B0503020204020204" pitchFamily="34" charset="-122"/>
              </a:rPr>
              <a:t>。</a:t>
            </a:r>
          </a:p>
          <a:p>
            <a:pPr algn="just" fontAlgn="auto">
              <a:lnSpc>
                <a:spcPct val="150000"/>
              </a:lnSpc>
            </a:pPr>
            <a:r>
              <a:rPr lang="zh-CN" altLang="en-US" sz="2400" b="1" dirty="0" smtClean="0">
                <a:solidFill>
                  <a:schemeClr val="bg1"/>
                </a:solidFill>
                <a:latin typeface="微软雅黑" panose="020B0503020204020204" pitchFamily="34" charset="-122"/>
                <a:ea typeface="微软雅黑" panose="020B0503020204020204" pitchFamily="34" charset="-122"/>
              </a:rPr>
              <a:t>       二是纪法不分，过多地和国家刑法重复，大概有七八十条，甚至有的同志称它为党内刑法，没有体现出党纪挺在前面、党纪严于国法这个基本的理念，党的特色不够。</a:t>
            </a:r>
            <a:endParaRPr lang="zh-CN" altLang="en-US" sz="2400" b="1" dirty="0">
              <a:solidFill>
                <a:schemeClr val="bg1"/>
              </a:solidFill>
              <a:latin typeface="微软雅黑" panose="020B0503020204020204" pitchFamily="34" charset="-122"/>
              <a:ea typeface="微软雅黑" panose="020B0503020204020204" pitchFamily="34" charset="-122"/>
            </a:endParaRPr>
          </a:p>
          <a:p>
            <a:pPr algn="just" fontAlgn="auto">
              <a:lnSpc>
                <a:spcPct val="150000"/>
              </a:lnSpc>
            </a:pPr>
            <a:r>
              <a:rPr lang="zh-CN" altLang="en-US" sz="2400" b="1" dirty="0">
                <a:solidFill>
                  <a:schemeClr val="bg1"/>
                </a:solidFill>
                <a:latin typeface="微软雅黑" panose="020B0503020204020204" pitchFamily="34" charset="-122"/>
                <a:ea typeface="微软雅黑" panose="020B0503020204020204" pitchFamily="34" charset="-122"/>
              </a:rPr>
              <a:t>      三是有必要将党的十八大以来从严治党的实践成果制度化，将严明政治纪律和政治规矩、组织纪律，落实中央八项规定精神、反对“四风”等内容纳入条例。</a:t>
            </a:r>
          </a:p>
        </p:txBody>
      </p:sp>
    </p:spTree>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strVal val="(6*min(max(#ppt_w*#ppt_h,.3),1)-7.4)/-.7*#ppt_w"/>
                                          </p:val>
                                        </p:tav>
                                        <p:tav tm="100000">
                                          <p:val>
                                            <p:strVal val="#ppt_w"/>
                                          </p:val>
                                        </p:tav>
                                      </p:tavLst>
                                    </p:anim>
                                    <p:anim calcmode="lin" valueType="num">
                                      <p:cBhvr>
                                        <p:cTn id="8" dur="1000" fill="hold"/>
                                        <p:tgtEl>
                                          <p:spTgt spid="9"/>
                                        </p:tgtEl>
                                        <p:attrNameLst>
                                          <p:attrName>ppt_h</p:attrName>
                                        </p:attrNameLst>
                                      </p:cBhvr>
                                      <p:tavLst>
                                        <p:tav tm="0">
                                          <p:val>
                                            <p:strVal val="(6*min(max(#ppt_w*#ppt_h,.3),1)-7.4)/-.7*#ppt_h"/>
                                          </p:val>
                                        </p:tav>
                                        <p:tav tm="100000">
                                          <p:val>
                                            <p:strVal val="#ppt_h"/>
                                          </p:val>
                                        </p:tav>
                                      </p:tavLst>
                                    </p:anim>
                                    <p:anim calcmode="lin" valueType="num">
                                      <p:cBhvr>
                                        <p:cTn id="9" dur="1000" fill="hold"/>
                                        <p:tgtEl>
                                          <p:spTgt spid="9"/>
                                        </p:tgtEl>
                                        <p:attrNameLst>
                                          <p:attrName>ppt_x</p:attrName>
                                        </p:attrNameLst>
                                      </p:cBhvr>
                                      <p:tavLst>
                                        <p:tav tm="0">
                                          <p:val>
                                            <p:fltVal val="0.5"/>
                                          </p:val>
                                        </p:tav>
                                        <p:tav tm="100000">
                                          <p:val>
                                            <p:strVal val="#ppt_x"/>
                                          </p:val>
                                        </p:tav>
                                      </p:tavLst>
                                    </p:anim>
                                    <p:anim calcmode="lin" valueType="num">
                                      <p:cBhvr>
                                        <p:cTn id="10" dur="1000" fill="hold"/>
                                        <p:tgtEl>
                                          <p:spTgt spid="9"/>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1000"/>
                            </p:stCondLst>
                            <p:childTnLst>
                              <p:par>
                                <p:cTn id="12" presetID="53" presetClass="entr" presetSubtype="16" fill="hold" grpId="0" nodeType="after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p:cTn id="14" dur="500" fill="hold"/>
                                        <p:tgtEl>
                                          <p:spTgt spid="11"/>
                                        </p:tgtEl>
                                        <p:attrNameLst>
                                          <p:attrName>ppt_w</p:attrName>
                                        </p:attrNameLst>
                                      </p:cBhvr>
                                      <p:tavLst>
                                        <p:tav tm="0">
                                          <p:val>
                                            <p:fltVal val="0"/>
                                          </p:val>
                                        </p:tav>
                                        <p:tav tm="100000">
                                          <p:val>
                                            <p:strVal val="#ppt_w"/>
                                          </p:val>
                                        </p:tav>
                                      </p:tavLst>
                                    </p:anim>
                                    <p:anim calcmode="lin" valueType="num">
                                      <p:cBhvr>
                                        <p:cTn id="15" dur="500" fill="hold"/>
                                        <p:tgtEl>
                                          <p:spTgt spid="11"/>
                                        </p:tgtEl>
                                        <p:attrNameLst>
                                          <p:attrName>ppt_h</p:attrName>
                                        </p:attrNameLst>
                                      </p:cBhvr>
                                      <p:tavLst>
                                        <p:tav tm="0">
                                          <p:val>
                                            <p:fltVal val="0"/>
                                          </p:val>
                                        </p:tav>
                                        <p:tav tm="100000">
                                          <p:val>
                                            <p:strVal val="#ppt_h"/>
                                          </p:val>
                                        </p:tav>
                                      </p:tavLst>
                                    </p:anim>
                                    <p:animEffect transition="in" filter="fade">
                                      <p:cBhvr>
                                        <p:cTn id="16" dur="500"/>
                                        <p:tgtEl>
                                          <p:spTgt spid="11"/>
                                        </p:tgtEl>
                                      </p:cBhvr>
                                    </p:animEffect>
                                  </p:childTnLst>
                                </p:cTn>
                              </p:par>
                            </p:childTnLst>
                          </p:cTn>
                        </p:par>
                        <p:par>
                          <p:cTn id="17" fill="hold">
                            <p:stCondLst>
                              <p:cond delay="1500"/>
                            </p:stCondLst>
                            <p:childTnLst>
                              <p:par>
                                <p:cTn id="18" presetID="53" presetClass="entr" presetSubtype="16" fill="hold" grpId="0" nodeType="afterEffect">
                                  <p:stCondLst>
                                    <p:cond delay="0"/>
                                  </p:stCondLst>
                                  <p:iterate type="lt">
                                    <p:tmPct val="10000"/>
                                  </p:iterate>
                                  <p:childTnLst>
                                    <p:set>
                                      <p:cBhvr>
                                        <p:cTn id="19" dur="1" fill="hold">
                                          <p:stCondLst>
                                            <p:cond delay="0"/>
                                          </p:stCondLst>
                                        </p:cTn>
                                        <p:tgtEl>
                                          <p:spTgt spid="8"/>
                                        </p:tgtEl>
                                        <p:attrNameLst>
                                          <p:attrName>style.visibility</p:attrName>
                                        </p:attrNameLst>
                                      </p:cBhvr>
                                      <p:to>
                                        <p:strVal val="visible"/>
                                      </p:to>
                                    </p:set>
                                    <p:anim calcmode="lin" valueType="num">
                                      <p:cBhvr>
                                        <p:cTn id="20" dur="250" fill="hold"/>
                                        <p:tgtEl>
                                          <p:spTgt spid="8"/>
                                        </p:tgtEl>
                                        <p:attrNameLst>
                                          <p:attrName>ppt_w</p:attrName>
                                        </p:attrNameLst>
                                      </p:cBhvr>
                                      <p:tavLst>
                                        <p:tav tm="0">
                                          <p:val>
                                            <p:fltVal val="0"/>
                                          </p:val>
                                        </p:tav>
                                        <p:tav tm="100000">
                                          <p:val>
                                            <p:strVal val="#ppt_w"/>
                                          </p:val>
                                        </p:tav>
                                      </p:tavLst>
                                    </p:anim>
                                    <p:anim calcmode="lin" valueType="num">
                                      <p:cBhvr>
                                        <p:cTn id="21" dur="250" fill="hold"/>
                                        <p:tgtEl>
                                          <p:spTgt spid="8"/>
                                        </p:tgtEl>
                                        <p:attrNameLst>
                                          <p:attrName>ppt_h</p:attrName>
                                        </p:attrNameLst>
                                      </p:cBhvr>
                                      <p:tavLst>
                                        <p:tav tm="0">
                                          <p:val>
                                            <p:fltVal val="0"/>
                                          </p:val>
                                        </p:tav>
                                        <p:tav tm="100000">
                                          <p:val>
                                            <p:strVal val="#ppt_h"/>
                                          </p:val>
                                        </p:tav>
                                      </p:tavLst>
                                    </p:anim>
                                    <p:animEffect transition="in" filter="fade">
                                      <p:cBhvr>
                                        <p:cTn id="22" dur="2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bldLvl="0" animBg="1"/>
      <p:bldP spid="8" grpId="0"/>
    </p:bldLst>
  </p:timing>
</p:sld>
</file>

<file path=ppt/theme/theme1.xml><?xml version="1.0" encoding="utf-8"?>
<a:theme xmlns:a="http://schemas.openxmlformats.org/drawingml/2006/main" name="Office 主题">
  <a:themeElements>
    <a:clrScheme name="自定义 3">
      <a:dk1>
        <a:sysClr val="windowText" lastClr="000000"/>
      </a:dk1>
      <a:lt1>
        <a:sysClr val="window" lastClr="FFFFFF"/>
      </a:lt1>
      <a:dk2>
        <a:srgbClr val="BE0000"/>
      </a:dk2>
      <a:lt2>
        <a:srgbClr val="E7E6E6"/>
      </a:lt2>
      <a:accent1>
        <a:srgbClr val="BE0000"/>
      </a:accent1>
      <a:accent2>
        <a:srgbClr val="ED7D31"/>
      </a:accent2>
      <a:accent3>
        <a:srgbClr val="D20000"/>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8129</Words>
  <Application>Microsoft Office PowerPoint</Application>
  <PresentationFormat>自定义</PresentationFormat>
  <Paragraphs>785</Paragraphs>
  <Slides>86</Slides>
  <Notes>76</Notes>
  <HiddenSlides>0</HiddenSlides>
  <MMClips>0</MMClips>
  <ScaleCrop>false</ScaleCrop>
  <HeadingPairs>
    <vt:vector size="4" baseType="variant">
      <vt:variant>
        <vt:lpstr>主题</vt:lpstr>
      </vt:variant>
      <vt:variant>
        <vt:i4>1</vt:i4>
      </vt:variant>
      <vt:variant>
        <vt:lpstr>幻灯片标题</vt:lpstr>
      </vt:variant>
      <vt:variant>
        <vt:i4>86</vt:i4>
      </vt:variant>
    </vt:vector>
  </HeadingPairs>
  <TitlesOfParts>
    <vt:vector size="87"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9</cp:revision>
  <dcterms:created xsi:type="dcterms:W3CDTF">2017-05-26T12:44:00Z</dcterms:created>
  <dcterms:modified xsi:type="dcterms:W3CDTF">2018-10-12T03:35:10Z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2052-10.1.0.7400</vt:lpwstr>
  </property>
</Properties>
</file>